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256" r:id="rId3"/>
    <p:sldId id="259" r:id="rId4"/>
    <p:sldId id="308" r:id="rId5"/>
    <p:sldId id="260" r:id="rId6"/>
    <p:sldId id="261" r:id="rId7"/>
    <p:sldId id="262" r:id="rId8"/>
    <p:sldId id="263" r:id="rId9"/>
    <p:sldId id="264" r:id="rId10"/>
    <p:sldId id="266" r:id="rId11"/>
    <p:sldId id="267" r:id="rId12"/>
    <p:sldId id="268" r:id="rId13"/>
    <p:sldId id="269" r:id="rId14"/>
    <p:sldId id="270" r:id="rId15"/>
    <p:sldId id="272" r:id="rId16"/>
    <p:sldId id="277" r:id="rId17"/>
    <p:sldId id="279" r:id="rId18"/>
    <p:sldId id="280" r:id="rId19"/>
    <p:sldId id="281" r:id="rId20"/>
    <p:sldId id="282" r:id="rId21"/>
    <p:sldId id="283" r:id="rId22"/>
    <p:sldId id="284" r:id="rId23"/>
    <p:sldId id="285" r:id="rId24"/>
    <p:sldId id="286" r:id="rId25"/>
    <p:sldId id="287" r:id="rId26"/>
    <p:sldId id="289" r:id="rId27"/>
    <p:sldId id="290" r:id="rId28"/>
    <p:sldId id="291" r:id="rId29"/>
    <p:sldId id="292" r:id="rId30"/>
    <p:sldId id="293" r:id="rId31"/>
    <p:sldId id="296" r:id="rId32"/>
    <p:sldId id="297" r:id="rId33"/>
    <p:sldId id="298" r:id="rId34"/>
    <p:sldId id="299" r:id="rId35"/>
    <p:sldId id="300" r:id="rId36"/>
    <p:sldId id="309" r:id="rId37"/>
    <p:sldId id="310" r:id="rId38"/>
    <p:sldId id="311" r:id="rId39"/>
    <p:sldId id="304" r:id="rId40"/>
    <p:sldId id="305" r:id="rId41"/>
    <p:sldId id="30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74910" autoAdjust="0"/>
  </p:normalViewPr>
  <p:slideViewPr>
    <p:cSldViewPr>
      <p:cViewPr varScale="1">
        <p:scale>
          <a:sx n="81" d="100"/>
          <a:sy n="81" d="100"/>
        </p:scale>
        <p:origin x="-8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A36123-8490-4DD3-B864-AA3055664B18}" type="datetimeFigureOut">
              <a:rPr lang="en-GB" smtClean="0"/>
              <a:pPr/>
              <a:t>29/04/2014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FEC4D-48B8-4ED6-9E2E-94D3553AC76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It is vital for a pilot to understand stalling thoroughly, if he is to fly an aircraft confidently at the low speeds required for take-off and landing, or in aerobatics and combat, where high “g” </a:t>
            </a:r>
            <a:r>
              <a:rPr lang="en-US" sz="1200" kern="1200" baseline="0" dirty="0" err="1" smtClean="0">
                <a:solidFill>
                  <a:schemeClr val="tx1"/>
                </a:solidFill>
                <a:latin typeface="+mn-lt"/>
                <a:ea typeface="+mn-ea"/>
                <a:cs typeface="+mn-cs"/>
              </a:rPr>
              <a:t>manoeuvres</a:t>
            </a:r>
            <a:r>
              <a:rPr lang="en-US" sz="1200" kern="1200" baseline="0" dirty="0" smtClean="0">
                <a:solidFill>
                  <a:schemeClr val="tx1"/>
                </a:solidFill>
                <a:latin typeface="+mn-lt"/>
                <a:ea typeface="+mn-ea"/>
                <a:cs typeface="+mn-cs"/>
              </a:rPr>
              <a:t> can cause a high-speed stall.</a:t>
            </a:r>
            <a:endParaRPr lang="en-GB" dirty="0"/>
          </a:p>
        </p:txBody>
      </p:sp>
      <p:sp>
        <p:nvSpPr>
          <p:cNvPr id="4" name="Slide Number Placeholder 3"/>
          <p:cNvSpPr>
            <a:spLocks noGrp="1"/>
          </p:cNvSpPr>
          <p:nvPr>
            <p:ph type="sldNum" sz="quarter" idx="10"/>
          </p:nvPr>
        </p:nvSpPr>
        <p:spPr/>
        <p:txBody>
          <a:bodyPr/>
          <a:lstStyle/>
          <a:p>
            <a:fld id="{B6FFEC4D-48B8-4ED6-9E2E-94D3553AC766}" type="slidenum">
              <a:rPr lang="en-GB" smtClean="0"/>
              <a:pPr/>
              <a:t>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airspeed at which an aircraft stalls (the stalling speed) does vary. For every type of aircraft there is a booklet called “Pilot’s Notes” which gives facts and figures about performance, including the aircraft’s various stalling speeds for certain </a:t>
            </a:r>
            <a:r>
              <a:rPr lang="en-GB" sz="1200" kern="1200" baseline="0" dirty="0" smtClean="0">
                <a:solidFill>
                  <a:schemeClr val="tx1"/>
                </a:solidFill>
                <a:latin typeface="+mn-lt"/>
                <a:ea typeface="+mn-ea"/>
                <a:cs typeface="+mn-cs"/>
              </a:rPr>
              <a:t>flight conditions.</a:t>
            </a:r>
            <a:endParaRPr lang="en-GB" dirty="0"/>
          </a:p>
        </p:txBody>
      </p:sp>
      <p:sp>
        <p:nvSpPr>
          <p:cNvPr id="4" name="Slide Number Placeholder 3"/>
          <p:cNvSpPr>
            <a:spLocks noGrp="1"/>
          </p:cNvSpPr>
          <p:nvPr>
            <p:ph type="sldNum" sz="quarter" idx="10"/>
          </p:nvPr>
        </p:nvSpPr>
        <p:spPr/>
        <p:txBody>
          <a:bodyPr/>
          <a:lstStyle/>
          <a:p>
            <a:fld id="{B6FFEC4D-48B8-4ED6-9E2E-94D3553AC766}" type="slidenum">
              <a:rPr lang="en-GB" smtClean="0"/>
              <a:pPr/>
              <a:t>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various factors which affect the stalling speed are:</a:t>
            </a:r>
          </a:p>
          <a:p>
            <a:endParaRPr lang="en-US" sz="1200" kern="1200" baseline="0" dirty="0" smtClean="0">
              <a:solidFill>
                <a:schemeClr val="tx1"/>
              </a:solidFill>
              <a:latin typeface="+mn-lt"/>
              <a:ea typeface="+mn-ea"/>
              <a:cs typeface="+mn-cs"/>
            </a:endParaRPr>
          </a:p>
          <a:p>
            <a:pPr marL="228600" indent="-228600">
              <a:buAutoNum type="alphaLcPeriod"/>
            </a:pPr>
            <a:r>
              <a:rPr lang="en-US" sz="1200" kern="1200" baseline="0" dirty="0" smtClean="0">
                <a:solidFill>
                  <a:schemeClr val="tx1"/>
                </a:solidFill>
                <a:latin typeface="+mn-lt"/>
                <a:ea typeface="+mn-ea"/>
                <a:cs typeface="+mn-cs"/>
              </a:rPr>
              <a:t>Weight. Extra weight (for example, carrying more cargo) increases the stalling speed, and a lower weight (e.g. minimum fuel) reduces it.</a:t>
            </a:r>
          </a:p>
          <a:p>
            <a:pPr marL="228600" indent="-228600">
              <a:buAutoNum type="alphaLcPeriod"/>
            </a:pP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 Power. The higher the power used, the lower the stalling speed. This is because the engine’s thrust, although mostly horizontal, has a slight vertical component which helps the total lift force.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 Flaps. With flaps lowered (which in effect improves the wing shape for low-speed flight) the stalling speed is reduced.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 Ice. An accumulation of ice adversely alters the designed shape of the wing section, thereby reducing the lift and increasing the stalling speed.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 Damaged Wings. Damage to a wing can similarly reduce the lift and so </a:t>
            </a:r>
            <a:r>
              <a:rPr lang="en-GB" sz="1200" kern="1200" baseline="0" dirty="0" smtClean="0">
                <a:solidFill>
                  <a:schemeClr val="tx1"/>
                </a:solidFill>
                <a:latin typeface="+mn-lt"/>
                <a:ea typeface="+mn-ea"/>
                <a:cs typeface="+mn-cs"/>
              </a:rPr>
              <a:t>increase the stalling speed.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 </a:t>
            </a:r>
            <a:r>
              <a:rPr lang="en-US" sz="1200" kern="1200" baseline="0" dirty="0" err="1" smtClean="0">
                <a:solidFill>
                  <a:schemeClr val="tx1"/>
                </a:solidFill>
                <a:latin typeface="+mn-lt"/>
                <a:ea typeface="+mn-ea"/>
                <a:cs typeface="+mn-cs"/>
              </a:rPr>
              <a:t>Manoeuvres</a:t>
            </a:r>
            <a:r>
              <a:rPr lang="en-US" sz="1200" kern="1200" baseline="0" dirty="0" smtClean="0">
                <a:solidFill>
                  <a:schemeClr val="tx1"/>
                </a:solidFill>
                <a:latin typeface="+mn-lt"/>
                <a:ea typeface="+mn-ea"/>
                <a:cs typeface="+mn-cs"/>
              </a:rPr>
              <a:t>. Most </a:t>
            </a:r>
            <a:r>
              <a:rPr lang="en-US" sz="1200" kern="1200" baseline="0" dirty="0" err="1" smtClean="0">
                <a:solidFill>
                  <a:schemeClr val="tx1"/>
                </a:solidFill>
                <a:latin typeface="+mn-lt"/>
                <a:ea typeface="+mn-ea"/>
                <a:cs typeface="+mn-cs"/>
              </a:rPr>
              <a:t>manoeuvres</a:t>
            </a:r>
            <a:r>
              <a:rPr lang="en-US" sz="1200" kern="1200" baseline="0" dirty="0" smtClean="0">
                <a:solidFill>
                  <a:schemeClr val="tx1"/>
                </a:solidFill>
                <a:latin typeface="+mn-lt"/>
                <a:ea typeface="+mn-ea"/>
                <a:cs typeface="+mn-cs"/>
              </a:rPr>
              <a:t> affect the stalling speed. In a turn the wings are banked, so the lift force is no longer vertical; this means that only a part of it is available to support the weight of the aircraft, so the stalling speed is increased: the steeper the turn, the higher the stalling speed.</a:t>
            </a:r>
            <a:endParaRPr lang="en-GB" dirty="0"/>
          </a:p>
        </p:txBody>
      </p:sp>
      <p:sp>
        <p:nvSpPr>
          <p:cNvPr id="4" name="Slide Number Placeholder 3"/>
          <p:cNvSpPr>
            <a:spLocks noGrp="1"/>
          </p:cNvSpPr>
          <p:nvPr>
            <p:ph type="sldNum" sz="quarter" idx="10"/>
          </p:nvPr>
        </p:nvSpPr>
        <p:spPr/>
        <p:txBody>
          <a:bodyPr/>
          <a:lstStyle/>
          <a:p>
            <a:fld id="{B6FFEC4D-48B8-4ED6-9E2E-94D3553AC766}" type="slidenum">
              <a:rPr lang="en-GB" smtClean="0"/>
              <a:pPr/>
              <a:t>14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greater the thrust, the lower the stalling speed. This is because the engine’s thrust, although mostly horizontal, has a slight vertical component which helps the total lift force.</a:t>
            </a:r>
            <a:endParaRPr lang="en-GB" dirty="0"/>
          </a:p>
        </p:txBody>
      </p:sp>
      <p:sp>
        <p:nvSpPr>
          <p:cNvPr id="4" name="Slide Number Placeholder 3"/>
          <p:cNvSpPr>
            <a:spLocks noGrp="1"/>
          </p:cNvSpPr>
          <p:nvPr>
            <p:ph type="sldNum" sz="quarter" idx="10"/>
          </p:nvPr>
        </p:nvSpPr>
        <p:spPr/>
        <p:txBody>
          <a:bodyPr/>
          <a:lstStyle/>
          <a:p>
            <a:fld id="{B6FFEC4D-48B8-4ED6-9E2E-94D3553AC766}" type="slidenum">
              <a:rPr lang="en-GB" smtClean="0"/>
              <a:pPr/>
              <a:t>18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9967A9-75A1-44B9-8FCD-2293833F84DC}" type="slidenum">
              <a:rPr lang="en-GB"/>
              <a:pPr>
                <a:defRPr/>
              </a:pPr>
              <a:t>27</a:t>
            </a:fld>
            <a:endParaRPr lang="en-GB" dirty="0"/>
          </a:p>
        </p:txBody>
      </p:sp>
      <p:sp>
        <p:nvSpPr>
          <p:cNvPr id="65539" name="Rectangle 2"/>
          <p:cNvSpPr>
            <a:spLocks noGrp="1" noRot="1" noChangeAspect="1" noChangeArrowheads="1" noTextEdit="1"/>
          </p:cNvSpPr>
          <p:nvPr>
            <p:ph type="sldImg"/>
          </p:nvPr>
        </p:nvSpPr>
        <p:spPr bwMode="auto">
          <a:xfrm>
            <a:off x="1298575" y="801688"/>
            <a:ext cx="4260850" cy="3195637"/>
          </a:xfrm>
          <a:noFill/>
          <a:ln>
            <a:solidFill>
              <a:srgbClr val="000000"/>
            </a:solidFill>
            <a:miter lim="800000"/>
            <a:headEnd/>
            <a:tailEnd/>
          </a:ln>
        </p:spPr>
      </p:sp>
      <p:sp>
        <p:nvSpPr>
          <p:cNvPr id="65540" name="Rectangle 3"/>
          <p:cNvSpPr>
            <a:spLocks noGrp="1" noChangeArrowheads="1"/>
          </p:cNvSpPr>
          <p:nvPr>
            <p:ph type="body" idx="1"/>
          </p:nvPr>
        </p:nvSpPr>
        <p:spPr bwMode="auto">
          <a:xfrm>
            <a:off x="914400" y="4346575"/>
            <a:ext cx="5029200" cy="3849688"/>
          </a:xfrm>
          <a:noFill/>
        </p:spPr>
        <p:txBody>
          <a:bodyPr wrap="square" numCol="1" anchor="t" anchorCtr="0" compatLnSpc="1">
            <a:prstTxWarp prst="textNoShape">
              <a:avLst/>
            </a:prstTxWarp>
          </a:bodyPr>
          <a:lstStyle/>
          <a:p>
            <a:r>
              <a:rPr lang="en-GB" b="1" smtClean="0"/>
              <a:t>LIFT AUGMENTATION  DEVICES</a:t>
            </a:r>
            <a:endParaRPr lang="en-GB" smtClean="0"/>
          </a:p>
          <a:p>
            <a:r>
              <a:rPr lang="en-GB" smtClean="0"/>
              <a:t>How does each inc cCl , camber etc?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539FE6-378E-4AEE-A1E9-35911F213E58}" type="slidenum">
              <a:rPr lang="en-GB"/>
              <a:pPr>
                <a:defRPr/>
              </a:pPr>
              <a:t>28</a:t>
            </a:fld>
            <a:endParaRPr lang="en-GB" dirty="0"/>
          </a:p>
        </p:txBody>
      </p:sp>
      <p:sp>
        <p:nvSpPr>
          <p:cNvPr id="66563" name="Rectangle 2"/>
          <p:cNvSpPr>
            <a:spLocks noGrp="1" noRot="1" noChangeAspect="1" noChangeArrowheads="1" noTextEdit="1"/>
          </p:cNvSpPr>
          <p:nvPr>
            <p:ph type="sldImg"/>
          </p:nvPr>
        </p:nvSpPr>
        <p:spPr bwMode="auto">
          <a:xfrm>
            <a:off x="1298575" y="801688"/>
            <a:ext cx="4260850" cy="3195637"/>
          </a:xfrm>
          <a:noFill/>
          <a:ln>
            <a:solidFill>
              <a:srgbClr val="000000"/>
            </a:solidFill>
            <a:miter lim="800000"/>
            <a:headEnd/>
            <a:tailEnd/>
          </a:ln>
        </p:spPr>
      </p:sp>
      <p:sp>
        <p:nvSpPr>
          <p:cNvPr id="66564" name="Rectangle 3"/>
          <p:cNvSpPr>
            <a:spLocks noGrp="1" noChangeArrowheads="1"/>
          </p:cNvSpPr>
          <p:nvPr>
            <p:ph type="body" idx="1"/>
          </p:nvPr>
        </p:nvSpPr>
        <p:spPr bwMode="auto">
          <a:xfrm>
            <a:off x="914400" y="4346575"/>
            <a:ext cx="5029200" cy="3849688"/>
          </a:xfrm>
          <a:noFill/>
        </p:spPr>
        <p:txBody>
          <a:bodyPr wrap="square" numCol="1" anchor="t" anchorCtr="0" compatLnSpc="1">
            <a:prstTxWarp prst="textNoShape">
              <a:avLst/>
            </a:prstTxWarp>
          </a:bodyPr>
          <a:lstStyle/>
          <a:p>
            <a:r>
              <a:rPr lang="en-GB" b="1" smtClean="0"/>
              <a:t>LIFT AUGMENTATION  DEVICES</a:t>
            </a:r>
            <a:endParaRPr lang="en-GB" smtClean="0"/>
          </a:p>
          <a:p>
            <a:r>
              <a:rPr lang="en-GB" smtClean="0"/>
              <a:t>How does each inc cCl , camber etc?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2CBCCC-C2A9-444A-9B1E-B9B334E8B5C7}" type="slidenum">
              <a:rPr lang="en-GB"/>
              <a:pPr>
                <a:defRPr/>
              </a:pPr>
              <a:t>29</a:t>
            </a:fld>
            <a:endParaRPr lang="en-GB" dirty="0"/>
          </a:p>
        </p:txBody>
      </p:sp>
      <p:sp>
        <p:nvSpPr>
          <p:cNvPr id="67587" name="Rectangle 2"/>
          <p:cNvSpPr>
            <a:spLocks noGrp="1" noRot="1" noChangeAspect="1" noChangeArrowheads="1" noTextEdit="1"/>
          </p:cNvSpPr>
          <p:nvPr>
            <p:ph type="sldImg"/>
          </p:nvPr>
        </p:nvSpPr>
        <p:spPr bwMode="auto">
          <a:xfrm>
            <a:off x="1298575" y="801688"/>
            <a:ext cx="4260850" cy="3195637"/>
          </a:xfrm>
          <a:noFill/>
          <a:ln>
            <a:solidFill>
              <a:srgbClr val="000000"/>
            </a:solidFill>
            <a:miter lim="800000"/>
            <a:headEnd/>
            <a:tailEnd/>
          </a:ln>
        </p:spPr>
      </p:sp>
      <p:sp>
        <p:nvSpPr>
          <p:cNvPr id="67588" name="Rectangle 3"/>
          <p:cNvSpPr>
            <a:spLocks noGrp="1" noChangeArrowheads="1"/>
          </p:cNvSpPr>
          <p:nvPr>
            <p:ph type="body" idx="1"/>
          </p:nvPr>
        </p:nvSpPr>
        <p:spPr bwMode="auto">
          <a:xfrm>
            <a:off x="914400" y="4346575"/>
            <a:ext cx="5029200" cy="3849688"/>
          </a:xfrm>
          <a:noFill/>
        </p:spPr>
        <p:txBody>
          <a:bodyPr wrap="square" numCol="1" anchor="t" anchorCtr="0" compatLnSpc="1">
            <a:prstTxWarp prst="textNoShape">
              <a:avLst/>
            </a:prstTxWarp>
          </a:bodyPr>
          <a:lstStyle/>
          <a:p>
            <a:r>
              <a:rPr lang="en-GB" b="1" smtClean="0"/>
              <a:t>LIFT AUGMENTATION  DEVICES</a:t>
            </a:r>
            <a:endParaRPr lang="en-GB" smtClean="0"/>
          </a:p>
          <a:p>
            <a:r>
              <a:rPr lang="en-GB" smtClean="0"/>
              <a:t>How does each inc cCl , camber etc?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 </a:t>
            </a:r>
            <a:r>
              <a:rPr lang="en-GB" b="1" dirty="0" smtClean="0"/>
              <a:t>Pilot’s Notes</a:t>
            </a:r>
          </a:p>
          <a:p>
            <a:endParaRPr lang="en-GB" dirty="0" smtClean="0"/>
          </a:p>
          <a:p>
            <a:r>
              <a:rPr lang="en-GB" dirty="0" smtClean="0"/>
              <a:t>A typical entry in Pilot’s Notes may read:</a:t>
            </a:r>
          </a:p>
          <a:p>
            <a:endParaRPr lang="en-GB" dirty="0" smtClean="0"/>
          </a:p>
          <a:p>
            <a:r>
              <a:rPr lang="en-GB" dirty="0" smtClean="0"/>
              <a:t>The approximate stalling speed for a Bulldog aircraft flying at its maximum permitted weight (2350 lbs) would be:</a:t>
            </a:r>
          </a:p>
          <a:p>
            <a:endParaRPr lang="en-GB" dirty="0" smtClean="0"/>
          </a:p>
          <a:p>
            <a:r>
              <a:rPr lang="en-GB" dirty="0" smtClean="0"/>
              <a:t>a. Power off, flaps up, 53 knots</a:t>
            </a:r>
          </a:p>
          <a:p>
            <a:r>
              <a:rPr lang="en-GB" dirty="0" smtClean="0"/>
              <a:t>b. Power off, flaps fully down, 50 knots</a:t>
            </a:r>
          </a:p>
          <a:p>
            <a:r>
              <a:rPr lang="en-GB" dirty="0" smtClean="0"/>
              <a:t>c. Power on, typical approach conditions, 45 knots</a:t>
            </a:r>
          </a:p>
          <a:p>
            <a:endParaRPr lang="en-GB" dirty="0" smtClean="0"/>
          </a:p>
          <a:p>
            <a:r>
              <a:rPr lang="en-GB" dirty="0" smtClean="0"/>
              <a:t>The pilot knows that these airspeeds apply only when the aircraft is not in a turn or indeed in any manoeuvre which imposes a “g” force on the aircraft.</a:t>
            </a:r>
          </a:p>
          <a:p>
            <a:endParaRPr lang="en-GB" dirty="0" smtClean="0"/>
          </a:p>
          <a:p>
            <a:r>
              <a:rPr lang="en-GB" dirty="0" smtClean="0"/>
              <a:t>Various wings-level manoeuvres will also affect the stalling speed; for example, in a loop the stalling speed at the top (when the aircraft is upside-down) can be below the basic figure, as the effective weight of the aircraft is temporarily below normal.  Conversely, in the last quarter of the loop, when the manoeuvre involves changing from vertically downwards to straight and level (the same as “pulling out of” a dive), the effective weight of the aircraft is temporarily increased, hence so is the stalling speed.</a:t>
            </a:r>
          </a:p>
          <a:p>
            <a:endParaRPr lang="en-GB" dirty="0" smtClean="0"/>
          </a:p>
          <a:p>
            <a:r>
              <a:rPr lang="en-GB" dirty="0" smtClean="0"/>
              <a:t>Various wings-level manoeuvres will also affect the stalling speed; for example, in a loop the stalling speed at the top (when the aircraft is upside-down) can be below the basic figure, as the effective weight of the aircraft is temporarily below normal.  Conversely, in the last quarter of the loop, when the manoeuvre involves changing from vertically downwards to straight and level (the same as pulling out of a dive), the effective weight of the aircraft is temporarily increased, hence so is the stalling speed.</a:t>
            </a:r>
            <a:endParaRPr lang="en-GB" dirty="0"/>
          </a:p>
        </p:txBody>
      </p:sp>
      <p:sp>
        <p:nvSpPr>
          <p:cNvPr id="4" name="Slide Number Placeholder 3"/>
          <p:cNvSpPr>
            <a:spLocks noGrp="1"/>
          </p:cNvSpPr>
          <p:nvPr>
            <p:ph type="sldNum" sz="quarter" idx="10"/>
          </p:nvPr>
        </p:nvSpPr>
        <p:spPr/>
        <p:txBody>
          <a:bodyPr/>
          <a:lstStyle/>
          <a:p>
            <a:fld id="{B6FFEC4D-48B8-4ED6-9E2E-94D3553AC766}" type="slidenum">
              <a:rPr lang="en-GB" smtClean="0"/>
              <a:pPr/>
              <a:t>34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95288" y="430213"/>
            <a:ext cx="4875212" cy="695325"/>
          </a:xfrm>
        </p:spPr>
        <p:txBody>
          <a:bodyPr/>
          <a:lstStyle>
            <a:lvl1pPr>
              <a:defRPr/>
            </a:lvl1pPr>
          </a:lstStyle>
          <a:p>
            <a:r>
              <a:rPr lang="en-US" smtClean="0"/>
              <a:t>Click to edit Master title style</a:t>
            </a:r>
            <a:endParaRPr lang="en-GB"/>
          </a:p>
        </p:txBody>
      </p:sp>
      <p:sp>
        <p:nvSpPr>
          <p:cNvPr id="104451" name="Rectangle 3"/>
          <p:cNvSpPr>
            <a:spLocks noGrp="1" noChangeArrowheads="1"/>
          </p:cNvSpPr>
          <p:nvPr>
            <p:ph type="subTitle" idx="1"/>
          </p:nvPr>
        </p:nvSpPr>
        <p:spPr>
          <a:xfrm>
            <a:off x="395288" y="1673225"/>
            <a:ext cx="4429125" cy="457200"/>
          </a:xfrm>
        </p:spPr>
        <p:txBody>
          <a:bodyPr/>
          <a:lstStyle>
            <a:lvl1pPr marL="0" indent="0">
              <a:buFontTx/>
              <a:buNone/>
              <a:defRPr/>
            </a:lvl1pPr>
          </a:lstStyle>
          <a:p>
            <a:r>
              <a:rPr lang="en-US" smtClean="0"/>
              <a:t>Click to edit Master subtitle style</a:t>
            </a:r>
            <a:endParaRPr lang="en-GB"/>
          </a:p>
        </p:txBody>
      </p:sp>
      <p:pic>
        <p:nvPicPr>
          <p:cNvPr id="104452" name="Picture 4" descr="raf_graphic_powerpoint_bottom_horizontal_logo2"/>
          <p:cNvPicPr>
            <a:picLocks noChangeAspect="1" noChangeArrowheads="1"/>
          </p:cNvPicPr>
          <p:nvPr/>
        </p:nvPicPr>
        <p:blipFill>
          <a:blip r:embed="rId2" cstate="print"/>
          <a:srcRect/>
          <a:stretch>
            <a:fillRect/>
          </a:stretch>
        </p:blipFill>
        <p:spPr bwMode="auto">
          <a:xfrm>
            <a:off x="0" y="4452938"/>
            <a:ext cx="9144000" cy="2405062"/>
          </a:xfrm>
          <a:prstGeom prst="rect">
            <a:avLst/>
          </a:prstGeom>
          <a:noFill/>
        </p:spPr>
      </p:pic>
      <p:pic>
        <p:nvPicPr>
          <p:cNvPr id="104454" name="Picture 6" descr="raf_air_cadet_logo_v2"/>
          <p:cNvPicPr>
            <a:picLocks noChangeAspect="1" noChangeArrowheads="1"/>
          </p:cNvPicPr>
          <p:nvPr/>
        </p:nvPicPr>
        <p:blipFill>
          <a:blip r:embed="rId3" cstate="print"/>
          <a:srcRect/>
          <a:stretch>
            <a:fillRect/>
          </a:stretch>
        </p:blipFill>
        <p:spPr bwMode="auto">
          <a:xfrm>
            <a:off x="5145088" y="6116638"/>
            <a:ext cx="3908425" cy="7191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1900" y="430213"/>
            <a:ext cx="1123950" cy="3452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430213"/>
            <a:ext cx="3224212" cy="345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95288" y="430213"/>
            <a:ext cx="4875212" cy="695325"/>
          </a:xfrm>
        </p:spPr>
        <p:txBody>
          <a:bodyPr/>
          <a:lstStyle>
            <a:lvl1pPr>
              <a:defRPr/>
            </a:lvl1pPr>
          </a:lstStyle>
          <a:p>
            <a:r>
              <a:rPr lang="en-US" smtClean="0"/>
              <a:t>Click to edit Master title style</a:t>
            </a:r>
            <a:endParaRPr lang="en-GB"/>
          </a:p>
        </p:txBody>
      </p:sp>
      <p:sp>
        <p:nvSpPr>
          <p:cNvPr id="104451" name="Rectangle 3"/>
          <p:cNvSpPr>
            <a:spLocks noGrp="1" noChangeArrowheads="1"/>
          </p:cNvSpPr>
          <p:nvPr>
            <p:ph type="subTitle" idx="1"/>
          </p:nvPr>
        </p:nvSpPr>
        <p:spPr>
          <a:xfrm>
            <a:off x="395288" y="1673225"/>
            <a:ext cx="4429125" cy="457200"/>
          </a:xfrm>
        </p:spPr>
        <p:txBody>
          <a:bodyPr/>
          <a:lstStyle>
            <a:lvl1pPr marL="0" indent="0">
              <a:buFontTx/>
              <a:buNone/>
              <a:defRPr/>
            </a:lvl1pPr>
          </a:lstStyle>
          <a:p>
            <a:r>
              <a:rPr lang="en-US" smtClean="0"/>
              <a:t>Click to edit Master subtitle style</a:t>
            </a:r>
            <a:endParaRPr lang="en-GB"/>
          </a:p>
        </p:txBody>
      </p:sp>
      <p:pic>
        <p:nvPicPr>
          <p:cNvPr id="104452" name="Picture 4" descr="raf_graphic_powerpoint_bottom_horizontal_logo2"/>
          <p:cNvPicPr>
            <a:picLocks noChangeAspect="1" noChangeArrowheads="1"/>
          </p:cNvPicPr>
          <p:nvPr/>
        </p:nvPicPr>
        <p:blipFill>
          <a:blip r:embed="rId2" cstate="print"/>
          <a:srcRect/>
          <a:stretch>
            <a:fillRect/>
          </a:stretch>
        </p:blipFill>
        <p:spPr bwMode="auto">
          <a:xfrm>
            <a:off x="0" y="4452938"/>
            <a:ext cx="9144000" cy="2405062"/>
          </a:xfrm>
          <a:prstGeom prst="rect">
            <a:avLst/>
          </a:prstGeom>
          <a:noFill/>
        </p:spPr>
      </p:pic>
      <p:pic>
        <p:nvPicPr>
          <p:cNvPr id="104454" name="Picture 6" descr="raf_air_cadet_logo_v2"/>
          <p:cNvPicPr>
            <a:picLocks noChangeAspect="1" noChangeArrowheads="1"/>
          </p:cNvPicPr>
          <p:nvPr/>
        </p:nvPicPr>
        <p:blipFill>
          <a:blip r:embed="rId3" cstate="print"/>
          <a:srcRect/>
          <a:stretch>
            <a:fillRect/>
          </a:stretch>
        </p:blipFill>
        <p:spPr bwMode="auto">
          <a:xfrm>
            <a:off x="5145088" y="6116638"/>
            <a:ext cx="3908425" cy="719137"/>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673225"/>
            <a:ext cx="217328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720975" y="1673225"/>
            <a:ext cx="2174875"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1900" y="430213"/>
            <a:ext cx="1123950" cy="3452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430213"/>
            <a:ext cx="3224212" cy="345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673225"/>
            <a:ext cx="217328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720975" y="1673225"/>
            <a:ext cx="2174875"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395288" y="430213"/>
            <a:ext cx="2670175" cy="69532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lvl="0"/>
            <a:r>
              <a:rPr lang="en-GB" smtClean="0"/>
              <a:t>Slide title</a:t>
            </a:r>
          </a:p>
        </p:txBody>
      </p:sp>
      <p:sp>
        <p:nvSpPr>
          <p:cNvPr id="103427" name="Rectangle 3"/>
          <p:cNvSpPr>
            <a:spLocks noGrp="1" noChangeArrowheads="1"/>
          </p:cNvSpPr>
          <p:nvPr>
            <p:ph type="body" idx="1"/>
          </p:nvPr>
        </p:nvSpPr>
        <p:spPr bwMode="auto">
          <a:xfrm>
            <a:off x="395288" y="1673225"/>
            <a:ext cx="4500562"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smtClean="0"/>
              <a:t>Slide 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3429" name="Picture 5" descr="raf_air_cadet_logo_v2"/>
          <p:cNvPicPr>
            <a:picLocks noChangeAspect="1" noChangeArrowheads="1"/>
          </p:cNvPicPr>
          <p:nvPr/>
        </p:nvPicPr>
        <p:blipFill>
          <a:blip r:embed="rId13" cstate="print"/>
          <a:srcRect/>
          <a:stretch>
            <a:fillRect/>
          </a:stretch>
        </p:blipFill>
        <p:spPr bwMode="auto">
          <a:xfrm>
            <a:off x="5145088" y="6116638"/>
            <a:ext cx="3908425"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b="1">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395288" y="430213"/>
            <a:ext cx="2670175" cy="69532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lvl="0"/>
            <a:r>
              <a:rPr lang="en-GB" smtClean="0"/>
              <a:t>Slide title</a:t>
            </a:r>
          </a:p>
        </p:txBody>
      </p:sp>
      <p:sp>
        <p:nvSpPr>
          <p:cNvPr id="103427" name="Rectangle 3"/>
          <p:cNvSpPr>
            <a:spLocks noGrp="1" noChangeArrowheads="1"/>
          </p:cNvSpPr>
          <p:nvPr>
            <p:ph type="body" idx="1"/>
          </p:nvPr>
        </p:nvSpPr>
        <p:spPr bwMode="auto">
          <a:xfrm>
            <a:off x="395288" y="1673225"/>
            <a:ext cx="4500562"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smtClean="0"/>
              <a:t>Slide 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3429" name="Picture 5" descr="raf_air_cadet_logo_v2"/>
          <p:cNvPicPr>
            <a:picLocks noChangeAspect="1" noChangeArrowheads="1"/>
          </p:cNvPicPr>
          <p:nvPr/>
        </p:nvPicPr>
        <p:blipFill>
          <a:blip r:embed="rId13" cstate="print"/>
          <a:srcRect/>
          <a:stretch>
            <a:fillRect/>
          </a:stretch>
        </p:blipFill>
        <p:spPr bwMode="auto">
          <a:xfrm>
            <a:off x="5145088" y="6116638"/>
            <a:ext cx="3908425"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b="1">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709150" y="404664"/>
            <a:ext cx="3725700" cy="28623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smtClean="0">
                <a:ln>
                  <a:noFill/>
                </a:ln>
                <a:solidFill>
                  <a:schemeClr val="tx2"/>
                </a:solidFill>
                <a:effectLst/>
                <a:uLnTx/>
                <a:uFillTx/>
                <a:latin typeface="Arial" charset="0"/>
                <a:ea typeface="+mj-ea"/>
                <a:cs typeface="+mj-cs"/>
              </a:rPr>
              <a:t>Uncontrolled copy not subject to amendment</a:t>
            </a:r>
            <a:endParaRPr kumimoji="0" lang="en-GB" sz="1400" b="0" i="0" u="none" strike="noStrike" kern="0" cap="none" spc="0" normalizeH="0" baseline="0" noProof="0" dirty="0" smtClean="0">
              <a:ln>
                <a:noFill/>
              </a:ln>
              <a:solidFill>
                <a:schemeClr val="tx2"/>
              </a:solidFill>
              <a:effectLst/>
              <a:uLnTx/>
              <a:uFillTx/>
              <a:latin typeface="Arial" charset="0"/>
              <a:ea typeface="+mj-ea"/>
              <a:cs typeface="+mj-cs"/>
            </a:endParaRPr>
          </a:p>
        </p:txBody>
      </p:sp>
      <p:sp>
        <p:nvSpPr>
          <p:cNvPr id="5" name="Content Placeholder 4"/>
          <p:cNvSpPr txBox="1">
            <a:spLocks/>
          </p:cNvSpPr>
          <p:nvPr/>
        </p:nvSpPr>
        <p:spPr bwMode="auto">
          <a:xfrm>
            <a:off x="395536" y="980728"/>
            <a:ext cx="8229600" cy="46104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noFill/>
                </a:ln>
                <a:solidFill>
                  <a:srgbClr val="FFFF00"/>
                </a:solidFill>
                <a:effectLst/>
                <a:uLnTx/>
                <a:uFillTx/>
                <a:latin typeface="Arial" charset="0"/>
                <a:ea typeface="+mn-ea"/>
                <a:cs typeface="+mn-cs"/>
              </a:rPr>
              <a:t>Principles of Flight</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600" b="1" i="0" u="none" strike="noStrike" kern="0" cap="none" spc="0" normalizeH="0" baseline="0" noProof="0" dirty="0" smtClean="0">
              <a:ln>
                <a:noFill/>
              </a:ln>
              <a:solidFill>
                <a:srgbClr val="FFFF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noFill/>
                </a:ln>
                <a:solidFill>
                  <a:srgbClr val="FFFF00"/>
                </a:solidFill>
                <a:effectLst/>
                <a:uLnTx/>
                <a:uFillTx/>
                <a:latin typeface="Arial" charset="0"/>
                <a:ea typeface="+mn-ea"/>
                <a:cs typeface="+mn-cs"/>
              </a:rPr>
              <a:t>Learning Outcome 2</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600" b="1" i="0" u="none" strike="noStrike" kern="0" cap="none" spc="0" normalizeH="0" baseline="0" noProof="0" dirty="0" smtClean="0">
              <a:ln>
                <a:noFill/>
              </a:ln>
              <a:solidFill>
                <a:srgbClr val="FFFF00"/>
              </a:solidFill>
              <a:effectLst/>
              <a:uLnTx/>
              <a:uFillTx/>
              <a:latin typeface="Arial" charset="0"/>
              <a:ea typeface="+mn-ea"/>
              <a:cs typeface="+mn-cs"/>
            </a:endParaRPr>
          </a:p>
          <a:p>
            <a:pPr algn="ctr"/>
            <a:r>
              <a:rPr lang="en-GB" sz="2800" b="1" dirty="0">
                <a:solidFill>
                  <a:srgbClr val="FFFF00"/>
                </a:solidFill>
              </a:rPr>
              <a:t>Understand </a:t>
            </a:r>
            <a:r>
              <a:rPr lang="en-GB" sz="2800" b="1" dirty="0" smtClean="0">
                <a:solidFill>
                  <a:srgbClr val="FFFF00"/>
                </a:solidFill>
              </a:rPr>
              <a:t>how the stability and manoeuvrability of an aeroplane are controlled</a:t>
            </a:r>
          </a:p>
          <a:p>
            <a:pPr algn="ctr"/>
            <a:endParaRPr lang="en-GB" sz="2800" b="1" dirty="0">
              <a:solidFill>
                <a:srgbClr val="FFFF00"/>
              </a:solidFill>
            </a:endParaRPr>
          </a:p>
          <a:p>
            <a:pPr algn="ctr"/>
            <a:r>
              <a:rPr lang="en-GB" sz="2800" b="1" dirty="0" smtClean="0">
                <a:solidFill>
                  <a:srgbClr val="FFFF00"/>
                </a:solidFill>
              </a:rPr>
              <a:t>Part 3: Explain factors which cause an aeroplane to stall</a:t>
            </a:r>
            <a:endParaRPr lang="en-US" sz="2800" b="1" dirty="0">
              <a:solidFill>
                <a:srgbClr val="FFFF00"/>
              </a:solidFill>
            </a:endParaRPr>
          </a:p>
          <a:p>
            <a:pPr algn="ctr"/>
            <a:endParaRPr lang="en-US" sz="3600" b="1" dirty="0">
              <a:solidFill>
                <a:srgbClr val="FFFF00"/>
              </a:solidFill>
            </a:endParaRPr>
          </a:p>
        </p:txBody>
      </p:sp>
      <p:sp>
        <p:nvSpPr>
          <p:cNvPr id="6" name="TextBox 4"/>
          <p:cNvSpPr txBox="1">
            <a:spLocks noChangeArrowheads="1"/>
          </p:cNvSpPr>
          <p:nvPr/>
        </p:nvSpPr>
        <p:spPr bwMode="auto">
          <a:xfrm>
            <a:off x="128588" y="6410325"/>
            <a:ext cx="3754437" cy="307975"/>
          </a:xfrm>
          <a:prstGeom prst="rect">
            <a:avLst/>
          </a:prstGeom>
          <a:noFill/>
          <a:ln w="9525">
            <a:noFill/>
            <a:miter lim="800000"/>
            <a:headEnd/>
            <a:tailEnd/>
          </a:ln>
        </p:spPr>
        <p:txBody>
          <a:bodyPr>
            <a:spAutoFit/>
          </a:bodyPr>
          <a:lstStyle/>
          <a:p>
            <a:r>
              <a:rPr lang="en-GB" sz="1400" dirty="0">
                <a:solidFill>
                  <a:schemeClr val="bg2"/>
                </a:solidFill>
              </a:rPr>
              <a:t>Revision 2.00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idx="4294967295"/>
          </p:nvPr>
        </p:nvSpPr>
        <p:spPr>
          <a:xfrm>
            <a:off x="935587" y="2857500"/>
            <a:ext cx="7272826" cy="699166"/>
          </a:xfrm>
          <a:noFill/>
        </p:spPr>
        <p:txBody>
          <a:bodyPr lIns="90488" tIns="44450" rIns="90488" bIns="44450"/>
          <a:lstStyle/>
          <a:p>
            <a:pPr algn="ctr" defTabSz="762000"/>
            <a:r>
              <a:rPr lang="en-GB" dirty="0" smtClean="0">
                <a:solidFill>
                  <a:srgbClr val="FFFF00"/>
                </a:solidFill>
                <a:latin typeface="Arial" pitchFamily="34" charset="0"/>
              </a:rPr>
              <a:t>The mechanism of stalling</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59779" y="332656"/>
            <a:ext cx="5923097" cy="1308563"/>
          </a:xfrm>
          <a:noFill/>
        </p:spPr>
        <p:txBody>
          <a:bodyPr lIns="90488" tIns="44450" rIns="90488" bIns="44450"/>
          <a:lstStyle/>
          <a:p>
            <a:pPr algn="ctr" defTabSz="762000"/>
            <a:r>
              <a:rPr lang="en-GB" dirty="0" smtClean="0">
                <a:solidFill>
                  <a:srgbClr val="FFFF00"/>
                </a:solidFill>
                <a:latin typeface="Arial" pitchFamily="34" charset="0"/>
              </a:rPr>
              <a:t>Boundary layer </a:t>
            </a:r>
            <a:br>
              <a:rPr lang="en-GB" dirty="0" smtClean="0">
                <a:solidFill>
                  <a:srgbClr val="FFFF00"/>
                </a:solidFill>
                <a:latin typeface="Arial" pitchFamily="34" charset="0"/>
              </a:rPr>
            </a:br>
            <a:r>
              <a:rPr lang="en-GB" dirty="0" smtClean="0">
                <a:solidFill>
                  <a:srgbClr val="FFFF00"/>
                </a:solidFill>
                <a:latin typeface="Arial" pitchFamily="34" charset="0"/>
              </a:rPr>
              <a:t>separation – low </a:t>
            </a:r>
            <a:r>
              <a:rPr lang="en-GB" dirty="0" err="1" smtClean="0">
                <a:solidFill>
                  <a:srgbClr val="FFFF00"/>
                </a:solidFill>
                <a:latin typeface="Arial" pitchFamily="34" charset="0"/>
              </a:rPr>
              <a:t>AoA</a:t>
            </a:r>
            <a:endParaRPr lang="en-GB" dirty="0" smtClean="0">
              <a:solidFill>
                <a:srgbClr val="FFFF00"/>
              </a:solidFill>
              <a:latin typeface="Arial" pitchFamily="34" charset="0"/>
            </a:endParaRPr>
          </a:p>
        </p:txBody>
      </p:sp>
      <p:grpSp>
        <p:nvGrpSpPr>
          <p:cNvPr id="2" name="Group 3"/>
          <p:cNvGrpSpPr>
            <a:grpSpLocks/>
          </p:cNvGrpSpPr>
          <p:nvPr/>
        </p:nvGrpSpPr>
        <p:grpSpPr bwMode="auto">
          <a:xfrm>
            <a:off x="179387" y="2276475"/>
            <a:ext cx="2870202" cy="1096963"/>
            <a:chOff x="113" y="1434"/>
            <a:chExt cx="1808" cy="691"/>
          </a:xfrm>
        </p:grpSpPr>
        <p:sp>
          <p:nvSpPr>
            <p:cNvPr id="21518" name="Rectangle 4"/>
            <p:cNvSpPr>
              <a:spLocks noChangeArrowheads="1"/>
            </p:cNvSpPr>
            <p:nvPr/>
          </p:nvSpPr>
          <p:spPr bwMode="auto">
            <a:xfrm>
              <a:off x="113" y="1434"/>
              <a:ext cx="1636" cy="522"/>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Towards lower</a:t>
              </a:r>
            </a:p>
            <a:p>
              <a:pPr defTabSz="762000" eaLnBrk="0" hangingPunct="0"/>
              <a:r>
                <a:rPr lang="en-GB" sz="2400" b="1" dirty="0" smtClean="0">
                  <a:solidFill>
                    <a:srgbClr val="FFFF00"/>
                  </a:solidFill>
                </a:rPr>
                <a:t>pressure </a:t>
              </a:r>
              <a:r>
                <a:rPr lang="en-GB" sz="2400" b="1" dirty="0">
                  <a:solidFill>
                    <a:srgbClr val="FFFF00"/>
                  </a:solidFill>
                </a:rPr>
                <a:t>- </a:t>
              </a:r>
              <a:r>
                <a:rPr lang="en-GB" sz="2400" b="1" dirty="0" smtClean="0">
                  <a:solidFill>
                    <a:srgbClr val="FFFF00"/>
                  </a:solidFill>
                </a:rPr>
                <a:t>faster</a:t>
              </a:r>
              <a:endParaRPr lang="en-GB" sz="2400" b="1" dirty="0">
                <a:solidFill>
                  <a:srgbClr val="FFFF00"/>
                </a:solidFill>
              </a:endParaRPr>
            </a:p>
          </p:txBody>
        </p:sp>
        <p:sp>
          <p:nvSpPr>
            <p:cNvPr id="21519" name="Line 5"/>
            <p:cNvSpPr>
              <a:spLocks noChangeShapeType="1"/>
            </p:cNvSpPr>
            <p:nvPr/>
          </p:nvSpPr>
          <p:spPr bwMode="auto">
            <a:xfrm flipV="1">
              <a:off x="1441" y="1972"/>
              <a:ext cx="480" cy="153"/>
            </a:xfrm>
            <a:prstGeom prst="line">
              <a:avLst/>
            </a:prstGeom>
            <a:noFill/>
            <a:ln w="50800">
              <a:solidFill>
                <a:srgbClr val="EAEC5E"/>
              </a:solidFill>
              <a:round/>
              <a:headEnd/>
              <a:tailEnd type="triangle" w="med" len="med"/>
            </a:ln>
          </p:spPr>
          <p:txBody>
            <a:bodyPr wrap="none" anchor="ctr"/>
            <a:lstStyle/>
            <a:p>
              <a:endParaRPr lang="en-GB" b="1">
                <a:solidFill>
                  <a:srgbClr val="FFFF00"/>
                </a:solidFill>
              </a:endParaRPr>
            </a:p>
          </p:txBody>
        </p:sp>
      </p:grpSp>
      <p:grpSp>
        <p:nvGrpSpPr>
          <p:cNvPr id="3" name="Group 6"/>
          <p:cNvGrpSpPr>
            <a:grpSpLocks/>
          </p:cNvGrpSpPr>
          <p:nvPr/>
        </p:nvGrpSpPr>
        <p:grpSpPr bwMode="auto">
          <a:xfrm>
            <a:off x="4859341" y="2205038"/>
            <a:ext cx="3835402" cy="1257301"/>
            <a:chOff x="3061" y="1389"/>
            <a:chExt cx="2416" cy="792"/>
          </a:xfrm>
        </p:grpSpPr>
        <p:sp>
          <p:nvSpPr>
            <p:cNvPr id="21516" name="Rectangle 7"/>
            <p:cNvSpPr>
              <a:spLocks noChangeArrowheads="1"/>
            </p:cNvSpPr>
            <p:nvPr/>
          </p:nvSpPr>
          <p:spPr bwMode="auto">
            <a:xfrm>
              <a:off x="3061" y="1389"/>
              <a:ext cx="2416" cy="754"/>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Towards higher pressure</a:t>
              </a:r>
              <a:endParaRPr lang="en-GB" sz="2400" b="1" dirty="0">
                <a:solidFill>
                  <a:srgbClr val="FFFF00"/>
                </a:solidFill>
              </a:endParaRPr>
            </a:p>
            <a:p>
              <a:pPr defTabSz="762000" eaLnBrk="0" hangingPunct="0"/>
              <a:r>
                <a:rPr lang="en-GB" sz="2400" b="1" dirty="0" smtClean="0">
                  <a:solidFill>
                    <a:srgbClr val="FFFF00"/>
                  </a:solidFill>
                </a:rPr>
                <a:t>plus viscous adhesion -</a:t>
              </a:r>
              <a:endParaRPr lang="en-GB" sz="2400" b="1" dirty="0">
                <a:solidFill>
                  <a:srgbClr val="FFFF00"/>
                </a:solidFill>
              </a:endParaRPr>
            </a:p>
            <a:p>
              <a:pPr defTabSz="762000" eaLnBrk="0" hangingPunct="0"/>
              <a:r>
                <a:rPr lang="en-GB" sz="2400" b="1" dirty="0">
                  <a:solidFill>
                    <a:srgbClr val="FFFF00"/>
                  </a:solidFill>
                </a:rPr>
                <a:t>            </a:t>
              </a:r>
              <a:r>
                <a:rPr lang="en-GB" sz="2400" b="1" dirty="0" smtClean="0">
                  <a:solidFill>
                    <a:srgbClr val="FFFF00"/>
                  </a:solidFill>
                </a:rPr>
                <a:t>slower</a:t>
              </a:r>
              <a:endParaRPr lang="en-GB" sz="2400" b="1" dirty="0">
                <a:solidFill>
                  <a:srgbClr val="FFFF00"/>
                </a:solidFill>
              </a:endParaRPr>
            </a:p>
          </p:txBody>
        </p:sp>
        <p:sp>
          <p:nvSpPr>
            <p:cNvPr id="21517" name="Line 8"/>
            <p:cNvSpPr>
              <a:spLocks noChangeShapeType="1"/>
            </p:cNvSpPr>
            <p:nvPr/>
          </p:nvSpPr>
          <p:spPr bwMode="auto">
            <a:xfrm>
              <a:off x="3284" y="2031"/>
              <a:ext cx="567" cy="150"/>
            </a:xfrm>
            <a:prstGeom prst="line">
              <a:avLst/>
            </a:prstGeom>
            <a:noFill/>
            <a:ln w="50800">
              <a:solidFill>
                <a:srgbClr val="EAEC5E"/>
              </a:solidFill>
              <a:round/>
              <a:headEnd/>
              <a:tailEnd type="triangle" w="med" len="med"/>
            </a:ln>
          </p:spPr>
          <p:txBody>
            <a:bodyPr wrap="none" anchor="ctr"/>
            <a:lstStyle/>
            <a:p>
              <a:endParaRPr lang="en-GB" b="1">
                <a:solidFill>
                  <a:srgbClr val="FFFF00"/>
                </a:solidFill>
              </a:endParaRPr>
            </a:p>
          </p:txBody>
        </p:sp>
      </p:grpSp>
      <p:sp>
        <p:nvSpPr>
          <p:cNvPr id="21513" name="Line 10"/>
          <p:cNvSpPr>
            <a:spLocks noChangeShapeType="1"/>
          </p:cNvSpPr>
          <p:nvPr/>
        </p:nvSpPr>
        <p:spPr bwMode="auto">
          <a:xfrm flipV="1">
            <a:off x="3203575" y="2363788"/>
            <a:ext cx="0" cy="1192212"/>
          </a:xfrm>
          <a:prstGeom prst="line">
            <a:avLst/>
          </a:prstGeom>
          <a:noFill/>
          <a:ln w="50800">
            <a:solidFill>
              <a:srgbClr val="FAFD00"/>
            </a:solidFill>
            <a:round/>
            <a:headEnd/>
            <a:tailEnd/>
          </a:ln>
        </p:spPr>
        <p:txBody>
          <a:bodyPr wrap="none" anchor="ctr"/>
          <a:lstStyle/>
          <a:p>
            <a:endParaRPr lang="en-GB" b="1">
              <a:solidFill>
                <a:srgbClr val="FFFF00"/>
              </a:solidFill>
            </a:endParaRPr>
          </a:p>
        </p:txBody>
      </p:sp>
      <p:sp>
        <p:nvSpPr>
          <p:cNvPr id="21514" name="Freeform 11"/>
          <p:cNvSpPr>
            <a:spLocks/>
          </p:cNvSpPr>
          <p:nvPr/>
        </p:nvSpPr>
        <p:spPr bwMode="auto">
          <a:xfrm>
            <a:off x="2246313" y="3357563"/>
            <a:ext cx="4105275" cy="576262"/>
          </a:xfrm>
          <a:custGeom>
            <a:avLst/>
            <a:gdLst>
              <a:gd name="T0" fmla="*/ 81 w 4194"/>
              <a:gd name="T1" fmla="*/ 296 h 493"/>
              <a:gd name="T2" fmla="*/ 884 w 4194"/>
              <a:gd name="T3" fmla="*/ 0 h 493"/>
              <a:gd name="T4" fmla="*/ 2586 w 4194"/>
              <a:gd name="T5" fmla="*/ 296 h 493"/>
              <a:gd name="T6" fmla="*/ 903 w 4194"/>
              <a:gd name="T7" fmla="*/ 362 h 493"/>
              <a:gd name="T8" fmla="*/ 81 w 4194"/>
              <a:gd name="T9" fmla="*/ 296 h 493"/>
              <a:gd name="T10" fmla="*/ 0 60000 65536"/>
              <a:gd name="T11" fmla="*/ 0 60000 65536"/>
              <a:gd name="T12" fmla="*/ 0 60000 65536"/>
              <a:gd name="T13" fmla="*/ 0 60000 65536"/>
              <a:gd name="T14" fmla="*/ 0 60000 65536"/>
              <a:gd name="T15" fmla="*/ 0 w 4194"/>
              <a:gd name="T16" fmla="*/ 0 h 493"/>
              <a:gd name="T17" fmla="*/ 4194 w 4194"/>
              <a:gd name="T18" fmla="*/ 493 h 493"/>
            </a:gdLst>
            <a:ahLst/>
            <a:cxnLst>
              <a:cxn ang="T10">
                <a:pos x="T0" y="T1"/>
              </a:cxn>
              <a:cxn ang="T11">
                <a:pos x="T2" y="T3"/>
              </a:cxn>
              <a:cxn ang="T12">
                <a:pos x="T4" y="T5"/>
              </a:cxn>
              <a:cxn ang="T13">
                <a:pos x="T6" y="T7"/>
              </a:cxn>
              <a:cxn ang="T14">
                <a:pos x="T8" y="T9"/>
              </a:cxn>
            </a:cxnLst>
            <a:rect l="T15" t="T16" r="T17" b="T18"/>
            <a:pathLst>
              <a:path w="4194" h="493">
                <a:moveTo>
                  <a:pt x="132" y="402"/>
                </a:moveTo>
                <a:cubicBezTo>
                  <a:pt x="0" y="204"/>
                  <a:pt x="758" y="0"/>
                  <a:pt x="1434" y="0"/>
                </a:cubicBezTo>
                <a:cubicBezTo>
                  <a:pt x="2111" y="0"/>
                  <a:pt x="4160" y="379"/>
                  <a:pt x="4194" y="402"/>
                </a:cubicBezTo>
                <a:cubicBezTo>
                  <a:pt x="3684" y="414"/>
                  <a:pt x="2141" y="492"/>
                  <a:pt x="1464" y="492"/>
                </a:cubicBezTo>
                <a:cubicBezTo>
                  <a:pt x="787" y="492"/>
                  <a:pt x="200" y="493"/>
                  <a:pt x="132" y="402"/>
                </a:cubicBezTo>
                <a:close/>
              </a:path>
            </a:pathLst>
          </a:custGeom>
          <a:solidFill>
            <a:schemeClr val="accent1"/>
          </a:solidFill>
          <a:ln w="9525">
            <a:solidFill>
              <a:schemeClr val="tx1"/>
            </a:solidFill>
            <a:round/>
            <a:headEnd/>
            <a:tailEnd/>
          </a:ln>
        </p:spPr>
        <p:txBody>
          <a:bodyPr/>
          <a:lstStyle/>
          <a:p>
            <a:endParaRPr lang="en-GB" b="1">
              <a:solidFill>
                <a:srgbClr val="FFFF00"/>
              </a:solidFill>
            </a:endParaRPr>
          </a:p>
        </p:txBody>
      </p:sp>
      <p:sp>
        <p:nvSpPr>
          <p:cNvPr id="21515" name="Freeform 12"/>
          <p:cNvSpPr>
            <a:spLocks/>
          </p:cNvSpPr>
          <p:nvPr/>
        </p:nvSpPr>
        <p:spPr bwMode="auto">
          <a:xfrm>
            <a:off x="2263775" y="3219450"/>
            <a:ext cx="4324350" cy="585788"/>
          </a:xfrm>
          <a:custGeom>
            <a:avLst/>
            <a:gdLst>
              <a:gd name="T0" fmla="*/ 51 w 2724"/>
              <a:gd name="T1" fmla="*/ 369 h 369"/>
              <a:gd name="T2" fmla="*/ 510 w 2724"/>
              <a:gd name="T3" fmla="*/ 102 h 369"/>
              <a:gd name="T4" fmla="*/ 588 w 2724"/>
              <a:gd name="T5" fmla="*/ 60 h 369"/>
              <a:gd name="T6" fmla="*/ 2724 w 2724"/>
              <a:gd name="T7" fmla="*/ 336 h 369"/>
              <a:gd name="T8" fmla="*/ 0 60000 65536"/>
              <a:gd name="T9" fmla="*/ 0 60000 65536"/>
              <a:gd name="T10" fmla="*/ 0 60000 65536"/>
              <a:gd name="T11" fmla="*/ 0 60000 65536"/>
              <a:gd name="T12" fmla="*/ 0 w 2724"/>
              <a:gd name="T13" fmla="*/ 0 h 369"/>
              <a:gd name="T14" fmla="*/ 2724 w 2724"/>
              <a:gd name="T15" fmla="*/ 369 h 369"/>
            </a:gdLst>
            <a:ahLst/>
            <a:cxnLst>
              <a:cxn ang="T8">
                <a:pos x="T0" y="T1"/>
              </a:cxn>
              <a:cxn ang="T9">
                <a:pos x="T2" y="T3"/>
              </a:cxn>
              <a:cxn ang="T10">
                <a:pos x="T4" y="T5"/>
              </a:cxn>
              <a:cxn ang="T11">
                <a:pos x="T6" y="T7"/>
              </a:cxn>
            </a:cxnLst>
            <a:rect l="T12" t="T13" r="T14" b="T15"/>
            <a:pathLst>
              <a:path w="2724" h="369">
                <a:moveTo>
                  <a:pt x="51" y="369"/>
                </a:moveTo>
                <a:cubicBezTo>
                  <a:pt x="0" y="288"/>
                  <a:pt x="156" y="198"/>
                  <a:pt x="510" y="102"/>
                </a:cubicBezTo>
                <a:cubicBezTo>
                  <a:pt x="510" y="102"/>
                  <a:pt x="543" y="72"/>
                  <a:pt x="588" y="60"/>
                </a:cubicBezTo>
                <a:cubicBezTo>
                  <a:pt x="1272" y="0"/>
                  <a:pt x="2368" y="290"/>
                  <a:pt x="2724" y="336"/>
                </a:cubicBezTo>
              </a:path>
            </a:pathLst>
          </a:custGeom>
          <a:noFill/>
          <a:ln w="50800">
            <a:solidFill>
              <a:srgbClr val="00FF00"/>
            </a:solidFill>
            <a:round/>
            <a:headEnd/>
            <a:tailEnd/>
          </a:ln>
        </p:spPr>
        <p:txBody>
          <a:bodyPr/>
          <a:lstStyle/>
          <a:p>
            <a:endParaRPr lang="en-GB" b="1">
              <a:solidFill>
                <a:srgbClr val="FFFF00"/>
              </a:solidFill>
            </a:endParaRPr>
          </a:p>
        </p:txBody>
      </p:sp>
      <p:grpSp>
        <p:nvGrpSpPr>
          <p:cNvPr id="4" name="Group 13"/>
          <p:cNvGrpSpPr>
            <a:grpSpLocks/>
          </p:cNvGrpSpPr>
          <p:nvPr/>
        </p:nvGrpSpPr>
        <p:grpSpPr bwMode="auto">
          <a:xfrm>
            <a:off x="1116013" y="3500438"/>
            <a:ext cx="4027489" cy="2854325"/>
            <a:chOff x="703" y="2205"/>
            <a:chExt cx="2537" cy="1798"/>
          </a:xfrm>
        </p:grpSpPr>
        <p:sp>
          <p:nvSpPr>
            <p:cNvPr id="21511" name="Line 14"/>
            <p:cNvSpPr>
              <a:spLocks noChangeShapeType="1"/>
            </p:cNvSpPr>
            <p:nvPr/>
          </p:nvSpPr>
          <p:spPr bwMode="auto">
            <a:xfrm flipH="1">
              <a:off x="1927" y="2205"/>
              <a:ext cx="91" cy="1044"/>
            </a:xfrm>
            <a:prstGeom prst="line">
              <a:avLst/>
            </a:prstGeom>
            <a:noFill/>
            <a:ln w="50800">
              <a:solidFill>
                <a:srgbClr val="FAFD00"/>
              </a:solidFill>
              <a:round/>
              <a:headEnd type="triangle" w="med" len="med"/>
              <a:tailEnd/>
            </a:ln>
          </p:spPr>
          <p:txBody>
            <a:bodyPr wrap="none" anchor="ctr"/>
            <a:lstStyle/>
            <a:p>
              <a:endParaRPr lang="en-GB" b="1">
                <a:solidFill>
                  <a:srgbClr val="FFFF00"/>
                </a:solidFill>
              </a:endParaRPr>
            </a:p>
          </p:txBody>
        </p:sp>
        <p:sp>
          <p:nvSpPr>
            <p:cNvPr id="21512" name="Rectangle 15"/>
            <p:cNvSpPr>
              <a:spLocks noChangeArrowheads="1"/>
            </p:cNvSpPr>
            <p:nvPr/>
          </p:nvSpPr>
          <p:spPr bwMode="auto">
            <a:xfrm>
              <a:off x="703" y="3249"/>
              <a:ext cx="2537" cy="754"/>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Transition point (perhaps)</a:t>
              </a:r>
              <a:endParaRPr lang="en-GB" sz="2400" b="1" dirty="0">
                <a:solidFill>
                  <a:srgbClr val="FFFF00"/>
                </a:solidFill>
              </a:endParaRPr>
            </a:p>
            <a:p>
              <a:pPr defTabSz="762000" eaLnBrk="0" hangingPunct="0"/>
              <a:r>
                <a:rPr lang="en-GB" sz="2400" b="1" dirty="0" smtClean="0">
                  <a:solidFill>
                    <a:srgbClr val="FFFF00"/>
                  </a:solidFill>
                </a:rPr>
                <a:t>from laminar to turbulent</a:t>
              </a:r>
              <a:endParaRPr lang="en-GB" sz="2400" b="1" dirty="0">
                <a:solidFill>
                  <a:srgbClr val="FFFF00"/>
                </a:solidFill>
              </a:endParaRPr>
            </a:p>
            <a:p>
              <a:pPr defTabSz="762000" eaLnBrk="0" hangingPunct="0"/>
              <a:r>
                <a:rPr lang="en-GB" sz="2400" b="1" dirty="0">
                  <a:solidFill>
                    <a:srgbClr val="FFFF00"/>
                  </a:solidFill>
                </a:rPr>
                <a:t>         </a:t>
              </a:r>
              <a:r>
                <a:rPr lang="en-GB" sz="2400" b="1" dirty="0" smtClean="0">
                  <a:solidFill>
                    <a:srgbClr val="FFFF00"/>
                  </a:solidFill>
                </a:rPr>
                <a:t>boundary layer</a:t>
              </a:r>
              <a:endParaRPr lang="en-GB" sz="2400" b="1" dirty="0">
                <a:solidFill>
                  <a:srgbClr val="FFFF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388" y="2060575"/>
            <a:ext cx="2617788" cy="1173163"/>
            <a:chOff x="113" y="1298"/>
            <a:chExt cx="1649" cy="739"/>
          </a:xfrm>
        </p:grpSpPr>
        <p:sp>
          <p:nvSpPr>
            <p:cNvPr id="22555" name="Rectangle 4"/>
            <p:cNvSpPr>
              <a:spLocks noChangeArrowheads="1"/>
            </p:cNvSpPr>
            <p:nvPr/>
          </p:nvSpPr>
          <p:spPr bwMode="auto">
            <a:xfrm>
              <a:off x="113" y="1298"/>
              <a:ext cx="1636" cy="522"/>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Towards lower</a:t>
              </a:r>
              <a:endParaRPr lang="en-GB" sz="2400" b="1" dirty="0">
                <a:solidFill>
                  <a:srgbClr val="FFFF00"/>
                </a:solidFill>
              </a:endParaRPr>
            </a:p>
            <a:p>
              <a:pPr defTabSz="762000" eaLnBrk="0" hangingPunct="0"/>
              <a:r>
                <a:rPr lang="en-GB" sz="2400" b="1" dirty="0" smtClean="0">
                  <a:solidFill>
                    <a:srgbClr val="FFFF00"/>
                  </a:solidFill>
                </a:rPr>
                <a:t>pressure </a:t>
              </a:r>
              <a:r>
                <a:rPr lang="en-GB" sz="2400" b="1" dirty="0">
                  <a:solidFill>
                    <a:srgbClr val="FFFF00"/>
                  </a:solidFill>
                </a:rPr>
                <a:t>- </a:t>
              </a:r>
              <a:r>
                <a:rPr lang="en-GB" sz="2400" b="1" dirty="0" smtClean="0">
                  <a:solidFill>
                    <a:srgbClr val="FFFF00"/>
                  </a:solidFill>
                </a:rPr>
                <a:t>faster</a:t>
              </a:r>
              <a:endParaRPr lang="en-GB" sz="2400" b="1" dirty="0">
                <a:solidFill>
                  <a:srgbClr val="FFFF00"/>
                </a:solidFill>
              </a:endParaRPr>
            </a:p>
          </p:txBody>
        </p:sp>
        <p:sp>
          <p:nvSpPr>
            <p:cNvPr id="22556" name="Line 5"/>
            <p:cNvSpPr>
              <a:spLocks noChangeShapeType="1"/>
            </p:cNvSpPr>
            <p:nvPr/>
          </p:nvSpPr>
          <p:spPr bwMode="auto">
            <a:xfrm flipV="1">
              <a:off x="1282" y="1884"/>
              <a:ext cx="480" cy="153"/>
            </a:xfrm>
            <a:prstGeom prst="line">
              <a:avLst/>
            </a:prstGeom>
            <a:noFill/>
            <a:ln w="50800">
              <a:solidFill>
                <a:srgbClr val="EAEC5E"/>
              </a:solidFill>
              <a:round/>
              <a:headEnd/>
              <a:tailEnd type="triangle" w="med" len="med"/>
            </a:ln>
          </p:spPr>
          <p:txBody>
            <a:bodyPr wrap="none" anchor="ctr"/>
            <a:lstStyle/>
            <a:p>
              <a:endParaRPr lang="en-GB" sz="2400" b="1">
                <a:solidFill>
                  <a:srgbClr val="FFFF00"/>
                </a:solidFill>
              </a:endParaRPr>
            </a:p>
          </p:txBody>
        </p:sp>
      </p:grpSp>
      <p:grpSp>
        <p:nvGrpSpPr>
          <p:cNvPr id="3" name="Group 6"/>
          <p:cNvGrpSpPr>
            <a:grpSpLocks/>
          </p:cNvGrpSpPr>
          <p:nvPr/>
        </p:nvGrpSpPr>
        <p:grpSpPr bwMode="auto">
          <a:xfrm>
            <a:off x="3851275" y="1916113"/>
            <a:ext cx="3835400" cy="1728788"/>
            <a:chOff x="2426" y="1207"/>
            <a:chExt cx="2416" cy="1089"/>
          </a:xfrm>
        </p:grpSpPr>
        <p:sp>
          <p:nvSpPr>
            <p:cNvPr id="22553" name="Line 7"/>
            <p:cNvSpPr>
              <a:spLocks noChangeShapeType="1"/>
            </p:cNvSpPr>
            <p:nvPr/>
          </p:nvSpPr>
          <p:spPr bwMode="auto">
            <a:xfrm>
              <a:off x="2967" y="2103"/>
              <a:ext cx="553" cy="193"/>
            </a:xfrm>
            <a:prstGeom prst="line">
              <a:avLst/>
            </a:prstGeom>
            <a:noFill/>
            <a:ln w="50800">
              <a:solidFill>
                <a:srgbClr val="EAEC5E"/>
              </a:solidFill>
              <a:round/>
              <a:headEnd/>
              <a:tailEnd type="triangle" w="med" len="med"/>
            </a:ln>
          </p:spPr>
          <p:txBody>
            <a:bodyPr wrap="none" anchor="ctr"/>
            <a:lstStyle/>
            <a:p>
              <a:endParaRPr lang="en-GB" sz="2400" b="1">
                <a:solidFill>
                  <a:srgbClr val="FFFF00"/>
                </a:solidFill>
              </a:endParaRPr>
            </a:p>
          </p:txBody>
        </p:sp>
        <p:sp>
          <p:nvSpPr>
            <p:cNvPr id="22554" name="Rectangle 8"/>
            <p:cNvSpPr>
              <a:spLocks noChangeArrowheads="1"/>
            </p:cNvSpPr>
            <p:nvPr/>
          </p:nvSpPr>
          <p:spPr bwMode="auto">
            <a:xfrm>
              <a:off x="2426" y="1207"/>
              <a:ext cx="2416" cy="754"/>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Towards higher pressure</a:t>
              </a:r>
              <a:endParaRPr lang="en-GB" sz="2400" b="1" dirty="0">
                <a:solidFill>
                  <a:srgbClr val="FFFF00"/>
                </a:solidFill>
              </a:endParaRPr>
            </a:p>
            <a:p>
              <a:pPr defTabSz="762000" eaLnBrk="0" hangingPunct="0"/>
              <a:r>
                <a:rPr lang="en-GB" sz="2400" b="1" dirty="0" smtClean="0">
                  <a:solidFill>
                    <a:srgbClr val="FFFF00"/>
                  </a:solidFill>
                </a:rPr>
                <a:t>Plus viscous adhesion -</a:t>
              </a:r>
              <a:endParaRPr lang="en-GB" sz="2400" b="1" dirty="0">
                <a:solidFill>
                  <a:srgbClr val="FFFF00"/>
                </a:solidFill>
              </a:endParaRPr>
            </a:p>
            <a:p>
              <a:pPr defTabSz="762000" eaLnBrk="0" hangingPunct="0"/>
              <a:r>
                <a:rPr lang="en-GB" sz="2400" b="1" dirty="0">
                  <a:solidFill>
                    <a:srgbClr val="FFFF00"/>
                  </a:solidFill>
                </a:rPr>
                <a:t>        </a:t>
              </a:r>
              <a:r>
                <a:rPr lang="en-GB" sz="2400" b="1" dirty="0" smtClean="0">
                  <a:solidFill>
                    <a:srgbClr val="FFFF00"/>
                  </a:solidFill>
                </a:rPr>
                <a:t>much slower</a:t>
              </a:r>
              <a:endParaRPr lang="en-GB" sz="2400" b="1" dirty="0">
                <a:solidFill>
                  <a:srgbClr val="FFFF00"/>
                </a:solidFill>
              </a:endParaRPr>
            </a:p>
          </p:txBody>
        </p:sp>
      </p:grpSp>
      <p:grpSp>
        <p:nvGrpSpPr>
          <p:cNvPr id="4" name="Group 9"/>
          <p:cNvGrpSpPr>
            <a:grpSpLocks/>
          </p:cNvGrpSpPr>
          <p:nvPr/>
        </p:nvGrpSpPr>
        <p:grpSpPr bwMode="auto">
          <a:xfrm>
            <a:off x="5724137" y="3429000"/>
            <a:ext cx="3040066" cy="458788"/>
            <a:chOff x="3560" y="2240"/>
            <a:chExt cx="1915" cy="289"/>
          </a:xfrm>
        </p:grpSpPr>
        <p:sp>
          <p:nvSpPr>
            <p:cNvPr id="22551" name="Rectangle 10"/>
            <p:cNvSpPr>
              <a:spLocks noChangeArrowheads="1"/>
            </p:cNvSpPr>
            <p:nvPr/>
          </p:nvSpPr>
          <p:spPr bwMode="auto">
            <a:xfrm>
              <a:off x="3832" y="2240"/>
              <a:ext cx="1643" cy="289"/>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Separation point</a:t>
              </a:r>
              <a:endParaRPr lang="en-GB" sz="2400" b="1" dirty="0">
                <a:solidFill>
                  <a:srgbClr val="FFFF00"/>
                </a:solidFill>
              </a:endParaRPr>
            </a:p>
          </p:txBody>
        </p:sp>
        <p:sp>
          <p:nvSpPr>
            <p:cNvPr id="22552" name="Line 11"/>
            <p:cNvSpPr>
              <a:spLocks noChangeShapeType="1"/>
            </p:cNvSpPr>
            <p:nvPr/>
          </p:nvSpPr>
          <p:spPr bwMode="auto">
            <a:xfrm flipV="1">
              <a:off x="3560" y="2387"/>
              <a:ext cx="273" cy="45"/>
            </a:xfrm>
            <a:prstGeom prst="line">
              <a:avLst/>
            </a:prstGeom>
            <a:noFill/>
            <a:ln w="50800">
              <a:solidFill>
                <a:srgbClr val="FFFF66"/>
              </a:solidFill>
              <a:round/>
              <a:headEnd type="triangle" w="med" len="med"/>
              <a:tailEnd/>
            </a:ln>
          </p:spPr>
          <p:txBody>
            <a:bodyPr/>
            <a:lstStyle/>
            <a:p>
              <a:endParaRPr lang="en-GB" sz="2400" b="1">
                <a:solidFill>
                  <a:srgbClr val="FFFF00"/>
                </a:solidFill>
              </a:endParaRPr>
            </a:p>
          </p:txBody>
        </p:sp>
      </p:grpSp>
      <p:grpSp>
        <p:nvGrpSpPr>
          <p:cNvPr id="5" name="Group 12"/>
          <p:cNvGrpSpPr>
            <a:grpSpLocks/>
          </p:cNvGrpSpPr>
          <p:nvPr/>
        </p:nvGrpSpPr>
        <p:grpSpPr bwMode="auto">
          <a:xfrm>
            <a:off x="2174875" y="1974850"/>
            <a:ext cx="6573838" cy="2259013"/>
            <a:chOff x="1370" y="1244"/>
            <a:chExt cx="4141" cy="1423"/>
          </a:xfrm>
        </p:grpSpPr>
        <p:grpSp>
          <p:nvGrpSpPr>
            <p:cNvPr id="6" name="Group 13"/>
            <p:cNvGrpSpPr>
              <a:grpSpLocks/>
            </p:cNvGrpSpPr>
            <p:nvPr/>
          </p:nvGrpSpPr>
          <p:grpSpPr bwMode="auto">
            <a:xfrm>
              <a:off x="1370" y="1244"/>
              <a:ext cx="2842" cy="1273"/>
              <a:chOff x="1370" y="1244"/>
              <a:chExt cx="2842" cy="1273"/>
            </a:xfrm>
          </p:grpSpPr>
          <p:sp>
            <p:nvSpPr>
              <p:cNvPr id="22548" name="Line 14"/>
              <p:cNvSpPr>
                <a:spLocks noChangeShapeType="1"/>
              </p:cNvSpPr>
              <p:nvPr/>
            </p:nvSpPr>
            <p:spPr bwMode="auto">
              <a:xfrm rot="663749" flipV="1">
                <a:off x="2097" y="1244"/>
                <a:ext cx="0" cy="751"/>
              </a:xfrm>
              <a:prstGeom prst="line">
                <a:avLst/>
              </a:prstGeom>
              <a:noFill/>
              <a:ln w="50800">
                <a:solidFill>
                  <a:srgbClr val="FAFD00"/>
                </a:solidFill>
                <a:round/>
                <a:headEnd/>
                <a:tailEnd/>
              </a:ln>
            </p:spPr>
            <p:txBody>
              <a:bodyPr wrap="none" anchor="ctr"/>
              <a:lstStyle/>
              <a:p>
                <a:endParaRPr lang="en-GB" sz="2400" b="1">
                  <a:solidFill>
                    <a:srgbClr val="FFFF00"/>
                  </a:solidFill>
                </a:endParaRPr>
              </a:p>
            </p:txBody>
          </p:sp>
          <p:sp>
            <p:nvSpPr>
              <p:cNvPr id="22549" name="Freeform 15"/>
              <p:cNvSpPr>
                <a:spLocks/>
              </p:cNvSpPr>
              <p:nvPr/>
            </p:nvSpPr>
            <p:spPr bwMode="auto">
              <a:xfrm rot="663749">
                <a:off x="1370" y="2094"/>
                <a:ext cx="2586" cy="363"/>
              </a:xfrm>
              <a:custGeom>
                <a:avLst/>
                <a:gdLst>
                  <a:gd name="T0" fmla="*/ 81 w 4194"/>
                  <a:gd name="T1" fmla="*/ 296 h 493"/>
                  <a:gd name="T2" fmla="*/ 884 w 4194"/>
                  <a:gd name="T3" fmla="*/ 0 h 493"/>
                  <a:gd name="T4" fmla="*/ 2586 w 4194"/>
                  <a:gd name="T5" fmla="*/ 296 h 493"/>
                  <a:gd name="T6" fmla="*/ 903 w 4194"/>
                  <a:gd name="T7" fmla="*/ 362 h 493"/>
                  <a:gd name="T8" fmla="*/ 81 w 4194"/>
                  <a:gd name="T9" fmla="*/ 296 h 493"/>
                  <a:gd name="T10" fmla="*/ 0 60000 65536"/>
                  <a:gd name="T11" fmla="*/ 0 60000 65536"/>
                  <a:gd name="T12" fmla="*/ 0 60000 65536"/>
                  <a:gd name="T13" fmla="*/ 0 60000 65536"/>
                  <a:gd name="T14" fmla="*/ 0 60000 65536"/>
                  <a:gd name="T15" fmla="*/ 0 w 4194"/>
                  <a:gd name="T16" fmla="*/ 0 h 493"/>
                  <a:gd name="T17" fmla="*/ 4194 w 4194"/>
                  <a:gd name="T18" fmla="*/ 493 h 493"/>
                </a:gdLst>
                <a:ahLst/>
                <a:cxnLst>
                  <a:cxn ang="T10">
                    <a:pos x="T0" y="T1"/>
                  </a:cxn>
                  <a:cxn ang="T11">
                    <a:pos x="T2" y="T3"/>
                  </a:cxn>
                  <a:cxn ang="T12">
                    <a:pos x="T4" y="T5"/>
                  </a:cxn>
                  <a:cxn ang="T13">
                    <a:pos x="T6" y="T7"/>
                  </a:cxn>
                  <a:cxn ang="T14">
                    <a:pos x="T8" y="T9"/>
                  </a:cxn>
                </a:cxnLst>
                <a:rect l="T15" t="T16" r="T17" b="T18"/>
                <a:pathLst>
                  <a:path w="4194" h="493">
                    <a:moveTo>
                      <a:pt x="132" y="402"/>
                    </a:moveTo>
                    <a:cubicBezTo>
                      <a:pt x="0" y="204"/>
                      <a:pt x="758" y="0"/>
                      <a:pt x="1434" y="0"/>
                    </a:cubicBezTo>
                    <a:cubicBezTo>
                      <a:pt x="2111" y="0"/>
                      <a:pt x="4160" y="379"/>
                      <a:pt x="4194" y="402"/>
                    </a:cubicBezTo>
                    <a:cubicBezTo>
                      <a:pt x="3684" y="414"/>
                      <a:pt x="2141" y="492"/>
                      <a:pt x="1464" y="492"/>
                    </a:cubicBezTo>
                    <a:cubicBezTo>
                      <a:pt x="787" y="492"/>
                      <a:pt x="200" y="493"/>
                      <a:pt x="132" y="402"/>
                    </a:cubicBezTo>
                    <a:close/>
                  </a:path>
                </a:pathLst>
              </a:custGeom>
              <a:solidFill>
                <a:schemeClr val="accent1"/>
              </a:solidFill>
              <a:ln w="9525">
                <a:solidFill>
                  <a:schemeClr val="tx1"/>
                </a:solidFill>
                <a:round/>
                <a:headEnd/>
                <a:tailEnd/>
              </a:ln>
            </p:spPr>
            <p:txBody>
              <a:bodyPr/>
              <a:lstStyle/>
              <a:p>
                <a:endParaRPr lang="en-GB" sz="2400" b="1">
                  <a:solidFill>
                    <a:srgbClr val="FFFF00"/>
                  </a:solidFill>
                </a:endParaRPr>
              </a:p>
            </p:txBody>
          </p:sp>
          <p:sp>
            <p:nvSpPr>
              <p:cNvPr id="22550" name="Freeform 16"/>
              <p:cNvSpPr>
                <a:spLocks/>
              </p:cNvSpPr>
              <p:nvPr/>
            </p:nvSpPr>
            <p:spPr bwMode="auto">
              <a:xfrm>
                <a:off x="1400" y="1937"/>
                <a:ext cx="2812" cy="580"/>
              </a:xfrm>
              <a:custGeom>
                <a:avLst/>
                <a:gdLst>
                  <a:gd name="T0" fmla="*/ 35 w 2812"/>
                  <a:gd name="T1" fmla="*/ 201 h 580"/>
                  <a:gd name="T2" fmla="*/ 536 w 2812"/>
                  <a:gd name="T3" fmla="*/ 27 h 580"/>
                  <a:gd name="T4" fmla="*/ 621 w 2812"/>
                  <a:gd name="T5" fmla="*/ 0 h 580"/>
                  <a:gd name="T6" fmla="*/ 2170 w 2812"/>
                  <a:gd name="T7" fmla="*/ 487 h 580"/>
                  <a:gd name="T8" fmla="*/ 2812 w 2812"/>
                  <a:gd name="T9" fmla="*/ 559 h 580"/>
                  <a:gd name="T10" fmla="*/ 0 60000 65536"/>
                  <a:gd name="T11" fmla="*/ 0 60000 65536"/>
                  <a:gd name="T12" fmla="*/ 0 60000 65536"/>
                  <a:gd name="T13" fmla="*/ 0 60000 65536"/>
                  <a:gd name="T14" fmla="*/ 0 60000 65536"/>
                  <a:gd name="T15" fmla="*/ 0 w 2812"/>
                  <a:gd name="T16" fmla="*/ 0 h 580"/>
                  <a:gd name="T17" fmla="*/ 2812 w 2812"/>
                  <a:gd name="T18" fmla="*/ 580 h 580"/>
                </a:gdLst>
                <a:ahLst/>
                <a:cxnLst>
                  <a:cxn ang="T10">
                    <a:pos x="T0" y="T1"/>
                  </a:cxn>
                  <a:cxn ang="T11">
                    <a:pos x="T2" y="T3"/>
                  </a:cxn>
                  <a:cxn ang="T12">
                    <a:pos x="T4" y="T5"/>
                  </a:cxn>
                  <a:cxn ang="T13">
                    <a:pos x="T6" y="T7"/>
                  </a:cxn>
                  <a:cxn ang="T14">
                    <a:pos x="T8" y="T9"/>
                  </a:cxn>
                </a:cxnLst>
                <a:rect l="T15" t="T16" r="T17" b="T18"/>
                <a:pathLst>
                  <a:path w="2812" h="580">
                    <a:moveTo>
                      <a:pt x="35" y="201"/>
                    </a:moveTo>
                    <a:cubicBezTo>
                      <a:pt x="0" y="111"/>
                      <a:pt x="170" y="53"/>
                      <a:pt x="536" y="27"/>
                    </a:cubicBezTo>
                    <a:cubicBezTo>
                      <a:pt x="536" y="27"/>
                      <a:pt x="574" y="3"/>
                      <a:pt x="621" y="0"/>
                    </a:cubicBezTo>
                    <a:cubicBezTo>
                      <a:pt x="1426" y="133"/>
                      <a:pt x="1830" y="374"/>
                      <a:pt x="2170" y="487"/>
                    </a:cubicBezTo>
                    <a:cubicBezTo>
                      <a:pt x="2535" y="580"/>
                      <a:pt x="2730" y="527"/>
                      <a:pt x="2812" y="559"/>
                    </a:cubicBezTo>
                  </a:path>
                </a:pathLst>
              </a:custGeom>
              <a:noFill/>
              <a:ln w="50800">
                <a:solidFill>
                  <a:srgbClr val="00FF00"/>
                </a:solidFill>
                <a:round/>
                <a:headEnd/>
                <a:tailEnd/>
              </a:ln>
            </p:spPr>
            <p:txBody>
              <a:bodyPr/>
              <a:lstStyle/>
              <a:p>
                <a:endParaRPr lang="en-GB" sz="2400" b="1">
                  <a:solidFill>
                    <a:srgbClr val="FFFF00"/>
                  </a:solidFill>
                </a:endParaRPr>
              </a:p>
            </p:txBody>
          </p:sp>
        </p:grpSp>
        <p:grpSp>
          <p:nvGrpSpPr>
            <p:cNvPr id="7" name="Group 17"/>
            <p:cNvGrpSpPr>
              <a:grpSpLocks/>
            </p:cNvGrpSpPr>
            <p:nvPr/>
          </p:nvGrpSpPr>
          <p:grpSpPr bwMode="auto">
            <a:xfrm>
              <a:off x="3969" y="2478"/>
              <a:ext cx="725" cy="181"/>
              <a:chOff x="2971" y="2432"/>
              <a:chExt cx="1134" cy="272"/>
            </a:xfrm>
          </p:grpSpPr>
          <p:sp>
            <p:nvSpPr>
              <p:cNvPr id="22543" name="AutoShape 18"/>
              <p:cNvSpPr>
                <a:spLocks noChangeArrowheads="1"/>
              </p:cNvSpPr>
              <p:nvPr/>
            </p:nvSpPr>
            <p:spPr bwMode="auto">
              <a:xfrm rot="-3627673">
                <a:off x="3243"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2544" name="AutoShape 19"/>
              <p:cNvSpPr>
                <a:spLocks noChangeArrowheads="1"/>
              </p:cNvSpPr>
              <p:nvPr/>
            </p:nvSpPr>
            <p:spPr bwMode="auto">
              <a:xfrm>
                <a:off x="3515"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2545" name="AutoShape 20"/>
              <p:cNvSpPr>
                <a:spLocks noChangeArrowheads="1"/>
              </p:cNvSpPr>
              <p:nvPr/>
            </p:nvSpPr>
            <p:spPr bwMode="auto">
              <a:xfrm rot="-3850740">
                <a:off x="3787" y="256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2546" name="AutoShape 21"/>
              <p:cNvSpPr>
                <a:spLocks noChangeArrowheads="1"/>
              </p:cNvSpPr>
              <p:nvPr/>
            </p:nvSpPr>
            <p:spPr bwMode="auto">
              <a:xfrm rot="2556844">
                <a:off x="2971" y="253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2547" name="AutoShape 22"/>
              <p:cNvSpPr>
                <a:spLocks noChangeArrowheads="1"/>
              </p:cNvSpPr>
              <p:nvPr/>
            </p:nvSpPr>
            <p:spPr bwMode="auto">
              <a:xfrm rot="6489957">
                <a:off x="3969" y="2432"/>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grpSp>
        <p:grpSp>
          <p:nvGrpSpPr>
            <p:cNvPr id="8" name="Group 23"/>
            <p:cNvGrpSpPr>
              <a:grpSpLocks/>
            </p:cNvGrpSpPr>
            <p:nvPr/>
          </p:nvGrpSpPr>
          <p:grpSpPr bwMode="auto">
            <a:xfrm>
              <a:off x="4786" y="2486"/>
              <a:ext cx="725" cy="181"/>
              <a:chOff x="2971" y="2432"/>
              <a:chExt cx="1134" cy="272"/>
            </a:xfrm>
          </p:grpSpPr>
          <p:sp>
            <p:nvSpPr>
              <p:cNvPr id="22538" name="AutoShape 24"/>
              <p:cNvSpPr>
                <a:spLocks noChangeArrowheads="1"/>
              </p:cNvSpPr>
              <p:nvPr/>
            </p:nvSpPr>
            <p:spPr bwMode="auto">
              <a:xfrm rot="-3627673">
                <a:off x="3243"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2539" name="AutoShape 25"/>
              <p:cNvSpPr>
                <a:spLocks noChangeArrowheads="1"/>
              </p:cNvSpPr>
              <p:nvPr/>
            </p:nvSpPr>
            <p:spPr bwMode="auto">
              <a:xfrm>
                <a:off x="3515"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2540" name="AutoShape 26"/>
              <p:cNvSpPr>
                <a:spLocks noChangeArrowheads="1"/>
              </p:cNvSpPr>
              <p:nvPr/>
            </p:nvSpPr>
            <p:spPr bwMode="auto">
              <a:xfrm rot="-3850740">
                <a:off x="3787" y="256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2541" name="AutoShape 27"/>
              <p:cNvSpPr>
                <a:spLocks noChangeArrowheads="1"/>
              </p:cNvSpPr>
              <p:nvPr/>
            </p:nvSpPr>
            <p:spPr bwMode="auto">
              <a:xfrm rot="2556844">
                <a:off x="2971" y="253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2542" name="AutoShape 28"/>
              <p:cNvSpPr>
                <a:spLocks noChangeArrowheads="1"/>
              </p:cNvSpPr>
              <p:nvPr/>
            </p:nvSpPr>
            <p:spPr bwMode="auto">
              <a:xfrm rot="6489957">
                <a:off x="3969" y="2432"/>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5" name="Line 5"/>
          <p:cNvSpPr>
            <a:spLocks noChangeShapeType="1"/>
          </p:cNvSpPr>
          <p:nvPr/>
        </p:nvSpPr>
        <p:spPr bwMode="auto">
          <a:xfrm flipV="1">
            <a:off x="1619250" y="2797175"/>
            <a:ext cx="762000" cy="242888"/>
          </a:xfrm>
          <a:prstGeom prst="line">
            <a:avLst/>
          </a:prstGeom>
          <a:noFill/>
          <a:ln w="50800">
            <a:solidFill>
              <a:srgbClr val="EAEC5E"/>
            </a:solidFill>
            <a:round/>
            <a:headEnd/>
            <a:tailEnd type="triangle" w="med" len="med"/>
          </a:ln>
        </p:spPr>
        <p:txBody>
          <a:bodyPr wrap="none" anchor="ctr"/>
          <a:lstStyle/>
          <a:p>
            <a:endParaRPr lang="en-GB" sz="2400" b="1">
              <a:solidFill>
                <a:srgbClr val="FFFF00"/>
              </a:solidFill>
            </a:endParaRPr>
          </a:p>
        </p:txBody>
      </p:sp>
      <p:sp>
        <p:nvSpPr>
          <p:cNvPr id="130054" name="Rectangle 6"/>
          <p:cNvSpPr>
            <a:spLocks noChangeArrowheads="1"/>
          </p:cNvSpPr>
          <p:nvPr/>
        </p:nvSpPr>
        <p:spPr bwMode="auto">
          <a:xfrm>
            <a:off x="3578225" y="2197100"/>
            <a:ext cx="862417" cy="1197764"/>
          </a:xfrm>
          <a:prstGeom prst="rect">
            <a:avLst/>
          </a:prstGeom>
          <a:noFill/>
          <a:ln w="12700">
            <a:noFill/>
            <a:miter lim="800000"/>
            <a:headEnd/>
            <a:tailEnd/>
          </a:ln>
          <a:effectLst/>
        </p:spPr>
        <p:txBody>
          <a:bodyPr wrap="none" lIns="90488" tIns="44450" rIns="90488" bIns="44450">
            <a:spAutoFit/>
          </a:bodyPr>
          <a:lstStyle/>
          <a:p>
            <a:pPr defTabSz="762000" eaLnBrk="0" hangingPunct="0">
              <a:defRPr/>
            </a:pPr>
            <a:endParaRPr lang="en-GB" sz="2400" b="1" dirty="0">
              <a:solidFill>
                <a:srgbClr val="FFFF00"/>
              </a:solidFill>
              <a:effectLst>
                <a:outerShdw blurRad="38100" dist="38100" dir="2700000" algn="tl">
                  <a:srgbClr val="000000"/>
                </a:outerShdw>
              </a:effectLst>
              <a:latin typeface="Zurich XBlk BT" pitchFamily="34" charset="0"/>
              <a:cs typeface="Arial" charset="0"/>
            </a:endParaRPr>
          </a:p>
          <a:p>
            <a:pPr defTabSz="762000" eaLnBrk="0" hangingPunct="0">
              <a:defRPr/>
            </a:pPr>
            <a:endParaRPr lang="en-GB" sz="2400" b="1" dirty="0">
              <a:solidFill>
                <a:srgbClr val="FFFF00"/>
              </a:solidFill>
              <a:effectLst>
                <a:outerShdw blurRad="38100" dist="38100" dir="2700000" algn="tl">
                  <a:srgbClr val="000000"/>
                </a:outerShdw>
              </a:effectLst>
              <a:latin typeface="Zurich XBlk BT" pitchFamily="34" charset="0"/>
              <a:cs typeface="Arial" charset="0"/>
            </a:endParaRPr>
          </a:p>
          <a:p>
            <a:pPr defTabSz="762000" eaLnBrk="0" hangingPunct="0">
              <a:defRPr/>
            </a:pPr>
            <a:r>
              <a:rPr lang="en-GB" sz="2400" b="1" dirty="0">
                <a:solidFill>
                  <a:srgbClr val="FFFF00"/>
                </a:solidFill>
                <a:effectLst>
                  <a:outerShdw blurRad="38100" dist="38100" dir="2700000" algn="tl">
                    <a:srgbClr val="000000"/>
                  </a:outerShdw>
                </a:effectLst>
                <a:latin typeface="Zurich XBlk BT" pitchFamily="34" charset="0"/>
                <a:cs typeface="Arial" charset="0"/>
              </a:rPr>
              <a:t>        </a:t>
            </a:r>
          </a:p>
        </p:txBody>
      </p:sp>
      <p:sp>
        <p:nvSpPr>
          <p:cNvPr id="130055" name="Rectangle 7"/>
          <p:cNvSpPr>
            <a:spLocks noChangeArrowheads="1"/>
          </p:cNvSpPr>
          <p:nvPr/>
        </p:nvSpPr>
        <p:spPr bwMode="auto">
          <a:xfrm>
            <a:off x="4788024" y="1916832"/>
            <a:ext cx="1857882" cy="828432"/>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Separation </a:t>
            </a:r>
          </a:p>
          <a:p>
            <a:pPr defTabSz="762000" eaLnBrk="0" hangingPunct="0"/>
            <a:r>
              <a:rPr lang="en-GB" sz="2400" b="1" dirty="0" smtClean="0">
                <a:solidFill>
                  <a:srgbClr val="FFFF00"/>
                </a:solidFill>
              </a:rPr>
              <a:t>complete</a:t>
            </a:r>
            <a:endParaRPr lang="en-GB" sz="2400" b="1" dirty="0">
              <a:solidFill>
                <a:srgbClr val="FFFF00"/>
              </a:solidFill>
            </a:endParaRPr>
          </a:p>
        </p:txBody>
      </p:sp>
      <p:grpSp>
        <p:nvGrpSpPr>
          <p:cNvPr id="3" name="Group 8"/>
          <p:cNvGrpSpPr>
            <a:grpSpLocks/>
          </p:cNvGrpSpPr>
          <p:nvPr/>
        </p:nvGrpSpPr>
        <p:grpSpPr bwMode="auto">
          <a:xfrm>
            <a:off x="2095500" y="1833563"/>
            <a:ext cx="6881813" cy="2459037"/>
            <a:chOff x="1320" y="1155"/>
            <a:chExt cx="4335" cy="1549"/>
          </a:xfrm>
        </p:grpSpPr>
        <p:grpSp>
          <p:nvGrpSpPr>
            <p:cNvPr id="4" name="Group 9"/>
            <p:cNvGrpSpPr>
              <a:grpSpLocks/>
            </p:cNvGrpSpPr>
            <p:nvPr/>
          </p:nvGrpSpPr>
          <p:grpSpPr bwMode="auto">
            <a:xfrm>
              <a:off x="1320" y="1155"/>
              <a:ext cx="3138" cy="1282"/>
              <a:chOff x="1320" y="1155"/>
              <a:chExt cx="3138" cy="1282"/>
            </a:xfrm>
          </p:grpSpPr>
          <p:sp>
            <p:nvSpPr>
              <p:cNvPr id="23591" name="Line 10"/>
              <p:cNvSpPr>
                <a:spLocks noChangeShapeType="1"/>
              </p:cNvSpPr>
              <p:nvPr/>
            </p:nvSpPr>
            <p:spPr bwMode="auto">
              <a:xfrm rot="1107308" flipH="1" flipV="1">
                <a:off x="1655" y="1155"/>
                <a:ext cx="183" cy="691"/>
              </a:xfrm>
              <a:prstGeom prst="line">
                <a:avLst/>
              </a:prstGeom>
              <a:noFill/>
              <a:ln w="50800">
                <a:solidFill>
                  <a:srgbClr val="FAFD00"/>
                </a:solidFill>
                <a:round/>
                <a:headEnd/>
                <a:tailEnd/>
              </a:ln>
            </p:spPr>
            <p:txBody>
              <a:bodyPr wrap="none" anchor="ctr"/>
              <a:lstStyle/>
              <a:p>
                <a:endParaRPr lang="en-GB" sz="2400" b="1">
                  <a:solidFill>
                    <a:srgbClr val="FFFF00"/>
                  </a:solidFill>
                </a:endParaRPr>
              </a:p>
            </p:txBody>
          </p:sp>
          <p:sp>
            <p:nvSpPr>
              <p:cNvPr id="23592" name="Freeform 11"/>
              <p:cNvSpPr>
                <a:spLocks/>
              </p:cNvSpPr>
              <p:nvPr/>
            </p:nvSpPr>
            <p:spPr bwMode="auto">
              <a:xfrm rot="1107308">
                <a:off x="1320" y="2074"/>
                <a:ext cx="2586" cy="363"/>
              </a:xfrm>
              <a:custGeom>
                <a:avLst/>
                <a:gdLst>
                  <a:gd name="T0" fmla="*/ 81 w 4194"/>
                  <a:gd name="T1" fmla="*/ 296 h 493"/>
                  <a:gd name="T2" fmla="*/ 884 w 4194"/>
                  <a:gd name="T3" fmla="*/ 0 h 493"/>
                  <a:gd name="T4" fmla="*/ 2586 w 4194"/>
                  <a:gd name="T5" fmla="*/ 296 h 493"/>
                  <a:gd name="T6" fmla="*/ 903 w 4194"/>
                  <a:gd name="T7" fmla="*/ 362 h 493"/>
                  <a:gd name="T8" fmla="*/ 81 w 4194"/>
                  <a:gd name="T9" fmla="*/ 296 h 493"/>
                  <a:gd name="T10" fmla="*/ 0 60000 65536"/>
                  <a:gd name="T11" fmla="*/ 0 60000 65536"/>
                  <a:gd name="T12" fmla="*/ 0 60000 65536"/>
                  <a:gd name="T13" fmla="*/ 0 60000 65536"/>
                  <a:gd name="T14" fmla="*/ 0 60000 65536"/>
                  <a:gd name="T15" fmla="*/ 0 w 4194"/>
                  <a:gd name="T16" fmla="*/ 0 h 493"/>
                  <a:gd name="T17" fmla="*/ 4194 w 4194"/>
                  <a:gd name="T18" fmla="*/ 493 h 493"/>
                </a:gdLst>
                <a:ahLst/>
                <a:cxnLst>
                  <a:cxn ang="T10">
                    <a:pos x="T0" y="T1"/>
                  </a:cxn>
                  <a:cxn ang="T11">
                    <a:pos x="T2" y="T3"/>
                  </a:cxn>
                  <a:cxn ang="T12">
                    <a:pos x="T4" y="T5"/>
                  </a:cxn>
                  <a:cxn ang="T13">
                    <a:pos x="T6" y="T7"/>
                  </a:cxn>
                  <a:cxn ang="T14">
                    <a:pos x="T8" y="T9"/>
                  </a:cxn>
                </a:cxnLst>
                <a:rect l="T15" t="T16" r="T17" b="T18"/>
                <a:pathLst>
                  <a:path w="4194" h="493">
                    <a:moveTo>
                      <a:pt x="132" y="402"/>
                    </a:moveTo>
                    <a:cubicBezTo>
                      <a:pt x="0" y="204"/>
                      <a:pt x="758" y="0"/>
                      <a:pt x="1434" y="0"/>
                    </a:cubicBezTo>
                    <a:cubicBezTo>
                      <a:pt x="2111" y="0"/>
                      <a:pt x="4160" y="379"/>
                      <a:pt x="4194" y="402"/>
                    </a:cubicBezTo>
                    <a:cubicBezTo>
                      <a:pt x="3684" y="414"/>
                      <a:pt x="2141" y="492"/>
                      <a:pt x="1464" y="492"/>
                    </a:cubicBezTo>
                    <a:cubicBezTo>
                      <a:pt x="787" y="492"/>
                      <a:pt x="200" y="493"/>
                      <a:pt x="132" y="402"/>
                    </a:cubicBezTo>
                    <a:close/>
                  </a:path>
                </a:pathLst>
              </a:custGeom>
              <a:solidFill>
                <a:schemeClr val="accent1"/>
              </a:solidFill>
              <a:ln w="9525">
                <a:solidFill>
                  <a:schemeClr val="tx1"/>
                </a:solidFill>
                <a:round/>
                <a:headEnd/>
                <a:tailEnd/>
              </a:ln>
            </p:spPr>
            <p:txBody>
              <a:bodyPr/>
              <a:lstStyle/>
              <a:p>
                <a:endParaRPr lang="en-GB" sz="2400" b="1">
                  <a:solidFill>
                    <a:srgbClr val="FFFF00"/>
                  </a:solidFill>
                </a:endParaRPr>
              </a:p>
            </p:txBody>
          </p:sp>
          <p:sp>
            <p:nvSpPr>
              <p:cNvPr id="23593" name="Freeform 12"/>
              <p:cNvSpPr>
                <a:spLocks/>
              </p:cNvSpPr>
              <p:nvPr/>
            </p:nvSpPr>
            <p:spPr bwMode="auto">
              <a:xfrm>
                <a:off x="1412" y="1554"/>
                <a:ext cx="3046" cy="444"/>
              </a:xfrm>
              <a:custGeom>
                <a:avLst/>
                <a:gdLst>
                  <a:gd name="T0" fmla="*/ 0 w 3046"/>
                  <a:gd name="T1" fmla="*/ 407 h 444"/>
                  <a:gd name="T2" fmla="*/ 3046 w 3046"/>
                  <a:gd name="T3" fmla="*/ 246 h 444"/>
                  <a:gd name="T4" fmla="*/ 0 60000 65536"/>
                  <a:gd name="T5" fmla="*/ 0 60000 65536"/>
                  <a:gd name="T6" fmla="*/ 0 w 3046"/>
                  <a:gd name="T7" fmla="*/ 0 h 444"/>
                  <a:gd name="T8" fmla="*/ 3046 w 3046"/>
                  <a:gd name="T9" fmla="*/ 444 h 444"/>
                </a:gdLst>
                <a:ahLst/>
                <a:cxnLst>
                  <a:cxn ang="T4">
                    <a:pos x="T0" y="T1"/>
                  </a:cxn>
                  <a:cxn ang="T5">
                    <a:pos x="T2" y="T3"/>
                  </a:cxn>
                </a:cxnLst>
                <a:rect l="T6" t="T7" r="T8" b="T9"/>
                <a:pathLst>
                  <a:path w="3046" h="444">
                    <a:moveTo>
                      <a:pt x="0" y="407"/>
                    </a:moveTo>
                    <a:cubicBezTo>
                      <a:pt x="112" y="0"/>
                      <a:pt x="2704" y="444"/>
                      <a:pt x="3046" y="246"/>
                    </a:cubicBezTo>
                  </a:path>
                </a:pathLst>
              </a:custGeom>
              <a:noFill/>
              <a:ln w="50800">
                <a:solidFill>
                  <a:srgbClr val="00FF00"/>
                </a:solidFill>
                <a:round/>
                <a:headEnd/>
                <a:tailEnd/>
              </a:ln>
            </p:spPr>
            <p:txBody>
              <a:bodyPr/>
              <a:lstStyle/>
              <a:p>
                <a:endParaRPr lang="en-GB" sz="2400" b="1">
                  <a:solidFill>
                    <a:srgbClr val="FFFF00"/>
                  </a:solidFill>
                </a:endParaRPr>
              </a:p>
            </p:txBody>
          </p:sp>
        </p:grpSp>
        <p:grpSp>
          <p:nvGrpSpPr>
            <p:cNvPr id="5" name="Group 13"/>
            <p:cNvGrpSpPr>
              <a:grpSpLocks/>
            </p:cNvGrpSpPr>
            <p:nvPr/>
          </p:nvGrpSpPr>
          <p:grpSpPr bwMode="auto">
            <a:xfrm>
              <a:off x="2835" y="1888"/>
              <a:ext cx="2820" cy="816"/>
              <a:chOff x="2835" y="1888"/>
              <a:chExt cx="2820" cy="816"/>
            </a:xfrm>
          </p:grpSpPr>
          <p:grpSp>
            <p:nvGrpSpPr>
              <p:cNvPr id="6" name="Group 14"/>
              <p:cNvGrpSpPr>
                <a:grpSpLocks/>
              </p:cNvGrpSpPr>
              <p:nvPr/>
            </p:nvGrpSpPr>
            <p:grpSpPr bwMode="auto">
              <a:xfrm>
                <a:off x="2835" y="1888"/>
                <a:ext cx="1134" cy="272"/>
                <a:chOff x="2971" y="2432"/>
                <a:chExt cx="1134" cy="272"/>
              </a:xfrm>
            </p:grpSpPr>
            <p:sp>
              <p:nvSpPr>
                <p:cNvPr id="23586" name="AutoShape 15"/>
                <p:cNvSpPr>
                  <a:spLocks noChangeArrowheads="1"/>
                </p:cNvSpPr>
                <p:nvPr/>
              </p:nvSpPr>
              <p:spPr bwMode="auto">
                <a:xfrm rot="-3627673">
                  <a:off x="3243"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87" name="AutoShape 16"/>
                <p:cNvSpPr>
                  <a:spLocks noChangeArrowheads="1"/>
                </p:cNvSpPr>
                <p:nvPr/>
              </p:nvSpPr>
              <p:spPr bwMode="auto">
                <a:xfrm>
                  <a:off x="3515"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88" name="AutoShape 17"/>
                <p:cNvSpPr>
                  <a:spLocks noChangeArrowheads="1"/>
                </p:cNvSpPr>
                <p:nvPr/>
              </p:nvSpPr>
              <p:spPr bwMode="auto">
                <a:xfrm rot="-3850740">
                  <a:off x="3787" y="256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89" name="AutoShape 18"/>
                <p:cNvSpPr>
                  <a:spLocks noChangeArrowheads="1"/>
                </p:cNvSpPr>
                <p:nvPr/>
              </p:nvSpPr>
              <p:spPr bwMode="auto">
                <a:xfrm rot="2556844">
                  <a:off x="2971" y="253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90" name="AutoShape 19"/>
                <p:cNvSpPr>
                  <a:spLocks noChangeArrowheads="1"/>
                </p:cNvSpPr>
                <p:nvPr/>
              </p:nvSpPr>
              <p:spPr bwMode="auto">
                <a:xfrm rot="6489957">
                  <a:off x="3969" y="2432"/>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grpSp>
          <p:grpSp>
            <p:nvGrpSpPr>
              <p:cNvPr id="7" name="Group 20"/>
              <p:cNvGrpSpPr>
                <a:grpSpLocks/>
              </p:cNvGrpSpPr>
              <p:nvPr/>
            </p:nvGrpSpPr>
            <p:grpSpPr bwMode="auto">
              <a:xfrm>
                <a:off x="3379" y="2144"/>
                <a:ext cx="1134" cy="272"/>
                <a:chOff x="2971" y="2432"/>
                <a:chExt cx="1134" cy="272"/>
              </a:xfrm>
            </p:grpSpPr>
            <p:sp>
              <p:nvSpPr>
                <p:cNvPr id="23581" name="AutoShape 21"/>
                <p:cNvSpPr>
                  <a:spLocks noChangeArrowheads="1"/>
                </p:cNvSpPr>
                <p:nvPr/>
              </p:nvSpPr>
              <p:spPr bwMode="auto">
                <a:xfrm rot="-3627673">
                  <a:off x="3243"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82" name="AutoShape 22"/>
                <p:cNvSpPr>
                  <a:spLocks noChangeArrowheads="1"/>
                </p:cNvSpPr>
                <p:nvPr/>
              </p:nvSpPr>
              <p:spPr bwMode="auto">
                <a:xfrm>
                  <a:off x="3515"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83" name="AutoShape 23"/>
                <p:cNvSpPr>
                  <a:spLocks noChangeArrowheads="1"/>
                </p:cNvSpPr>
                <p:nvPr/>
              </p:nvSpPr>
              <p:spPr bwMode="auto">
                <a:xfrm rot="-3850740">
                  <a:off x="3787" y="256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84" name="AutoShape 24"/>
                <p:cNvSpPr>
                  <a:spLocks noChangeArrowheads="1"/>
                </p:cNvSpPr>
                <p:nvPr/>
              </p:nvSpPr>
              <p:spPr bwMode="auto">
                <a:xfrm rot="2556844">
                  <a:off x="2971" y="253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85" name="AutoShape 25"/>
                <p:cNvSpPr>
                  <a:spLocks noChangeArrowheads="1"/>
                </p:cNvSpPr>
                <p:nvPr/>
              </p:nvSpPr>
              <p:spPr bwMode="auto">
                <a:xfrm rot="6489957">
                  <a:off x="3969" y="2432"/>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grpSp>
          <p:grpSp>
            <p:nvGrpSpPr>
              <p:cNvPr id="8" name="Group 26"/>
              <p:cNvGrpSpPr>
                <a:grpSpLocks/>
              </p:cNvGrpSpPr>
              <p:nvPr/>
            </p:nvGrpSpPr>
            <p:grpSpPr bwMode="auto">
              <a:xfrm>
                <a:off x="3787" y="2432"/>
                <a:ext cx="1134" cy="272"/>
                <a:chOff x="2971" y="2432"/>
                <a:chExt cx="1134" cy="272"/>
              </a:xfrm>
            </p:grpSpPr>
            <p:sp>
              <p:nvSpPr>
                <p:cNvPr id="23576" name="AutoShape 27"/>
                <p:cNvSpPr>
                  <a:spLocks noChangeArrowheads="1"/>
                </p:cNvSpPr>
                <p:nvPr/>
              </p:nvSpPr>
              <p:spPr bwMode="auto">
                <a:xfrm rot="-3627673">
                  <a:off x="3243"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77" name="AutoShape 28"/>
                <p:cNvSpPr>
                  <a:spLocks noChangeArrowheads="1"/>
                </p:cNvSpPr>
                <p:nvPr/>
              </p:nvSpPr>
              <p:spPr bwMode="auto">
                <a:xfrm>
                  <a:off x="3515"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78" name="AutoShape 29"/>
                <p:cNvSpPr>
                  <a:spLocks noChangeArrowheads="1"/>
                </p:cNvSpPr>
                <p:nvPr/>
              </p:nvSpPr>
              <p:spPr bwMode="auto">
                <a:xfrm rot="-3850740">
                  <a:off x="3787" y="256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79" name="AutoShape 30"/>
                <p:cNvSpPr>
                  <a:spLocks noChangeArrowheads="1"/>
                </p:cNvSpPr>
                <p:nvPr/>
              </p:nvSpPr>
              <p:spPr bwMode="auto">
                <a:xfrm rot="2556844">
                  <a:off x="2971" y="253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80" name="AutoShape 31"/>
                <p:cNvSpPr>
                  <a:spLocks noChangeArrowheads="1"/>
                </p:cNvSpPr>
                <p:nvPr/>
              </p:nvSpPr>
              <p:spPr bwMode="auto">
                <a:xfrm rot="6489957">
                  <a:off x="3969" y="2432"/>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grpSp>
          <p:grpSp>
            <p:nvGrpSpPr>
              <p:cNvPr id="9" name="Group 32"/>
              <p:cNvGrpSpPr>
                <a:grpSpLocks/>
              </p:cNvGrpSpPr>
              <p:nvPr/>
            </p:nvGrpSpPr>
            <p:grpSpPr bwMode="auto">
              <a:xfrm>
                <a:off x="4059" y="1888"/>
                <a:ext cx="1134" cy="272"/>
                <a:chOff x="2971" y="2432"/>
                <a:chExt cx="1134" cy="272"/>
              </a:xfrm>
            </p:grpSpPr>
            <p:sp>
              <p:nvSpPr>
                <p:cNvPr id="23571" name="AutoShape 33"/>
                <p:cNvSpPr>
                  <a:spLocks noChangeArrowheads="1"/>
                </p:cNvSpPr>
                <p:nvPr/>
              </p:nvSpPr>
              <p:spPr bwMode="auto">
                <a:xfrm rot="-3627673">
                  <a:off x="3243"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72" name="AutoShape 34"/>
                <p:cNvSpPr>
                  <a:spLocks noChangeArrowheads="1"/>
                </p:cNvSpPr>
                <p:nvPr/>
              </p:nvSpPr>
              <p:spPr bwMode="auto">
                <a:xfrm>
                  <a:off x="3515"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73" name="AutoShape 35"/>
                <p:cNvSpPr>
                  <a:spLocks noChangeArrowheads="1"/>
                </p:cNvSpPr>
                <p:nvPr/>
              </p:nvSpPr>
              <p:spPr bwMode="auto">
                <a:xfrm rot="-3850740">
                  <a:off x="3787" y="256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74" name="AutoShape 36"/>
                <p:cNvSpPr>
                  <a:spLocks noChangeArrowheads="1"/>
                </p:cNvSpPr>
                <p:nvPr/>
              </p:nvSpPr>
              <p:spPr bwMode="auto">
                <a:xfrm rot="2556844">
                  <a:off x="2971" y="253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75" name="AutoShape 37"/>
                <p:cNvSpPr>
                  <a:spLocks noChangeArrowheads="1"/>
                </p:cNvSpPr>
                <p:nvPr/>
              </p:nvSpPr>
              <p:spPr bwMode="auto">
                <a:xfrm rot="6489957">
                  <a:off x="3969" y="2432"/>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grpSp>
          <p:grpSp>
            <p:nvGrpSpPr>
              <p:cNvPr id="10" name="Group 38"/>
              <p:cNvGrpSpPr>
                <a:grpSpLocks/>
              </p:cNvGrpSpPr>
              <p:nvPr/>
            </p:nvGrpSpPr>
            <p:grpSpPr bwMode="auto">
              <a:xfrm>
                <a:off x="4521" y="2160"/>
                <a:ext cx="1134" cy="272"/>
                <a:chOff x="2971" y="2432"/>
                <a:chExt cx="1134" cy="272"/>
              </a:xfrm>
            </p:grpSpPr>
            <p:sp>
              <p:nvSpPr>
                <p:cNvPr id="23566" name="AutoShape 39"/>
                <p:cNvSpPr>
                  <a:spLocks noChangeArrowheads="1"/>
                </p:cNvSpPr>
                <p:nvPr/>
              </p:nvSpPr>
              <p:spPr bwMode="auto">
                <a:xfrm rot="-3627673">
                  <a:off x="3243"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67" name="AutoShape 40"/>
                <p:cNvSpPr>
                  <a:spLocks noChangeArrowheads="1"/>
                </p:cNvSpPr>
                <p:nvPr/>
              </p:nvSpPr>
              <p:spPr bwMode="auto">
                <a:xfrm>
                  <a:off x="3515"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68" name="AutoShape 41"/>
                <p:cNvSpPr>
                  <a:spLocks noChangeArrowheads="1"/>
                </p:cNvSpPr>
                <p:nvPr/>
              </p:nvSpPr>
              <p:spPr bwMode="auto">
                <a:xfrm rot="-3850740">
                  <a:off x="3787" y="256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69" name="AutoShape 42"/>
                <p:cNvSpPr>
                  <a:spLocks noChangeArrowheads="1"/>
                </p:cNvSpPr>
                <p:nvPr/>
              </p:nvSpPr>
              <p:spPr bwMode="auto">
                <a:xfrm rot="2556844">
                  <a:off x="2971" y="253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23570" name="AutoShape 43"/>
                <p:cNvSpPr>
                  <a:spLocks noChangeArrowheads="1"/>
                </p:cNvSpPr>
                <p:nvPr/>
              </p:nvSpPr>
              <p:spPr bwMode="auto">
                <a:xfrm rot="6489957">
                  <a:off x="3969" y="2432"/>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grpSp>
        </p:grpSp>
      </p:grpSp>
      <p:sp>
        <p:nvSpPr>
          <p:cNvPr id="45" name="Rectangle 4"/>
          <p:cNvSpPr>
            <a:spLocks noChangeArrowheads="1"/>
          </p:cNvSpPr>
          <p:nvPr/>
        </p:nvSpPr>
        <p:spPr bwMode="auto">
          <a:xfrm>
            <a:off x="107504" y="1916832"/>
            <a:ext cx="2597152" cy="828675"/>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Towards lower</a:t>
            </a:r>
          </a:p>
          <a:p>
            <a:pPr defTabSz="762000" eaLnBrk="0" hangingPunct="0"/>
            <a:r>
              <a:rPr lang="en-GB" sz="2400" b="1" dirty="0" smtClean="0">
                <a:solidFill>
                  <a:srgbClr val="FFFF00"/>
                </a:solidFill>
              </a:rPr>
              <a:t>pressure </a:t>
            </a:r>
            <a:r>
              <a:rPr lang="en-GB" sz="2400" b="1" dirty="0">
                <a:solidFill>
                  <a:srgbClr val="FFFF00"/>
                </a:solidFill>
              </a:rPr>
              <a:t>- </a:t>
            </a:r>
            <a:r>
              <a:rPr lang="en-GB" sz="2400" b="1" dirty="0" smtClean="0">
                <a:solidFill>
                  <a:srgbClr val="FFFF00"/>
                </a:solidFill>
              </a:rPr>
              <a:t>faster</a:t>
            </a:r>
            <a:endParaRPr lang="en-GB" sz="24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35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0055"/>
                                        </p:tgtEl>
                                        <p:attrNameLst>
                                          <p:attrName>style.visibility</p:attrName>
                                        </p:attrNameLst>
                                      </p:cBhvr>
                                      <p:to>
                                        <p:strVal val="visible"/>
                                      </p:to>
                                    </p:set>
                                    <p:animEffect transition="in" filter="wipe(left)">
                                      <p:cBhvr>
                                        <p:cTn id="19" dur="1000"/>
                                        <p:tgtEl>
                                          <p:spTgt spid="130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5" grpId="0" animBg="1"/>
      <p:bldP spid="130055"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0" y="620688"/>
            <a:ext cx="9144000" cy="699166"/>
          </a:xfrm>
          <a:noFill/>
        </p:spPr>
        <p:txBody>
          <a:bodyPr lIns="90488" tIns="44450" rIns="90488" bIns="44450"/>
          <a:lstStyle/>
          <a:p>
            <a:pPr algn="ctr" defTabSz="762000"/>
            <a:r>
              <a:rPr lang="en-GB" dirty="0" smtClean="0">
                <a:solidFill>
                  <a:srgbClr val="FFFF00"/>
                </a:solidFill>
                <a:latin typeface="Arial" pitchFamily="34" charset="0"/>
              </a:rPr>
              <a:t>Factors affecting stalling speed</a:t>
            </a:r>
          </a:p>
        </p:txBody>
      </p:sp>
      <p:sp>
        <p:nvSpPr>
          <p:cNvPr id="132099" name="Rectangle 3"/>
          <p:cNvSpPr>
            <a:spLocks noGrp="1" noChangeArrowheads="1"/>
          </p:cNvSpPr>
          <p:nvPr>
            <p:ph type="subTitle" idx="4294967295"/>
          </p:nvPr>
        </p:nvSpPr>
        <p:spPr>
          <a:xfrm>
            <a:off x="251520" y="1700808"/>
            <a:ext cx="6149280" cy="520655"/>
          </a:xfrm>
          <a:noFill/>
        </p:spPr>
        <p:txBody>
          <a:bodyPr lIns="90488" tIns="44450" rIns="90488" bIns="44450" anchor="ctr"/>
          <a:lstStyle/>
          <a:p>
            <a:pPr marL="514350" indent="-514350" defTabSz="762000">
              <a:buFont typeface="+mj-lt"/>
              <a:buAutoNum type="arabicPeriod"/>
            </a:pPr>
            <a:r>
              <a:rPr lang="en-GB" sz="2800" b="1" dirty="0" smtClean="0">
                <a:solidFill>
                  <a:srgbClr val="FFFF00"/>
                </a:solidFill>
                <a:latin typeface="Arial" pitchFamily="34" charset="0"/>
              </a:rPr>
              <a:t>Aircraft weight</a:t>
            </a:r>
          </a:p>
        </p:txBody>
      </p:sp>
      <p:pic>
        <p:nvPicPr>
          <p:cNvPr id="132100" name="Picture 4" descr="C17 1"/>
          <p:cNvPicPr>
            <a:picLocks noChangeAspect="1" noChangeArrowheads="1"/>
          </p:cNvPicPr>
          <p:nvPr/>
        </p:nvPicPr>
        <p:blipFill>
          <a:blip r:embed="rId3" cstate="email"/>
          <a:srcRect/>
          <a:stretch>
            <a:fillRect/>
          </a:stretch>
        </p:blipFill>
        <p:spPr bwMode="auto">
          <a:xfrm>
            <a:off x="521174" y="2996952"/>
            <a:ext cx="8101653" cy="1912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wipe(left)">
                                      <p:cBhvr>
                                        <p:cTn id="7" dur="10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100"/>
                                        </p:tgtEl>
                                        <p:attrNameLst>
                                          <p:attrName>style.visibility</p:attrName>
                                        </p:attrNameLst>
                                      </p:cBhvr>
                                      <p:to>
                                        <p:strVal val="visible"/>
                                      </p:to>
                                    </p:set>
                                    <p:animEffect transition="in" filter="fade">
                                      <p:cBhvr>
                                        <p:cTn id="12" dur="1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9" name="Rectangle 3"/>
          <p:cNvSpPr>
            <a:spLocks noGrp="1" noChangeArrowheads="1"/>
          </p:cNvSpPr>
          <p:nvPr>
            <p:ph type="subTitle" idx="4294967295"/>
          </p:nvPr>
        </p:nvSpPr>
        <p:spPr>
          <a:xfrm>
            <a:off x="251619" y="650833"/>
            <a:ext cx="6400800" cy="1037720"/>
          </a:xfrm>
          <a:noFill/>
        </p:spPr>
        <p:txBody>
          <a:bodyPr lIns="90488" tIns="44450" rIns="90488" bIns="44450" anchor="ctr"/>
          <a:lstStyle/>
          <a:p>
            <a:pPr marL="514350" indent="-514350" defTabSz="762000">
              <a:buAutoNum type="arabicPeriod" startAt="2"/>
            </a:pPr>
            <a:r>
              <a:rPr lang="en-GB" sz="2800" b="1" dirty="0" smtClean="0">
                <a:solidFill>
                  <a:srgbClr val="FFFF00"/>
                </a:solidFill>
                <a:latin typeface="Arial" pitchFamily="34" charset="0"/>
              </a:rPr>
              <a:t>Pulling ‘G’</a:t>
            </a:r>
          </a:p>
          <a:p>
            <a:pPr marL="514350" indent="-514350" defTabSz="762000">
              <a:buNone/>
            </a:pPr>
            <a:endParaRPr lang="en-GB" sz="2800" b="1" dirty="0" smtClean="0">
              <a:solidFill>
                <a:srgbClr val="FFFF00"/>
              </a:solidFill>
              <a:latin typeface="Arial" pitchFamily="34" charset="0"/>
            </a:endParaRPr>
          </a:p>
        </p:txBody>
      </p:sp>
      <p:pic>
        <p:nvPicPr>
          <p:cNvPr id="137221" name="Picture 5" descr="typhoon 2"/>
          <p:cNvPicPr>
            <a:picLocks noChangeAspect="1" noChangeArrowheads="1"/>
          </p:cNvPicPr>
          <p:nvPr/>
        </p:nvPicPr>
        <p:blipFill>
          <a:blip r:embed="rId2" cstate="email"/>
          <a:srcRect/>
          <a:stretch>
            <a:fillRect/>
          </a:stretch>
        </p:blipFill>
        <p:spPr bwMode="auto">
          <a:xfrm>
            <a:off x="1367644" y="1700808"/>
            <a:ext cx="6408712" cy="427631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wipe(left)">
                                      <p:cBhvr>
                                        <p:cTn id="7" dur="1000"/>
                                        <p:tgtEl>
                                          <p:spTgt spid="137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21"/>
                                        </p:tgtEl>
                                        <p:attrNameLst>
                                          <p:attrName>style.visibility</p:attrName>
                                        </p:attrNameLst>
                                      </p:cBhvr>
                                      <p:to>
                                        <p:strVal val="visible"/>
                                      </p:to>
                                    </p:set>
                                    <p:animEffect transition="in" filter="fade">
                                      <p:cBhvr>
                                        <p:cTn id="12" dur="10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5656" y="1196752"/>
            <a:ext cx="5975350" cy="3480915"/>
            <a:chOff x="1066" y="1253"/>
            <a:chExt cx="3764" cy="1636"/>
          </a:xfrm>
        </p:grpSpPr>
        <p:sp>
          <p:nvSpPr>
            <p:cNvPr id="32773" name="Text Box 4"/>
            <p:cNvSpPr txBox="1">
              <a:spLocks noChangeArrowheads="1"/>
            </p:cNvSpPr>
            <p:nvPr/>
          </p:nvSpPr>
          <p:spPr bwMode="auto">
            <a:xfrm>
              <a:off x="1066" y="1253"/>
              <a:ext cx="1043" cy="275"/>
            </a:xfrm>
            <a:prstGeom prst="rect">
              <a:avLst/>
            </a:prstGeom>
            <a:noFill/>
            <a:ln w="9525">
              <a:noFill/>
              <a:miter lim="800000"/>
              <a:headEnd/>
              <a:tailEnd/>
            </a:ln>
          </p:spPr>
          <p:txBody>
            <a:bodyPr>
              <a:spAutoFit/>
            </a:bodyPr>
            <a:lstStyle/>
            <a:p>
              <a:pPr>
                <a:spcBef>
                  <a:spcPct val="50000"/>
                </a:spcBef>
              </a:pPr>
              <a:r>
                <a:rPr lang="en-GB" sz="3200" b="1" dirty="0">
                  <a:solidFill>
                    <a:srgbClr val="C00000"/>
                  </a:solidFill>
                </a:rPr>
                <a:t>Danger</a:t>
              </a:r>
            </a:p>
          </p:txBody>
        </p:sp>
        <p:sp>
          <p:nvSpPr>
            <p:cNvPr id="32774" name="Text Box 5"/>
            <p:cNvSpPr txBox="1">
              <a:spLocks noChangeArrowheads="1"/>
            </p:cNvSpPr>
            <p:nvPr/>
          </p:nvSpPr>
          <p:spPr bwMode="auto">
            <a:xfrm>
              <a:off x="1066" y="2614"/>
              <a:ext cx="1043" cy="275"/>
            </a:xfrm>
            <a:prstGeom prst="rect">
              <a:avLst/>
            </a:prstGeom>
            <a:noFill/>
            <a:ln w="9525">
              <a:noFill/>
              <a:miter lim="800000"/>
              <a:headEnd/>
              <a:tailEnd/>
            </a:ln>
          </p:spPr>
          <p:txBody>
            <a:bodyPr>
              <a:spAutoFit/>
            </a:bodyPr>
            <a:lstStyle/>
            <a:p>
              <a:pPr>
                <a:spcBef>
                  <a:spcPct val="50000"/>
                </a:spcBef>
              </a:pPr>
              <a:r>
                <a:rPr lang="en-GB" sz="3200" b="1" dirty="0">
                  <a:solidFill>
                    <a:srgbClr val="C00000"/>
                  </a:solidFill>
                </a:rPr>
                <a:t>Danger</a:t>
              </a:r>
            </a:p>
          </p:txBody>
        </p:sp>
        <p:sp>
          <p:nvSpPr>
            <p:cNvPr id="32775" name="Text Box 6"/>
            <p:cNvSpPr txBox="1">
              <a:spLocks noChangeArrowheads="1"/>
            </p:cNvSpPr>
            <p:nvPr/>
          </p:nvSpPr>
          <p:spPr bwMode="auto">
            <a:xfrm>
              <a:off x="3787" y="2614"/>
              <a:ext cx="1043" cy="275"/>
            </a:xfrm>
            <a:prstGeom prst="rect">
              <a:avLst/>
            </a:prstGeom>
            <a:noFill/>
            <a:ln w="9525">
              <a:noFill/>
              <a:miter lim="800000"/>
              <a:headEnd/>
              <a:tailEnd/>
            </a:ln>
          </p:spPr>
          <p:txBody>
            <a:bodyPr>
              <a:spAutoFit/>
            </a:bodyPr>
            <a:lstStyle/>
            <a:p>
              <a:pPr>
                <a:spcBef>
                  <a:spcPct val="50000"/>
                </a:spcBef>
              </a:pPr>
              <a:r>
                <a:rPr lang="en-GB" sz="3200" b="1" dirty="0">
                  <a:solidFill>
                    <a:srgbClr val="C00000"/>
                  </a:solidFill>
                </a:rPr>
                <a:t>Danger</a:t>
              </a:r>
            </a:p>
          </p:txBody>
        </p:sp>
        <p:sp>
          <p:nvSpPr>
            <p:cNvPr id="32776" name="Text Box 7"/>
            <p:cNvSpPr txBox="1">
              <a:spLocks noChangeArrowheads="1"/>
            </p:cNvSpPr>
            <p:nvPr/>
          </p:nvSpPr>
          <p:spPr bwMode="auto">
            <a:xfrm>
              <a:off x="3696" y="1253"/>
              <a:ext cx="1043" cy="275"/>
            </a:xfrm>
            <a:prstGeom prst="rect">
              <a:avLst/>
            </a:prstGeom>
            <a:noFill/>
            <a:ln w="9525">
              <a:noFill/>
              <a:miter lim="800000"/>
              <a:headEnd/>
              <a:tailEnd/>
            </a:ln>
          </p:spPr>
          <p:txBody>
            <a:bodyPr>
              <a:spAutoFit/>
            </a:bodyPr>
            <a:lstStyle/>
            <a:p>
              <a:pPr>
                <a:spcBef>
                  <a:spcPct val="50000"/>
                </a:spcBef>
              </a:pPr>
              <a:r>
                <a:rPr lang="en-GB" sz="3200" b="1" dirty="0">
                  <a:solidFill>
                    <a:srgbClr val="C00000"/>
                  </a:solidFill>
                </a:rPr>
                <a:t>Danger</a:t>
              </a:r>
            </a:p>
          </p:txBody>
        </p:sp>
      </p:grpSp>
      <p:sp>
        <p:nvSpPr>
          <p:cNvPr id="139272" name="Text Box 8"/>
          <p:cNvSpPr txBox="1">
            <a:spLocks noChangeArrowheads="1"/>
          </p:cNvSpPr>
          <p:nvPr/>
        </p:nvSpPr>
        <p:spPr bwMode="auto">
          <a:xfrm>
            <a:off x="0" y="2348880"/>
            <a:ext cx="9144000" cy="1169551"/>
          </a:xfrm>
          <a:prstGeom prst="rect">
            <a:avLst/>
          </a:prstGeom>
          <a:noFill/>
          <a:ln w="9525">
            <a:noFill/>
            <a:miter lim="800000"/>
            <a:headEnd/>
            <a:tailEnd/>
          </a:ln>
        </p:spPr>
        <p:txBody>
          <a:bodyPr wrap="square">
            <a:spAutoFit/>
          </a:bodyPr>
          <a:lstStyle/>
          <a:p>
            <a:pPr algn="ctr">
              <a:spcBef>
                <a:spcPct val="50000"/>
              </a:spcBef>
            </a:pPr>
            <a:r>
              <a:rPr lang="en-GB" sz="2800" b="1" dirty="0">
                <a:solidFill>
                  <a:srgbClr val="FFFF00"/>
                </a:solidFill>
              </a:rPr>
              <a:t>If you pull ‘g’, the stalling speed increases,  </a:t>
            </a:r>
          </a:p>
          <a:p>
            <a:pPr algn="ctr">
              <a:spcBef>
                <a:spcPct val="50000"/>
              </a:spcBef>
            </a:pPr>
            <a:r>
              <a:rPr lang="en-GB" sz="2800" b="1" dirty="0">
                <a:solidFill>
                  <a:srgbClr val="FFFF00"/>
                </a:solidFill>
              </a:rPr>
              <a:t>e.g. if you pull 4g the stalling speed doubles!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272">
                                            <p:txEl>
                                              <p:pRg st="0" end="0"/>
                                            </p:txEl>
                                          </p:spTgt>
                                        </p:tgtEl>
                                        <p:attrNameLst>
                                          <p:attrName>style.visibility</p:attrName>
                                        </p:attrNameLst>
                                      </p:cBhvr>
                                      <p:to>
                                        <p:strVal val="visible"/>
                                      </p:to>
                                    </p:set>
                                    <p:animEffect transition="in" filter="wipe(left)">
                                      <p:cBhvr>
                                        <p:cTn id="7" dur="1000"/>
                                        <p:tgtEl>
                                          <p:spTgt spid="139272">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9272">
                                            <p:txEl>
                                              <p:pRg st="1" end="1"/>
                                            </p:txEl>
                                          </p:spTgt>
                                        </p:tgtEl>
                                        <p:attrNameLst>
                                          <p:attrName>style.visibility</p:attrName>
                                        </p:attrNameLst>
                                      </p:cBhvr>
                                      <p:to>
                                        <p:strVal val="visible"/>
                                      </p:to>
                                    </p:set>
                                    <p:animEffect transition="in" filter="wipe(left)">
                                      <p:cBhvr>
                                        <p:cTn id="11" dur="1000"/>
                                        <p:tgtEl>
                                          <p:spTgt spid="13927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par>
                          <p:cTn id="17" fill="hold">
                            <p:stCondLst>
                              <p:cond delay="1000"/>
                            </p:stCondLst>
                            <p:childTnLst>
                              <p:par>
                                <p:cTn id="18" presetID="8" presetClass="emph" presetSubtype="0" fill="hold" nodeType="afterEffect">
                                  <p:stCondLst>
                                    <p:cond delay="0"/>
                                  </p:stCondLst>
                                  <p:childTnLst>
                                    <p:animRot by="21600000">
                                      <p:cBhvr>
                                        <p:cTn id="19"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1" name="Rectangle 3"/>
          <p:cNvSpPr>
            <a:spLocks noGrp="1" noChangeArrowheads="1"/>
          </p:cNvSpPr>
          <p:nvPr>
            <p:ph type="subTitle" idx="4294967295"/>
          </p:nvPr>
        </p:nvSpPr>
        <p:spPr>
          <a:xfrm>
            <a:off x="323528" y="908050"/>
            <a:ext cx="6077272" cy="520700"/>
          </a:xfrm>
          <a:noFill/>
        </p:spPr>
        <p:txBody>
          <a:bodyPr lIns="90488" tIns="44450" rIns="90488" bIns="44450" anchor="ctr"/>
          <a:lstStyle/>
          <a:p>
            <a:pPr defTabSz="762000">
              <a:buNone/>
            </a:pPr>
            <a:r>
              <a:rPr lang="en-GB" sz="2800" b="1" dirty="0" smtClean="0">
                <a:solidFill>
                  <a:srgbClr val="FFFF00"/>
                </a:solidFill>
                <a:latin typeface="Arial" pitchFamily="34" charset="0"/>
              </a:rPr>
              <a:t>3.  Engine thrust</a:t>
            </a:r>
          </a:p>
        </p:txBody>
      </p:sp>
      <p:pic>
        <p:nvPicPr>
          <p:cNvPr id="33796" name="Picture 4" descr="Tornado 4"/>
          <p:cNvPicPr>
            <a:picLocks noChangeAspect="1" noChangeArrowheads="1"/>
          </p:cNvPicPr>
          <p:nvPr/>
        </p:nvPicPr>
        <p:blipFill>
          <a:blip r:embed="rId2" cstate="email"/>
          <a:srcRect/>
          <a:stretch>
            <a:fillRect/>
          </a:stretch>
        </p:blipFill>
        <p:spPr bwMode="auto">
          <a:xfrm>
            <a:off x="1511660" y="1700808"/>
            <a:ext cx="6120680" cy="432611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wipe(left)">
                                      <p:cBhvr>
                                        <p:cTn id="7" dur="1000"/>
                                        <p:tgtEl>
                                          <p:spTgt spid="140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1979613" y="2565400"/>
            <a:ext cx="5329237" cy="1622425"/>
            <a:chOff x="1416" y="1817"/>
            <a:chExt cx="2837" cy="911"/>
          </a:xfrm>
        </p:grpSpPr>
        <p:sp>
          <p:nvSpPr>
            <p:cNvPr id="34829" name="Freeform 24"/>
            <p:cNvSpPr>
              <a:spLocks/>
            </p:cNvSpPr>
            <p:nvPr/>
          </p:nvSpPr>
          <p:spPr bwMode="auto">
            <a:xfrm>
              <a:off x="3304" y="2076"/>
              <a:ext cx="492" cy="191"/>
            </a:xfrm>
            <a:custGeom>
              <a:avLst/>
              <a:gdLst>
                <a:gd name="T0" fmla="*/ 0 w 492"/>
                <a:gd name="T1" fmla="*/ 150 h 191"/>
                <a:gd name="T2" fmla="*/ 4 w 492"/>
                <a:gd name="T3" fmla="*/ 149 h 191"/>
                <a:gd name="T4" fmla="*/ 13 w 492"/>
                <a:gd name="T5" fmla="*/ 148 h 191"/>
                <a:gd name="T6" fmla="*/ 29 w 492"/>
                <a:gd name="T7" fmla="*/ 148 h 191"/>
                <a:gd name="T8" fmla="*/ 48 w 492"/>
                <a:gd name="T9" fmla="*/ 145 h 191"/>
                <a:gd name="T10" fmla="*/ 71 w 492"/>
                <a:gd name="T11" fmla="*/ 141 h 191"/>
                <a:gd name="T12" fmla="*/ 97 w 492"/>
                <a:gd name="T13" fmla="*/ 138 h 191"/>
                <a:gd name="T14" fmla="*/ 127 w 492"/>
                <a:gd name="T15" fmla="*/ 134 h 191"/>
                <a:gd name="T16" fmla="*/ 157 w 492"/>
                <a:gd name="T17" fmla="*/ 131 h 191"/>
                <a:gd name="T18" fmla="*/ 188 w 492"/>
                <a:gd name="T19" fmla="*/ 128 h 191"/>
                <a:gd name="T20" fmla="*/ 220 w 492"/>
                <a:gd name="T21" fmla="*/ 124 h 191"/>
                <a:gd name="T22" fmla="*/ 251 w 492"/>
                <a:gd name="T23" fmla="*/ 119 h 191"/>
                <a:gd name="T24" fmla="*/ 280 w 492"/>
                <a:gd name="T25" fmla="*/ 115 h 191"/>
                <a:gd name="T26" fmla="*/ 306 w 492"/>
                <a:gd name="T27" fmla="*/ 111 h 191"/>
                <a:gd name="T28" fmla="*/ 329 w 492"/>
                <a:gd name="T29" fmla="*/ 110 h 191"/>
                <a:gd name="T30" fmla="*/ 349 w 492"/>
                <a:gd name="T31" fmla="*/ 106 h 191"/>
                <a:gd name="T32" fmla="*/ 364 w 492"/>
                <a:gd name="T33" fmla="*/ 104 h 191"/>
                <a:gd name="T34" fmla="*/ 376 w 492"/>
                <a:gd name="T35" fmla="*/ 102 h 191"/>
                <a:gd name="T36" fmla="*/ 387 w 492"/>
                <a:gd name="T37" fmla="*/ 97 h 191"/>
                <a:gd name="T38" fmla="*/ 398 w 492"/>
                <a:gd name="T39" fmla="*/ 90 h 191"/>
                <a:gd name="T40" fmla="*/ 409 w 492"/>
                <a:gd name="T41" fmla="*/ 82 h 191"/>
                <a:gd name="T42" fmla="*/ 420 w 492"/>
                <a:gd name="T43" fmla="*/ 73 h 191"/>
                <a:gd name="T44" fmla="*/ 432 w 492"/>
                <a:gd name="T45" fmla="*/ 65 h 191"/>
                <a:gd name="T46" fmla="*/ 441 w 492"/>
                <a:gd name="T47" fmla="*/ 55 h 191"/>
                <a:gd name="T48" fmla="*/ 451 w 492"/>
                <a:gd name="T49" fmla="*/ 45 h 191"/>
                <a:gd name="T50" fmla="*/ 459 w 492"/>
                <a:gd name="T51" fmla="*/ 34 h 191"/>
                <a:gd name="T52" fmla="*/ 466 w 492"/>
                <a:gd name="T53" fmla="*/ 27 h 191"/>
                <a:gd name="T54" fmla="*/ 473 w 492"/>
                <a:gd name="T55" fmla="*/ 18 h 191"/>
                <a:gd name="T56" fmla="*/ 480 w 492"/>
                <a:gd name="T57" fmla="*/ 10 h 191"/>
                <a:gd name="T58" fmla="*/ 484 w 492"/>
                <a:gd name="T59" fmla="*/ 5 h 191"/>
                <a:gd name="T60" fmla="*/ 488 w 492"/>
                <a:gd name="T61" fmla="*/ 1 h 191"/>
                <a:gd name="T62" fmla="*/ 489 w 492"/>
                <a:gd name="T63" fmla="*/ 0 h 191"/>
                <a:gd name="T64" fmla="*/ 491 w 492"/>
                <a:gd name="T65" fmla="*/ 1 h 191"/>
                <a:gd name="T66" fmla="*/ 489 w 492"/>
                <a:gd name="T67" fmla="*/ 177 h 191"/>
                <a:gd name="T68" fmla="*/ 0 w 492"/>
                <a:gd name="T69" fmla="*/ 190 h 191"/>
                <a:gd name="T70" fmla="*/ 0 w 492"/>
                <a:gd name="T71" fmla="*/ 150 h 1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191"/>
                <a:gd name="T110" fmla="*/ 492 w 492"/>
                <a:gd name="T111" fmla="*/ 191 h 1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191">
                  <a:moveTo>
                    <a:pt x="0" y="150"/>
                  </a:moveTo>
                  <a:lnTo>
                    <a:pt x="4" y="149"/>
                  </a:lnTo>
                  <a:lnTo>
                    <a:pt x="13" y="148"/>
                  </a:lnTo>
                  <a:lnTo>
                    <a:pt x="29" y="148"/>
                  </a:lnTo>
                  <a:lnTo>
                    <a:pt x="48" y="145"/>
                  </a:lnTo>
                  <a:lnTo>
                    <a:pt x="71" y="141"/>
                  </a:lnTo>
                  <a:lnTo>
                    <a:pt x="97" y="138"/>
                  </a:lnTo>
                  <a:lnTo>
                    <a:pt x="127" y="134"/>
                  </a:lnTo>
                  <a:lnTo>
                    <a:pt x="157" y="131"/>
                  </a:lnTo>
                  <a:lnTo>
                    <a:pt x="188" y="128"/>
                  </a:lnTo>
                  <a:lnTo>
                    <a:pt x="220" y="124"/>
                  </a:lnTo>
                  <a:lnTo>
                    <a:pt x="251" y="119"/>
                  </a:lnTo>
                  <a:lnTo>
                    <a:pt x="280" y="115"/>
                  </a:lnTo>
                  <a:lnTo>
                    <a:pt x="306" y="111"/>
                  </a:lnTo>
                  <a:lnTo>
                    <a:pt x="329" y="110"/>
                  </a:lnTo>
                  <a:lnTo>
                    <a:pt x="349" y="106"/>
                  </a:lnTo>
                  <a:lnTo>
                    <a:pt x="364" y="104"/>
                  </a:lnTo>
                  <a:lnTo>
                    <a:pt x="376" y="102"/>
                  </a:lnTo>
                  <a:lnTo>
                    <a:pt x="387" y="97"/>
                  </a:lnTo>
                  <a:lnTo>
                    <a:pt x="398" y="90"/>
                  </a:lnTo>
                  <a:lnTo>
                    <a:pt x="409" y="82"/>
                  </a:lnTo>
                  <a:lnTo>
                    <a:pt x="420" y="73"/>
                  </a:lnTo>
                  <a:lnTo>
                    <a:pt x="432" y="65"/>
                  </a:lnTo>
                  <a:lnTo>
                    <a:pt x="441" y="55"/>
                  </a:lnTo>
                  <a:lnTo>
                    <a:pt x="451" y="45"/>
                  </a:lnTo>
                  <a:lnTo>
                    <a:pt x="459" y="34"/>
                  </a:lnTo>
                  <a:lnTo>
                    <a:pt x="466" y="27"/>
                  </a:lnTo>
                  <a:lnTo>
                    <a:pt x="473" y="18"/>
                  </a:lnTo>
                  <a:lnTo>
                    <a:pt x="480" y="10"/>
                  </a:lnTo>
                  <a:lnTo>
                    <a:pt x="484" y="5"/>
                  </a:lnTo>
                  <a:lnTo>
                    <a:pt x="488" y="1"/>
                  </a:lnTo>
                  <a:lnTo>
                    <a:pt x="489" y="0"/>
                  </a:lnTo>
                  <a:lnTo>
                    <a:pt x="491" y="1"/>
                  </a:lnTo>
                  <a:lnTo>
                    <a:pt x="489" y="177"/>
                  </a:lnTo>
                  <a:lnTo>
                    <a:pt x="0" y="190"/>
                  </a:lnTo>
                  <a:lnTo>
                    <a:pt x="0" y="15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30" name="Freeform 25"/>
            <p:cNvSpPr>
              <a:spLocks/>
            </p:cNvSpPr>
            <p:nvPr/>
          </p:nvSpPr>
          <p:spPr bwMode="auto">
            <a:xfrm>
              <a:off x="3295" y="2079"/>
              <a:ext cx="502" cy="195"/>
            </a:xfrm>
            <a:custGeom>
              <a:avLst/>
              <a:gdLst>
                <a:gd name="T0" fmla="*/ 0 w 502"/>
                <a:gd name="T1" fmla="*/ 151 h 195"/>
                <a:gd name="T2" fmla="*/ 0 w 502"/>
                <a:gd name="T3" fmla="*/ 151 h 195"/>
                <a:gd name="T4" fmla="*/ 4 w 502"/>
                <a:gd name="T5" fmla="*/ 151 h 195"/>
                <a:gd name="T6" fmla="*/ 14 w 502"/>
                <a:gd name="T7" fmla="*/ 149 h 195"/>
                <a:gd name="T8" fmla="*/ 29 w 502"/>
                <a:gd name="T9" fmla="*/ 147 h 195"/>
                <a:gd name="T10" fmla="*/ 49 w 502"/>
                <a:gd name="T11" fmla="*/ 145 h 195"/>
                <a:gd name="T12" fmla="*/ 72 w 502"/>
                <a:gd name="T13" fmla="*/ 143 h 195"/>
                <a:gd name="T14" fmla="*/ 100 w 502"/>
                <a:gd name="T15" fmla="*/ 140 h 195"/>
                <a:gd name="T16" fmla="*/ 129 w 502"/>
                <a:gd name="T17" fmla="*/ 136 h 195"/>
                <a:gd name="T18" fmla="*/ 161 w 502"/>
                <a:gd name="T19" fmla="*/ 132 h 195"/>
                <a:gd name="T20" fmla="*/ 192 w 502"/>
                <a:gd name="T21" fmla="*/ 128 h 195"/>
                <a:gd name="T22" fmla="*/ 225 w 502"/>
                <a:gd name="T23" fmla="*/ 125 h 195"/>
                <a:gd name="T24" fmla="*/ 256 w 502"/>
                <a:gd name="T25" fmla="*/ 121 h 195"/>
                <a:gd name="T26" fmla="*/ 285 w 502"/>
                <a:gd name="T27" fmla="*/ 119 h 195"/>
                <a:gd name="T28" fmla="*/ 314 w 502"/>
                <a:gd name="T29" fmla="*/ 114 h 195"/>
                <a:gd name="T30" fmla="*/ 337 w 502"/>
                <a:gd name="T31" fmla="*/ 112 h 195"/>
                <a:gd name="T32" fmla="*/ 357 w 502"/>
                <a:gd name="T33" fmla="*/ 109 h 195"/>
                <a:gd name="T34" fmla="*/ 372 w 502"/>
                <a:gd name="T35" fmla="*/ 106 h 195"/>
                <a:gd name="T36" fmla="*/ 384 w 502"/>
                <a:gd name="T37" fmla="*/ 104 h 195"/>
                <a:gd name="T38" fmla="*/ 395 w 502"/>
                <a:gd name="T39" fmla="*/ 99 h 195"/>
                <a:gd name="T40" fmla="*/ 407 w 502"/>
                <a:gd name="T41" fmla="*/ 92 h 195"/>
                <a:gd name="T42" fmla="*/ 418 w 502"/>
                <a:gd name="T43" fmla="*/ 84 h 195"/>
                <a:gd name="T44" fmla="*/ 429 w 502"/>
                <a:gd name="T45" fmla="*/ 76 h 195"/>
                <a:gd name="T46" fmla="*/ 441 w 502"/>
                <a:gd name="T47" fmla="*/ 66 h 195"/>
                <a:gd name="T48" fmla="*/ 451 w 502"/>
                <a:gd name="T49" fmla="*/ 56 h 195"/>
                <a:gd name="T50" fmla="*/ 460 w 502"/>
                <a:gd name="T51" fmla="*/ 46 h 195"/>
                <a:gd name="T52" fmla="*/ 469 w 502"/>
                <a:gd name="T53" fmla="*/ 35 h 195"/>
                <a:gd name="T54" fmla="*/ 476 w 502"/>
                <a:gd name="T55" fmla="*/ 26 h 195"/>
                <a:gd name="T56" fmla="*/ 484 w 502"/>
                <a:gd name="T57" fmla="*/ 18 h 195"/>
                <a:gd name="T58" fmla="*/ 490 w 502"/>
                <a:gd name="T59" fmla="*/ 10 h 195"/>
                <a:gd name="T60" fmla="*/ 494 w 502"/>
                <a:gd name="T61" fmla="*/ 5 h 195"/>
                <a:gd name="T62" fmla="*/ 498 w 502"/>
                <a:gd name="T63" fmla="*/ 1 h 195"/>
                <a:gd name="T64" fmla="*/ 499 w 502"/>
                <a:gd name="T65" fmla="*/ 0 h 195"/>
                <a:gd name="T66" fmla="*/ 501 w 502"/>
                <a:gd name="T67" fmla="*/ 1 h 195"/>
                <a:gd name="T68" fmla="*/ 501 w 502"/>
                <a:gd name="T69" fmla="*/ 183 h 195"/>
                <a:gd name="T70" fmla="*/ 0 w 502"/>
                <a:gd name="T71" fmla="*/ 194 h 195"/>
                <a:gd name="T72" fmla="*/ 0 w 502"/>
                <a:gd name="T73" fmla="*/ 151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2"/>
                <a:gd name="T112" fmla="*/ 0 h 195"/>
                <a:gd name="T113" fmla="*/ 502 w 502"/>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2" h="195">
                  <a:moveTo>
                    <a:pt x="0" y="151"/>
                  </a:moveTo>
                  <a:lnTo>
                    <a:pt x="0" y="151"/>
                  </a:lnTo>
                  <a:lnTo>
                    <a:pt x="4" y="151"/>
                  </a:lnTo>
                  <a:lnTo>
                    <a:pt x="14" y="149"/>
                  </a:lnTo>
                  <a:lnTo>
                    <a:pt x="29" y="147"/>
                  </a:lnTo>
                  <a:lnTo>
                    <a:pt x="49" y="145"/>
                  </a:lnTo>
                  <a:lnTo>
                    <a:pt x="72" y="143"/>
                  </a:lnTo>
                  <a:lnTo>
                    <a:pt x="100" y="140"/>
                  </a:lnTo>
                  <a:lnTo>
                    <a:pt x="129" y="136"/>
                  </a:lnTo>
                  <a:lnTo>
                    <a:pt x="161" y="132"/>
                  </a:lnTo>
                  <a:lnTo>
                    <a:pt x="192" y="128"/>
                  </a:lnTo>
                  <a:lnTo>
                    <a:pt x="225" y="125"/>
                  </a:lnTo>
                  <a:lnTo>
                    <a:pt x="256" y="121"/>
                  </a:lnTo>
                  <a:lnTo>
                    <a:pt x="285" y="119"/>
                  </a:lnTo>
                  <a:lnTo>
                    <a:pt x="314" y="114"/>
                  </a:lnTo>
                  <a:lnTo>
                    <a:pt x="337" y="112"/>
                  </a:lnTo>
                  <a:lnTo>
                    <a:pt x="357" y="109"/>
                  </a:lnTo>
                  <a:lnTo>
                    <a:pt x="372" y="106"/>
                  </a:lnTo>
                  <a:lnTo>
                    <a:pt x="384" y="104"/>
                  </a:lnTo>
                  <a:lnTo>
                    <a:pt x="395" y="99"/>
                  </a:lnTo>
                  <a:lnTo>
                    <a:pt x="407" y="92"/>
                  </a:lnTo>
                  <a:lnTo>
                    <a:pt x="418" y="84"/>
                  </a:lnTo>
                  <a:lnTo>
                    <a:pt x="429" y="76"/>
                  </a:lnTo>
                  <a:lnTo>
                    <a:pt x="441" y="66"/>
                  </a:lnTo>
                  <a:lnTo>
                    <a:pt x="451" y="56"/>
                  </a:lnTo>
                  <a:lnTo>
                    <a:pt x="460" y="46"/>
                  </a:lnTo>
                  <a:lnTo>
                    <a:pt x="469" y="35"/>
                  </a:lnTo>
                  <a:lnTo>
                    <a:pt x="476" y="26"/>
                  </a:lnTo>
                  <a:lnTo>
                    <a:pt x="484" y="18"/>
                  </a:lnTo>
                  <a:lnTo>
                    <a:pt x="490" y="10"/>
                  </a:lnTo>
                  <a:lnTo>
                    <a:pt x="494" y="5"/>
                  </a:lnTo>
                  <a:lnTo>
                    <a:pt x="498" y="1"/>
                  </a:lnTo>
                  <a:lnTo>
                    <a:pt x="499" y="0"/>
                  </a:lnTo>
                  <a:lnTo>
                    <a:pt x="501" y="1"/>
                  </a:lnTo>
                  <a:lnTo>
                    <a:pt x="501" y="183"/>
                  </a:lnTo>
                  <a:lnTo>
                    <a:pt x="0" y="194"/>
                  </a:lnTo>
                  <a:lnTo>
                    <a:pt x="0" y="15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31" name="Freeform 26"/>
            <p:cNvSpPr>
              <a:spLocks/>
            </p:cNvSpPr>
            <p:nvPr/>
          </p:nvSpPr>
          <p:spPr bwMode="auto">
            <a:xfrm>
              <a:off x="1610" y="1817"/>
              <a:ext cx="2640" cy="698"/>
            </a:xfrm>
            <a:custGeom>
              <a:avLst/>
              <a:gdLst>
                <a:gd name="T0" fmla="*/ 3 w 2640"/>
                <a:gd name="T1" fmla="*/ 609 h 698"/>
                <a:gd name="T2" fmla="*/ 32 w 2640"/>
                <a:gd name="T3" fmla="*/ 487 h 698"/>
                <a:gd name="T4" fmla="*/ 74 w 2640"/>
                <a:gd name="T5" fmla="*/ 479 h 698"/>
                <a:gd name="T6" fmla="*/ 110 w 2640"/>
                <a:gd name="T7" fmla="*/ 475 h 698"/>
                <a:gd name="T8" fmla="*/ 142 w 2640"/>
                <a:gd name="T9" fmla="*/ 468 h 698"/>
                <a:gd name="T10" fmla="*/ 173 w 2640"/>
                <a:gd name="T11" fmla="*/ 463 h 698"/>
                <a:gd name="T12" fmla="*/ 205 w 2640"/>
                <a:gd name="T13" fmla="*/ 458 h 698"/>
                <a:gd name="T14" fmla="*/ 238 w 2640"/>
                <a:gd name="T15" fmla="*/ 454 h 698"/>
                <a:gd name="T16" fmla="*/ 275 w 2640"/>
                <a:gd name="T17" fmla="*/ 449 h 698"/>
                <a:gd name="T18" fmla="*/ 317 w 2640"/>
                <a:gd name="T19" fmla="*/ 445 h 698"/>
                <a:gd name="T20" fmla="*/ 368 w 2640"/>
                <a:gd name="T21" fmla="*/ 440 h 698"/>
                <a:gd name="T22" fmla="*/ 428 w 2640"/>
                <a:gd name="T23" fmla="*/ 433 h 698"/>
                <a:gd name="T24" fmla="*/ 558 w 2640"/>
                <a:gd name="T25" fmla="*/ 370 h 698"/>
                <a:gd name="T26" fmla="*/ 680 w 2640"/>
                <a:gd name="T27" fmla="*/ 325 h 698"/>
                <a:gd name="T28" fmla="*/ 796 w 2640"/>
                <a:gd name="T29" fmla="*/ 294 h 698"/>
                <a:gd name="T30" fmla="*/ 904 w 2640"/>
                <a:gd name="T31" fmla="*/ 275 h 698"/>
                <a:gd name="T32" fmla="*/ 1001 w 2640"/>
                <a:gd name="T33" fmla="*/ 267 h 698"/>
                <a:gd name="T34" fmla="*/ 1091 w 2640"/>
                <a:gd name="T35" fmla="*/ 268 h 698"/>
                <a:gd name="T36" fmla="*/ 1169 w 2640"/>
                <a:gd name="T37" fmla="*/ 275 h 698"/>
                <a:gd name="T38" fmla="*/ 1238 w 2640"/>
                <a:gd name="T39" fmla="*/ 285 h 698"/>
                <a:gd name="T40" fmla="*/ 1295 w 2640"/>
                <a:gd name="T41" fmla="*/ 298 h 698"/>
                <a:gd name="T42" fmla="*/ 1339 w 2640"/>
                <a:gd name="T43" fmla="*/ 313 h 698"/>
                <a:gd name="T44" fmla="*/ 1382 w 2640"/>
                <a:gd name="T45" fmla="*/ 330 h 698"/>
                <a:gd name="T46" fmla="*/ 1457 w 2640"/>
                <a:gd name="T47" fmla="*/ 352 h 698"/>
                <a:gd name="T48" fmla="*/ 1541 w 2640"/>
                <a:gd name="T49" fmla="*/ 372 h 698"/>
                <a:gd name="T50" fmla="*/ 1619 w 2640"/>
                <a:gd name="T51" fmla="*/ 388 h 698"/>
                <a:gd name="T52" fmla="*/ 1678 w 2640"/>
                <a:gd name="T53" fmla="*/ 400 h 698"/>
                <a:gd name="T54" fmla="*/ 1704 w 2640"/>
                <a:gd name="T55" fmla="*/ 404 h 698"/>
                <a:gd name="T56" fmla="*/ 1716 w 2640"/>
                <a:gd name="T57" fmla="*/ 407 h 698"/>
                <a:gd name="T58" fmla="*/ 1743 w 2640"/>
                <a:gd name="T59" fmla="*/ 414 h 698"/>
                <a:gd name="T60" fmla="*/ 1784 w 2640"/>
                <a:gd name="T61" fmla="*/ 421 h 698"/>
                <a:gd name="T62" fmla="*/ 1832 w 2640"/>
                <a:gd name="T63" fmla="*/ 427 h 698"/>
                <a:gd name="T64" fmla="*/ 1889 w 2640"/>
                <a:gd name="T65" fmla="*/ 432 h 698"/>
                <a:gd name="T66" fmla="*/ 1946 w 2640"/>
                <a:gd name="T67" fmla="*/ 430 h 698"/>
                <a:gd name="T68" fmla="*/ 2004 w 2640"/>
                <a:gd name="T69" fmla="*/ 424 h 698"/>
                <a:gd name="T70" fmla="*/ 2056 w 2640"/>
                <a:gd name="T71" fmla="*/ 408 h 698"/>
                <a:gd name="T72" fmla="*/ 2102 w 2640"/>
                <a:gd name="T73" fmla="*/ 383 h 698"/>
                <a:gd name="T74" fmla="*/ 2137 w 2640"/>
                <a:gd name="T75" fmla="*/ 345 h 698"/>
                <a:gd name="T76" fmla="*/ 2301 w 2640"/>
                <a:gd name="T77" fmla="*/ 48 h 698"/>
                <a:gd name="T78" fmla="*/ 2311 w 2640"/>
                <a:gd name="T79" fmla="*/ 34 h 698"/>
                <a:gd name="T80" fmla="*/ 2341 w 2640"/>
                <a:gd name="T81" fmla="*/ 12 h 698"/>
                <a:gd name="T82" fmla="*/ 2388 w 2640"/>
                <a:gd name="T83" fmla="*/ 4 h 698"/>
                <a:gd name="T84" fmla="*/ 2426 w 2640"/>
                <a:gd name="T85" fmla="*/ 4 h 698"/>
                <a:gd name="T86" fmla="*/ 2467 w 2640"/>
                <a:gd name="T87" fmla="*/ 0 h 698"/>
                <a:gd name="T88" fmla="*/ 2505 w 2640"/>
                <a:gd name="T89" fmla="*/ 1 h 698"/>
                <a:gd name="T90" fmla="*/ 2532 w 2640"/>
                <a:gd name="T91" fmla="*/ 1 h 698"/>
                <a:gd name="T92" fmla="*/ 2543 w 2640"/>
                <a:gd name="T93" fmla="*/ 1 h 698"/>
                <a:gd name="T94" fmla="*/ 2561 w 2640"/>
                <a:gd name="T95" fmla="*/ 122 h 698"/>
                <a:gd name="T96" fmla="*/ 2578 w 2640"/>
                <a:gd name="T97" fmla="*/ 242 h 698"/>
                <a:gd name="T98" fmla="*/ 2595 w 2640"/>
                <a:gd name="T99" fmla="*/ 363 h 698"/>
                <a:gd name="T100" fmla="*/ 2612 w 2640"/>
                <a:gd name="T101" fmla="*/ 482 h 698"/>
                <a:gd name="T102" fmla="*/ 2631 w 2640"/>
                <a:gd name="T103" fmla="*/ 604 h 698"/>
                <a:gd name="T104" fmla="*/ 2638 w 2640"/>
                <a:gd name="T105" fmla="*/ 654 h 698"/>
                <a:gd name="T106" fmla="*/ 2635 w 2640"/>
                <a:gd name="T107" fmla="*/ 665 h 698"/>
                <a:gd name="T108" fmla="*/ 2612 w 2640"/>
                <a:gd name="T109" fmla="*/ 672 h 6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40"/>
                <a:gd name="T166" fmla="*/ 0 h 698"/>
                <a:gd name="T167" fmla="*/ 2640 w 2640"/>
                <a:gd name="T168" fmla="*/ 698 h 6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40" h="698">
                  <a:moveTo>
                    <a:pt x="2439" y="696"/>
                  </a:moveTo>
                  <a:lnTo>
                    <a:pt x="2439" y="621"/>
                  </a:lnTo>
                  <a:lnTo>
                    <a:pt x="3" y="609"/>
                  </a:lnTo>
                  <a:lnTo>
                    <a:pt x="0" y="493"/>
                  </a:lnTo>
                  <a:lnTo>
                    <a:pt x="17" y="490"/>
                  </a:lnTo>
                  <a:lnTo>
                    <a:pt x="32" y="487"/>
                  </a:lnTo>
                  <a:lnTo>
                    <a:pt x="47" y="484"/>
                  </a:lnTo>
                  <a:lnTo>
                    <a:pt x="62" y="483"/>
                  </a:lnTo>
                  <a:lnTo>
                    <a:pt x="74" y="479"/>
                  </a:lnTo>
                  <a:lnTo>
                    <a:pt x="86" y="477"/>
                  </a:lnTo>
                  <a:lnTo>
                    <a:pt x="98" y="475"/>
                  </a:lnTo>
                  <a:lnTo>
                    <a:pt x="110" y="475"/>
                  </a:lnTo>
                  <a:lnTo>
                    <a:pt x="121" y="471"/>
                  </a:lnTo>
                  <a:lnTo>
                    <a:pt x="132" y="469"/>
                  </a:lnTo>
                  <a:lnTo>
                    <a:pt x="142" y="468"/>
                  </a:lnTo>
                  <a:lnTo>
                    <a:pt x="153" y="467"/>
                  </a:lnTo>
                  <a:lnTo>
                    <a:pt x="163" y="464"/>
                  </a:lnTo>
                  <a:lnTo>
                    <a:pt x="173" y="463"/>
                  </a:lnTo>
                  <a:lnTo>
                    <a:pt x="184" y="462"/>
                  </a:lnTo>
                  <a:lnTo>
                    <a:pt x="194" y="460"/>
                  </a:lnTo>
                  <a:lnTo>
                    <a:pt x="205" y="458"/>
                  </a:lnTo>
                  <a:lnTo>
                    <a:pt x="217" y="457"/>
                  </a:lnTo>
                  <a:lnTo>
                    <a:pt x="227" y="456"/>
                  </a:lnTo>
                  <a:lnTo>
                    <a:pt x="238" y="454"/>
                  </a:lnTo>
                  <a:lnTo>
                    <a:pt x="249" y="452"/>
                  </a:lnTo>
                  <a:lnTo>
                    <a:pt x="262" y="450"/>
                  </a:lnTo>
                  <a:lnTo>
                    <a:pt x="275" y="449"/>
                  </a:lnTo>
                  <a:lnTo>
                    <a:pt x="288" y="448"/>
                  </a:lnTo>
                  <a:lnTo>
                    <a:pt x="303" y="447"/>
                  </a:lnTo>
                  <a:lnTo>
                    <a:pt x="317" y="445"/>
                  </a:lnTo>
                  <a:lnTo>
                    <a:pt x="334" y="443"/>
                  </a:lnTo>
                  <a:lnTo>
                    <a:pt x="349" y="442"/>
                  </a:lnTo>
                  <a:lnTo>
                    <a:pt x="368" y="440"/>
                  </a:lnTo>
                  <a:lnTo>
                    <a:pt x="388" y="437"/>
                  </a:lnTo>
                  <a:lnTo>
                    <a:pt x="407" y="436"/>
                  </a:lnTo>
                  <a:lnTo>
                    <a:pt x="428" y="433"/>
                  </a:lnTo>
                  <a:lnTo>
                    <a:pt x="473" y="410"/>
                  </a:lnTo>
                  <a:lnTo>
                    <a:pt x="516" y="389"/>
                  </a:lnTo>
                  <a:lnTo>
                    <a:pt x="558" y="370"/>
                  </a:lnTo>
                  <a:lnTo>
                    <a:pt x="600" y="354"/>
                  </a:lnTo>
                  <a:lnTo>
                    <a:pt x="641" y="339"/>
                  </a:lnTo>
                  <a:lnTo>
                    <a:pt x="680" y="325"/>
                  </a:lnTo>
                  <a:lnTo>
                    <a:pt x="720" y="314"/>
                  </a:lnTo>
                  <a:lnTo>
                    <a:pt x="758" y="304"/>
                  </a:lnTo>
                  <a:lnTo>
                    <a:pt x="796" y="294"/>
                  </a:lnTo>
                  <a:lnTo>
                    <a:pt x="833" y="287"/>
                  </a:lnTo>
                  <a:lnTo>
                    <a:pt x="868" y="281"/>
                  </a:lnTo>
                  <a:lnTo>
                    <a:pt x="904" y="275"/>
                  </a:lnTo>
                  <a:lnTo>
                    <a:pt x="937" y="272"/>
                  </a:lnTo>
                  <a:lnTo>
                    <a:pt x="969" y="268"/>
                  </a:lnTo>
                  <a:lnTo>
                    <a:pt x="1001" y="267"/>
                  </a:lnTo>
                  <a:lnTo>
                    <a:pt x="1032" y="266"/>
                  </a:lnTo>
                  <a:lnTo>
                    <a:pt x="1062" y="266"/>
                  </a:lnTo>
                  <a:lnTo>
                    <a:pt x="1091" y="268"/>
                  </a:lnTo>
                  <a:lnTo>
                    <a:pt x="1117" y="270"/>
                  </a:lnTo>
                  <a:lnTo>
                    <a:pt x="1144" y="273"/>
                  </a:lnTo>
                  <a:lnTo>
                    <a:pt x="1169" y="275"/>
                  </a:lnTo>
                  <a:lnTo>
                    <a:pt x="1193" y="278"/>
                  </a:lnTo>
                  <a:lnTo>
                    <a:pt x="1216" y="282"/>
                  </a:lnTo>
                  <a:lnTo>
                    <a:pt x="1238" y="285"/>
                  </a:lnTo>
                  <a:lnTo>
                    <a:pt x="1258" y="289"/>
                  </a:lnTo>
                  <a:lnTo>
                    <a:pt x="1277" y="294"/>
                  </a:lnTo>
                  <a:lnTo>
                    <a:pt x="1295" y="298"/>
                  </a:lnTo>
                  <a:lnTo>
                    <a:pt x="1311" y="303"/>
                  </a:lnTo>
                  <a:lnTo>
                    <a:pt x="1326" y="308"/>
                  </a:lnTo>
                  <a:lnTo>
                    <a:pt x="1339" y="313"/>
                  </a:lnTo>
                  <a:lnTo>
                    <a:pt x="1350" y="317"/>
                  </a:lnTo>
                  <a:lnTo>
                    <a:pt x="1361" y="320"/>
                  </a:lnTo>
                  <a:lnTo>
                    <a:pt x="1382" y="330"/>
                  </a:lnTo>
                  <a:lnTo>
                    <a:pt x="1405" y="336"/>
                  </a:lnTo>
                  <a:lnTo>
                    <a:pt x="1430" y="344"/>
                  </a:lnTo>
                  <a:lnTo>
                    <a:pt x="1457" y="352"/>
                  </a:lnTo>
                  <a:lnTo>
                    <a:pt x="1485" y="357"/>
                  </a:lnTo>
                  <a:lnTo>
                    <a:pt x="1513" y="366"/>
                  </a:lnTo>
                  <a:lnTo>
                    <a:pt x="1541" y="372"/>
                  </a:lnTo>
                  <a:lnTo>
                    <a:pt x="1568" y="379"/>
                  </a:lnTo>
                  <a:lnTo>
                    <a:pt x="1594" y="383"/>
                  </a:lnTo>
                  <a:lnTo>
                    <a:pt x="1619" y="388"/>
                  </a:lnTo>
                  <a:lnTo>
                    <a:pt x="1642" y="392"/>
                  </a:lnTo>
                  <a:lnTo>
                    <a:pt x="1660" y="397"/>
                  </a:lnTo>
                  <a:lnTo>
                    <a:pt x="1678" y="400"/>
                  </a:lnTo>
                  <a:lnTo>
                    <a:pt x="1691" y="402"/>
                  </a:lnTo>
                  <a:lnTo>
                    <a:pt x="1699" y="403"/>
                  </a:lnTo>
                  <a:lnTo>
                    <a:pt x="1704" y="404"/>
                  </a:lnTo>
                  <a:lnTo>
                    <a:pt x="1706" y="405"/>
                  </a:lnTo>
                  <a:lnTo>
                    <a:pt x="1711" y="405"/>
                  </a:lnTo>
                  <a:lnTo>
                    <a:pt x="1716" y="407"/>
                  </a:lnTo>
                  <a:lnTo>
                    <a:pt x="1724" y="410"/>
                  </a:lnTo>
                  <a:lnTo>
                    <a:pt x="1733" y="410"/>
                  </a:lnTo>
                  <a:lnTo>
                    <a:pt x="1743" y="414"/>
                  </a:lnTo>
                  <a:lnTo>
                    <a:pt x="1755" y="416"/>
                  </a:lnTo>
                  <a:lnTo>
                    <a:pt x="1768" y="417"/>
                  </a:lnTo>
                  <a:lnTo>
                    <a:pt x="1784" y="421"/>
                  </a:lnTo>
                  <a:lnTo>
                    <a:pt x="1799" y="423"/>
                  </a:lnTo>
                  <a:lnTo>
                    <a:pt x="1815" y="425"/>
                  </a:lnTo>
                  <a:lnTo>
                    <a:pt x="1832" y="427"/>
                  </a:lnTo>
                  <a:lnTo>
                    <a:pt x="1850" y="428"/>
                  </a:lnTo>
                  <a:lnTo>
                    <a:pt x="1869" y="429"/>
                  </a:lnTo>
                  <a:lnTo>
                    <a:pt x="1889" y="432"/>
                  </a:lnTo>
                  <a:lnTo>
                    <a:pt x="1908" y="432"/>
                  </a:lnTo>
                  <a:lnTo>
                    <a:pt x="1928" y="431"/>
                  </a:lnTo>
                  <a:lnTo>
                    <a:pt x="1946" y="430"/>
                  </a:lnTo>
                  <a:lnTo>
                    <a:pt x="1966" y="430"/>
                  </a:lnTo>
                  <a:lnTo>
                    <a:pt x="1985" y="427"/>
                  </a:lnTo>
                  <a:lnTo>
                    <a:pt x="2004" y="424"/>
                  </a:lnTo>
                  <a:lnTo>
                    <a:pt x="2021" y="419"/>
                  </a:lnTo>
                  <a:lnTo>
                    <a:pt x="2040" y="415"/>
                  </a:lnTo>
                  <a:lnTo>
                    <a:pt x="2056" y="408"/>
                  </a:lnTo>
                  <a:lnTo>
                    <a:pt x="2072" y="402"/>
                  </a:lnTo>
                  <a:lnTo>
                    <a:pt x="2089" y="393"/>
                  </a:lnTo>
                  <a:lnTo>
                    <a:pt x="2102" y="383"/>
                  </a:lnTo>
                  <a:lnTo>
                    <a:pt x="2116" y="372"/>
                  </a:lnTo>
                  <a:lnTo>
                    <a:pt x="2128" y="360"/>
                  </a:lnTo>
                  <a:lnTo>
                    <a:pt x="2137" y="345"/>
                  </a:lnTo>
                  <a:lnTo>
                    <a:pt x="2147" y="330"/>
                  </a:lnTo>
                  <a:lnTo>
                    <a:pt x="2155" y="313"/>
                  </a:lnTo>
                  <a:lnTo>
                    <a:pt x="2301" y="48"/>
                  </a:lnTo>
                  <a:lnTo>
                    <a:pt x="2303" y="46"/>
                  </a:lnTo>
                  <a:lnTo>
                    <a:pt x="2307" y="40"/>
                  </a:lnTo>
                  <a:lnTo>
                    <a:pt x="2311" y="34"/>
                  </a:lnTo>
                  <a:lnTo>
                    <a:pt x="2318" y="26"/>
                  </a:lnTo>
                  <a:lnTo>
                    <a:pt x="2328" y="18"/>
                  </a:lnTo>
                  <a:lnTo>
                    <a:pt x="2341" y="12"/>
                  </a:lnTo>
                  <a:lnTo>
                    <a:pt x="2357" y="8"/>
                  </a:lnTo>
                  <a:lnTo>
                    <a:pt x="2376" y="5"/>
                  </a:lnTo>
                  <a:lnTo>
                    <a:pt x="2388" y="4"/>
                  </a:lnTo>
                  <a:lnTo>
                    <a:pt x="2400" y="4"/>
                  </a:lnTo>
                  <a:lnTo>
                    <a:pt x="2413" y="4"/>
                  </a:lnTo>
                  <a:lnTo>
                    <a:pt x="2426" y="4"/>
                  </a:lnTo>
                  <a:lnTo>
                    <a:pt x="2441" y="2"/>
                  </a:lnTo>
                  <a:lnTo>
                    <a:pt x="2455" y="3"/>
                  </a:lnTo>
                  <a:lnTo>
                    <a:pt x="2467" y="0"/>
                  </a:lnTo>
                  <a:lnTo>
                    <a:pt x="2481" y="1"/>
                  </a:lnTo>
                  <a:lnTo>
                    <a:pt x="2494" y="0"/>
                  </a:lnTo>
                  <a:lnTo>
                    <a:pt x="2505" y="1"/>
                  </a:lnTo>
                  <a:lnTo>
                    <a:pt x="2515" y="0"/>
                  </a:lnTo>
                  <a:lnTo>
                    <a:pt x="2524" y="0"/>
                  </a:lnTo>
                  <a:lnTo>
                    <a:pt x="2532" y="1"/>
                  </a:lnTo>
                  <a:lnTo>
                    <a:pt x="2537" y="1"/>
                  </a:lnTo>
                  <a:lnTo>
                    <a:pt x="2541" y="1"/>
                  </a:lnTo>
                  <a:lnTo>
                    <a:pt x="2543" y="1"/>
                  </a:lnTo>
                  <a:lnTo>
                    <a:pt x="2550" y="43"/>
                  </a:lnTo>
                  <a:lnTo>
                    <a:pt x="2556" y="83"/>
                  </a:lnTo>
                  <a:lnTo>
                    <a:pt x="2561" y="122"/>
                  </a:lnTo>
                  <a:lnTo>
                    <a:pt x="2568" y="164"/>
                  </a:lnTo>
                  <a:lnTo>
                    <a:pt x="2574" y="203"/>
                  </a:lnTo>
                  <a:lnTo>
                    <a:pt x="2578" y="242"/>
                  </a:lnTo>
                  <a:lnTo>
                    <a:pt x="2583" y="284"/>
                  </a:lnTo>
                  <a:lnTo>
                    <a:pt x="2590" y="325"/>
                  </a:lnTo>
                  <a:lnTo>
                    <a:pt x="2595" y="363"/>
                  </a:lnTo>
                  <a:lnTo>
                    <a:pt x="2600" y="404"/>
                  </a:lnTo>
                  <a:lnTo>
                    <a:pt x="2606" y="444"/>
                  </a:lnTo>
                  <a:lnTo>
                    <a:pt x="2612" y="482"/>
                  </a:lnTo>
                  <a:lnTo>
                    <a:pt x="2618" y="524"/>
                  </a:lnTo>
                  <a:lnTo>
                    <a:pt x="2625" y="564"/>
                  </a:lnTo>
                  <a:lnTo>
                    <a:pt x="2631" y="604"/>
                  </a:lnTo>
                  <a:lnTo>
                    <a:pt x="2637" y="644"/>
                  </a:lnTo>
                  <a:lnTo>
                    <a:pt x="2638" y="649"/>
                  </a:lnTo>
                  <a:lnTo>
                    <a:pt x="2638" y="654"/>
                  </a:lnTo>
                  <a:lnTo>
                    <a:pt x="2639" y="658"/>
                  </a:lnTo>
                  <a:lnTo>
                    <a:pt x="2637" y="661"/>
                  </a:lnTo>
                  <a:lnTo>
                    <a:pt x="2635" y="665"/>
                  </a:lnTo>
                  <a:lnTo>
                    <a:pt x="2631" y="668"/>
                  </a:lnTo>
                  <a:lnTo>
                    <a:pt x="2623" y="670"/>
                  </a:lnTo>
                  <a:lnTo>
                    <a:pt x="2612" y="672"/>
                  </a:lnTo>
                  <a:lnTo>
                    <a:pt x="2475" y="697"/>
                  </a:lnTo>
                  <a:lnTo>
                    <a:pt x="2439" y="696"/>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32" name="Freeform 27"/>
            <p:cNvSpPr>
              <a:spLocks/>
            </p:cNvSpPr>
            <p:nvPr/>
          </p:nvSpPr>
          <p:spPr bwMode="auto">
            <a:xfrm>
              <a:off x="1601" y="1822"/>
              <a:ext cx="2652" cy="702"/>
            </a:xfrm>
            <a:custGeom>
              <a:avLst/>
              <a:gdLst>
                <a:gd name="T0" fmla="*/ 3 w 2652"/>
                <a:gd name="T1" fmla="*/ 609 h 702"/>
                <a:gd name="T2" fmla="*/ 32 w 2652"/>
                <a:gd name="T3" fmla="*/ 486 h 702"/>
                <a:gd name="T4" fmla="*/ 74 w 2652"/>
                <a:gd name="T5" fmla="*/ 479 h 702"/>
                <a:gd name="T6" fmla="*/ 111 w 2652"/>
                <a:gd name="T7" fmla="*/ 472 h 702"/>
                <a:gd name="T8" fmla="*/ 143 w 2652"/>
                <a:gd name="T9" fmla="*/ 467 h 702"/>
                <a:gd name="T10" fmla="*/ 174 w 2652"/>
                <a:gd name="T11" fmla="*/ 461 h 702"/>
                <a:gd name="T12" fmla="*/ 206 w 2652"/>
                <a:gd name="T13" fmla="*/ 457 h 702"/>
                <a:gd name="T14" fmla="*/ 238 w 2652"/>
                <a:gd name="T15" fmla="*/ 453 h 702"/>
                <a:gd name="T16" fmla="*/ 276 w 2652"/>
                <a:gd name="T17" fmla="*/ 449 h 702"/>
                <a:gd name="T18" fmla="*/ 319 w 2652"/>
                <a:gd name="T19" fmla="*/ 444 h 702"/>
                <a:gd name="T20" fmla="*/ 370 w 2652"/>
                <a:gd name="T21" fmla="*/ 440 h 702"/>
                <a:gd name="T22" fmla="*/ 430 w 2652"/>
                <a:gd name="T23" fmla="*/ 432 h 702"/>
                <a:gd name="T24" fmla="*/ 560 w 2652"/>
                <a:gd name="T25" fmla="*/ 369 h 702"/>
                <a:gd name="T26" fmla="*/ 683 w 2652"/>
                <a:gd name="T27" fmla="*/ 324 h 702"/>
                <a:gd name="T28" fmla="*/ 799 w 2652"/>
                <a:gd name="T29" fmla="*/ 293 h 702"/>
                <a:gd name="T30" fmla="*/ 907 w 2652"/>
                <a:gd name="T31" fmla="*/ 274 h 702"/>
                <a:gd name="T32" fmla="*/ 1006 w 2652"/>
                <a:gd name="T33" fmla="*/ 267 h 702"/>
                <a:gd name="T34" fmla="*/ 1096 w 2652"/>
                <a:gd name="T35" fmla="*/ 268 h 702"/>
                <a:gd name="T36" fmla="*/ 1174 w 2652"/>
                <a:gd name="T37" fmla="*/ 274 h 702"/>
                <a:gd name="T38" fmla="*/ 1244 w 2652"/>
                <a:gd name="T39" fmla="*/ 285 h 702"/>
                <a:gd name="T40" fmla="*/ 1301 w 2652"/>
                <a:gd name="T41" fmla="*/ 298 h 702"/>
                <a:gd name="T42" fmla="*/ 1344 w 2652"/>
                <a:gd name="T43" fmla="*/ 312 h 702"/>
                <a:gd name="T44" fmla="*/ 1388 w 2652"/>
                <a:gd name="T45" fmla="*/ 329 h 702"/>
                <a:gd name="T46" fmla="*/ 1465 w 2652"/>
                <a:gd name="T47" fmla="*/ 351 h 702"/>
                <a:gd name="T48" fmla="*/ 1547 w 2652"/>
                <a:gd name="T49" fmla="*/ 372 h 702"/>
                <a:gd name="T50" fmla="*/ 1626 w 2652"/>
                <a:gd name="T51" fmla="*/ 389 h 702"/>
                <a:gd name="T52" fmla="*/ 1686 w 2652"/>
                <a:gd name="T53" fmla="*/ 401 h 702"/>
                <a:gd name="T54" fmla="*/ 1711 w 2652"/>
                <a:gd name="T55" fmla="*/ 405 h 702"/>
                <a:gd name="T56" fmla="*/ 1724 w 2652"/>
                <a:gd name="T57" fmla="*/ 408 h 702"/>
                <a:gd name="T58" fmla="*/ 1751 w 2652"/>
                <a:gd name="T59" fmla="*/ 414 h 702"/>
                <a:gd name="T60" fmla="*/ 1792 w 2652"/>
                <a:gd name="T61" fmla="*/ 422 h 702"/>
                <a:gd name="T62" fmla="*/ 1841 w 2652"/>
                <a:gd name="T63" fmla="*/ 429 h 702"/>
                <a:gd name="T64" fmla="*/ 1898 w 2652"/>
                <a:gd name="T65" fmla="*/ 433 h 702"/>
                <a:gd name="T66" fmla="*/ 1956 w 2652"/>
                <a:gd name="T67" fmla="*/ 433 h 702"/>
                <a:gd name="T68" fmla="*/ 2012 w 2652"/>
                <a:gd name="T69" fmla="*/ 425 h 702"/>
                <a:gd name="T70" fmla="*/ 2066 w 2652"/>
                <a:gd name="T71" fmla="*/ 409 h 702"/>
                <a:gd name="T72" fmla="*/ 2111 w 2652"/>
                <a:gd name="T73" fmla="*/ 385 h 702"/>
                <a:gd name="T74" fmla="*/ 2147 w 2652"/>
                <a:gd name="T75" fmla="*/ 347 h 702"/>
                <a:gd name="T76" fmla="*/ 2311 w 2652"/>
                <a:gd name="T77" fmla="*/ 47 h 702"/>
                <a:gd name="T78" fmla="*/ 2320 w 2652"/>
                <a:gd name="T79" fmla="*/ 32 h 702"/>
                <a:gd name="T80" fmla="*/ 2351 w 2652"/>
                <a:gd name="T81" fmla="*/ 12 h 702"/>
                <a:gd name="T82" fmla="*/ 2398 w 2652"/>
                <a:gd name="T83" fmla="*/ 4 h 702"/>
                <a:gd name="T84" fmla="*/ 2437 w 2652"/>
                <a:gd name="T85" fmla="*/ 2 h 702"/>
                <a:gd name="T86" fmla="*/ 2479 w 2652"/>
                <a:gd name="T87" fmla="*/ 1 h 702"/>
                <a:gd name="T88" fmla="*/ 2516 w 2652"/>
                <a:gd name="T89" fmla="*/ 0 h 702"/>
                <a:gd name="T90" fmla="*/ 2544 w 2652"/>
                <a:gd name="T91" fmla="*/ 0 h 702"/>
                <a:gd name="T92" fmla="*/ 2554 w 2652"/>
                <a:gd name="T93" fmla="*/ 1 h 702"/>
                <a:gd name="T94" fmla="*/ 2573 w 2652"/>
                <a:gd name="T95" fmla="*/ 123 h 702"/>
                <a:gd name="T96" fmla="*/ 2590 w 2652"/>
                <a:gd name="T97" fmla="*/ 245 h 702"/>
                <a:gd name="T98" fmla="*/ 2608 w 2652"/>
                <a:gd name="T99" fmla="*/ 366 h 702"/>
                <a:gd name="T100" fmla="*/ 2624 w 2652"/>
                <a:gd name="T101" fmla="*/ 487 h 702"/>
                <a:gd name="T102" fmla="*/ 2643 w 2652"/>
                <a:gd name="T103" fmla="*/ 608 h 702"/>
                <a:gd name="T104" fmla="*/ 2651 w 2652"/>
                <a:gd name="T105" fmla="*/ 658 h 702"/>
                <a:gd name="T106" fmla="*/ 2647 w 2652"/>
                <a:gd name="T107" fmla="*/ 669 h 702"/>
                <a:gd name="T108" fmla="*/ 2625 w 2652"/>
                <a:gd name="T109" fmla="*/ 677 h 7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52"/>
                <a:gd name="T166" fmla="*/ 0 h 702"/>
                <a:gd name="T167" fmla="*/ 2652 w 2652"/>
                <a:gd name="T168" fmla="*/ 702 h 7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52" h="702">
                  <a:moveTo>
                    <a:pt x="2451" y="700"/>
                  </a:moveTo>
                  <a:lnTo>
                    <a:pt x="2449" y="624"/>
                  </a:lnTo>
                  <a:lnTo>
                    <a:pt x="3" y="609"/>
                  </a:lnTo>
                  <a:lnTo>
                    <a:pt x="0" y="491"/>
                  </a:lnTo>
                  <a:lnTo>
                    <a:pt x="17" y="490"/>
                  </a:lnTo>
                  <a:lnTo>
                    <a:pt x="32" y="486"/>
                  </a:lnTo>
                  <a:lnTo>
                    <a:pt x="47" y="483"/>
                  </a:lnTo>
                  <a:lnTo>
                    <a:pt x="62" y="482"/>
                  </a:lnTo>
                  <a:lnTo>
                    <a:pt x="74" y="479"/>
                  </a:lnTo>
                  <a:lnTo>
                    <a:pt x="87" y="476"/>
                  </a:lnTo>
                  <a:lnTo>
                    <a:pt x="99" y="474"/>
                  </a:lnTo>
                  <a:lnTo>
                    <a:pt x="111" y="472"/>
                  </a:lnTo>
                  <a:lnTo>
                    <a:pt x="122" y="470"/>
                  </a:lnTo>
                  <a:lnTo>
                    <a:pt x="133" y="468"/>
                  </a:lnTo>
                  <a:lnTo>
                    <a:pt x="143" y="467"/>
                  </a:lnTo>
                  <a:lnTo>
                    <a:pt x="153" y="466"/>
                  </a:lnTo>
                  <a:lnTo>
                    <a:pt x="164" y="462"/>
                  </a:lnTo>
                  <a:lnTo>
                    <a:pt x="174" y="461"/>
                  </a:lnTo>
                  <a:lnTo>
                    <a:pt x="185" y="461"/>
                  </a:lnTo>
                  <a:lnTo>
                    <a:pt x="195" y="459"/>
                  </a:lnTo>
                  <a:lnTo>
                    <a:pt x="206" y="457"/>
                  </a:lnTo>
                  <a:lnTo>
                    <a:pt x="217" y="456"/>
                  </a:lnTo>
                  <a:lnTo>
                    <a:pt x="228" y="454"/>
                  </a:lnTo>
                  <a:lnTo>
                    <a:pt x="238" y="453"/>
                  </a:lnTo>
                  <a:lnTo>
                    <a:pt x="251" y="452"/>
                  </a:lnTo>
                  <a:lnTo>
                    <a:pt x="263" y="450"/>
                  </a:lnTo>
                  <a:lnTo>
                    <a:pt x="276" y="449"/>
                  </a:lnTo>
                  <a:lnTo>
                    <a:pt x="290" y="448"/>
                  </a:lnTo>
                  <a:lnTo>
                    <a:pt x="304" y="446"/>
                  </a:lnTo>
                  <a:lnTo>
                    <a:pt x="319" y="444"/>
                  </a:lnTo>
                  <a:lnTo>
                    <a:pt x="336" y="443"/>
                  </a:lnTo>
                  <a:lnTo>
                    <a:pt x="352" y="441"/>
                  </a:lnTo>
                  <a:lnTo>
                    <a:pt x="370" y="440"/>
                  </a:lnTo>
                  <a:lnTo>
                    <a:pt x="390" y="437"/>
                  </a:lnTo>
                  <a:lnTo>
                    <a:pt x="409" y="435"/>
                  </a:lnTo>
                  <a:lnTo>
                    <a:pt x="430" y="432"/>
                  </a:lnTo>
                  <a:lnTo>
                    <a:pt x="475" y="409"/>
                  </a:lnTo>
                  <a:lnTo>
                    <a:pt x="518" y="388"/>
                  </a:lnTo>
                  <a:lnTo>
                    <a:pt x="560" y="369"/>
                  </a:lnTo>
                  <a:lnTo>
                    <a:pt x="602" y="353"/>
                  </a:lnTo>
                  <a:lnTo>
                    <a:pt x="643" y="338"/>
                  </a:lnTo>
                  <a:lnTo>
                    <a:pt x="683" y="324"/>
                  </a:lnTo>
                  <a:lnTo>
                    <a:pt x="723" y="313"/>
                  </a:lnTo>
                  <a:lnTo>
                    <a:pt x="761" y="302"/>
                  </a:lnTo>
                  <a:lnTo>
                    <a:pt x="799" y="293"/>
                  </a:lnTo>
                  <a:lnTo>
                    <a:pt x="836" y="286"/>
                  </a:lnTo>
                  <a:lnTo>
                    <a:pt x="872" y="280"/>
                  </a:lnTo>
                  <a:lnTo>
                    <a:pt x="907" y="274"/>
                  </a:lnTo>
                  <a:lnTo>
                    <a:pt x="940" y="270"/>
                  </a:lnTo>
                  <a:lnTo>
                    <a:pt x="973" y="267"/>
                  </a:lnTo>
                  <a:lnTo>
                    <a:pt x="1006" y="267"/>
                  </a:lnTo>
                  <a:lnTo>
                    <a:pt x="1037" y="264"/>
                  </a:lnTo>
                  <a:lnTo>
                    <a:pt x="1066" y="266"/>
                  </a:lnTo>
                  <a:lnTo>
                    <a:pt x="1096" y="268"/>
                  </a:lnTo>
                  <a:lnTo>
                    <a:pt x="1123" y="269"/>
                  </a:lnTo>
                  <a:lnTo>
                    <a:pt x="1149" y="270"/>
                  </a:lnTo>
                  <a:lnTo>
                    <a:pt x="1174" y="274"/>
                  </a:lnTo>
                  <a:lnTo>
                    <a:pt x="1198" y="277"/>
                  </a:lnTo>
                  <a:lnTo>
                    <a:pt x="1221" y="281"/>
                  </a:lnTo>
                  <a:lnTo>
                    <a:pt x="1244" y="285"/>
                  </a:lnTo>
                  <a:lnTo>
                    <a:pt x="1263" y="288"/>
                  </a:lnTo>
                  <a:lnTo>
                    <a:pt x="1283" y="293"/>
                  </a:lnTo>
                  <a:lnTo>
                    <a:pt x="1301" y="298"/>
                  </a:lnTo>
                  <a:lnTo>
                    <a:pt x="1317" y="303"/>
                  </a:lnTo>
                  <a:lnTo>
                    <a:pt x="1331" y="308"/>
                  </a:lnTo>
                  <a:lnTo>
                    <a:pt x="1344" y="312"/>
                  </a:lnTo>
                  <a:lnTo>
                    <a:pt x="1356" y="317"/>
                  </a:lnTo>
                  <a:lnTo>
                    <a:pt x="1367" y="320"/>
                  </a:lnTo>
                  <a:lnTo>
                    <a:pt x="1388" y="329"/>
                  </a:lnTo>
                  <a:lnTo>
                    <a:pt x="1411" y="336"/>
                  </a:lnTo>
                  <a:lnTo>
                    <a:pt x="1438" y="343"/>
                  </a:lnTo>
                  <a:lnTo>
                    <a:pt x="1465" y="351"/>
                  </a:lnTo>
                  <a:lnTo>
                    <a:pt x="1492" y="358"/>
                  </a:lnTo>
                  <a:lnTo>
                    <a:pt x="1519" y="365"/>
                  </a:lnTo>
                  <a:lnTo>
                    <a:pt x="1547" y="372"/>
                  </a:lnTo>
                  <a:lnTo>
                    <a:pt x="1574" y="379"/>
                  </a:lnTo>
                  <a:lnTo>
                    <a:pt x="1601" y="383"/>
                  </a:lnTo>
                  <a:lnTo>
                    <a:pt x="1626" y="389"/>
                  </a:lnTo>
                  <a:lnTo>
                    <a:pt x="1649" y="394"/>
                  </a:lnTo>
                  <a:lnTo>
                    <a:pt x="1668" y="398"/>
                  </a:lnTo>
                  <a:lnTo>
                    <a:pt x="1686" y="401"/>
                  </a:lnTo>
                  <a:lnTo>
                    <a:pt x="1698" y="404"/>
                  </a:lnTo>
                  <a:lnTo>
                    <a:pt x="1707" y="405"/>
                  </a:lnTo>
                  <a:lnTo>
                    <a:pt x="1711" y="405"/>
                  </a:lnTo>
                  <a:lnTo>
                    <a:pt x="1713" y="405"/>
                  </a:lnTo>
                  <a:lnTo>
                    <a:pt x="1718" y="407"/>
                  </a:lnTo>
                  <a:lnTo>
                    <a:pt x="1724" y="408"/>
                  </a:lnTo>
                  <a:lnTo>
                    <a:pt x="1731" y="410"/>
                  </a:lnTo>
                  <a:lnTo>
                    <a:pt x="1740" y="412"/>
                  </a:lnTo>
                  <a:lnTo>
                    <a:pt x="1751" y="414"/>
                  </a:lnTo>
                  <a:lnTo>
                    <a:pt x="1763" y="416"/>
                  </a:lnTo>
                  <a:lnTo>
                    <a:pt x="1776" y="418"/>
                  </a:lnTo>
                  <a:lnTo>
                    <a:pt x="1792" y="422"/>
                  </a:lnTo>
                  <a:lnTo>
                    <a:pt x="1807" y="423"/>
                  </a:lnTo>
                  <a:lnTo>
                    <a:pt x="1824" y="425"/>
                  </a:lnTo>
                  <a:lnTo>
                    <a:pt x="1841" y="429"/>
                  </a:lnTo>
                  <a:lnTo>
                    <a:pt x="1860" y="430"/>
                  </a:lnTo>
                  <a:lnTo>
                    <a:pt x="1878" y="432"/>
                  </a:lnTo>
                  <a:lnTo>
                    <a:pt x="1898" y="433"/>
                  </a:lnTo>
                  <a:lnTo>
                    <a:pt x="1917" y="433"/>
                  </a:lnTo>
                  <a:lnTo>
                    <a:pt x="1936" y="432"/>
                  </a:lnTo>
                  <a:lnTo>
                    <a:pt x="1956" y="433"/>
                  </a:lnTo>
                  <a:lnTo>
                    <a:pt x="1975" y="431"/>
                  </a:lnTo>
                  <a:lnTo>
                    <a:pt x="1994" y="429"/>
                  </a:lnTo>
                  <a:lnTo>
                    <a:pt x="2012" y="425"/>
                  </a:lnTo>
                  <a:lnTo>
                    <a:pt x="2031" y="422"/>
                  </a:lnTo>
                  <a:lnTo>
                    <a:pt x="2049" y="417"/>
                  </a:lnTo>
                  <a:lnTo>
                    <a:pt x="2066" y="409"/>
                  </a:lnTo>
                  <a:lnTo>
                    <a:pt x="2083" y="402"/>
                  </a:lnTo>
                  <a:lnTo>
                    <a:pt x="2098" y="395"/>
                  </a:lnTo>
                  <a:lnTo>
                    <a:pt x="2111" y="385"/>
                  </a:lnTo>
                  <a:lnTo>
                    <a:pt x="2126" y="373"/>
                  </a:lnTo>
                  <a:lnTo>
                    <a:pt x="2137" y="362"/>
                  </a:lnTo>
                  <a:lnTo>
                    <a:pt x="2147" y="347"/>
                  </a:lnTo>
                  <a:lnTo>
                    <a:pt x="2156" y="331"/>
                  </a:lnTo>
                  <a:lnTo>
                    <a:pt x="2164" y="314"/>
                  </a:lnTo>
                  <a:lnTo>
                    <a:pt x="2311" y="47"/>
                  </a:lnTo>
                  <a:lnTo>
                    <a:pt x="2312" y="44"/>
                  </a:lnTo>
                  <a:lnTo>
                    <a:pt x="2316" y="40"/>
                  </a:lnTo>
                  <a:lnTo>
                    <a:pt x="2320" y="32"/>
                  </a:lnTo>
                  <a:lnTo>
                    <a:pt x="2328" y="25"/>
                  </a:lnTo>
                  <a:lnTo>
                    <a:pt x="2338" y="18"/>
                  </a:lnTo>
                  <a:lnTo>
                    <a:pt x="2351" y="12"/>
                  </a:lnTo>
                  <a:lnTo>
                    <a:pt x="2367" y="8"/>
                  </a:lnTo>
                  <a:lnTo>
                    <a:pt x="2386" y="5"/>
                  </a:lnTo>
                  <a:lnTo>
                    <a:pt x="2398" y="4"/>
                  </a:lnTo>
                  <a:lnTo>
                    <a:pt x="2410" y="2"/>
                  </a:lnTo>
                  <a:lnTo>
                    <a:pt x="2424" y="3"/>
                  </a:lnTo>
                  <a:lnTo>
                    <a:pt x="2437" y="2"/>
                  </a:lnTo>
                  <a:lnTo>
                    <a:pt x="2452" y="1"/>
                  </a:lnTo>
                  <a:lnTo>
                    <a:pt x="2465" y="1"/>
                  </a:lnTo>
                  <a:lnTo>
                    <a:pt x="2479" y="1"/>
                  </a:lnTo>
                  <a:lnTo>
                    <a:pt x="2492" y="0"/>
                  </a:lnTo>
                  <a:lnTo>
                    <a:pt x="2505" y="0"/>
                  </a:lnTo>
                  <a:lnTo>
                    <a:pt x="2516" y="0"/>
                  </a:lnTo>
                  <a:lnTo>
                    <a:pt x="2527" y="0"/>
                  </a:lnTo>
                  <a:lnTo>
                    <a:pt x="2535" y="0"/>
                  </a:lnTo>
                  <a:lnTo>
                    <a:pt x="2544" y="0"/>
                  </a:lnTo>
                  <a:lnTo>
                    <a:pt x="2548" y="0"/>
                  </a:lnTo>
                  <a:lnTo>
                    <a:pt x="2552" y="1"/>
                  </a:lnTo>
                  <a:lnTo>
                    <a:pt x="2554" y="1"/>
                  </a:lnTo>
                  <a:lnTo>
                    <a:pt x="2562" y="42"/>
                  </a:lnTo>
                  <a:lnTo>
                    <a:pt x="2567" y="82"/>
                  </a:lnTo>
                  <a:lnTo>
                    <a:pt x="2573" y="123"/>
                  </a:lnTo>
                  <a:lnTo>
                    <a:pt x="2579" y="164"/>
                  </a:lnTo>
                  <a:lnTo>
                    <a:pt x="2585" y="203"/>
                  </a:lnTo>
                  <a:lnTo>
                    <a:pt x="2590" y="245"/>
                  </a:lnTo>
                  <a:lnTo>
                    <a:pt x="2595" y="285"/>
                  </a:lnTo>
                  <a:lnTo>
                    <a:pt x="2602" y="326"/>
                  </a:lnTo>
                  <a:lnTo>
                    <a:pt x="2608" y="366"/>
                  </a:lnTo>
                  <a:lnTo>
                    <a:pt x="2612" y="406"/>
                  </a:lnTo>
                  <a:lnTo>
                    <a:pt x="2619" y="446"/>
                  </a:lnTo>
                  <a:lnTo>
                    <a:pt x="2624" y="487"/>
                  </a:lnTo>
                  <a:lnTo>
                    <a:pt x="2630" y="527"/>
                  </a:lnTo>
                  <a:lnTo>
                    <a:pt x="2635" y="567"/>
                  </a:lnTo>
                  <a:lnTo>
                    <a:pt x="2643" y="608"/>
                  </a:lnTo>
                  <a:lnTo>
                    <a:pt x="2649" y="649"/>
                  </a:lnTo>
                  <a:lnTo>
                    <a:pt x="2651" y="653"/>
                  </a:lnTo>
                  <a:lnTo>
                    <a:pt x="2651" y="658"/>
                  </a:lnTo>
                  <a:lnTo>
                    <a:pt x="2651" y="663"/>
                  </a:lnTo>
                  <a:lnTo>
                    <a:pt x="2650" y="666"/>
                  </a:lnTo>
                  <a:lnTo>
                    <a:pt x="2647" y="669"/>
                  </a:lnTo>
                  <a:lnTo>
                    <a:pt x="2643" y="673"/>
                  </a:lnTo>
                  <a:lnTo>
                    <a:pt x="2635" y="674"/>
                  </a:lnTo>
                  <a:lnTo>
                    <a:pt x="2625" y="677"/>
                  </a:lnTo>
                  <a:lnTo>
                    <a:pt x="2488" y="701"/>
                  </a:lnTo>
                  <a:lnTo>
                    <a:pt x="2451" y="70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33" name="Freeform 28"/>
            <p:cNvSpPr>
              <a:spLocks/>
            </p:cNvSpPr>
            <p:nvPr/>
          </p:nvSpPr>
          <p:spPr bwMode="auto">
            <a:xfrm>
              <a:off x="2040" y="2080"/>
              <a:ext cx="847" cy="211"/>
            </a:xfrm>
            <a:custGeom>
              <a:avLst/>
              <a:gdLst>
                <a:gd name="T0" fmla="*/ 0 w 847"/>
                <a:gd name="T1" fmla="*/ 171 h 211"/>
                <a:gd name="T2" fmla="*/ 17 w 847"/>
                <a:gd name="T3" fmla="*/ 205 h 211"/>
                <a:gd name="T4" fmla="*/ 18 w 847"/>
                <a:gd name="T5" fmla="*/ 210 h 211"/>
                <a:gd name="T6" fmla="*/ 168 w 847"/>
                <a:gd name="T7" fmla="*/ 210 h 211"/>
                <a:gd name="T8" fmla="*/ 795 w 847"/>
                <a:gd name="T9" fmla="*/ 91 h 211"/>
                <a:gd name="T10" fmla="*/ 846 w 847"/>
                <a:gd name="T11" fmla="*/ 30 h 211"/>
                <a:gd name="T12" fmla="*/ 845 w 847"/>
                <a:gd name="T13" fmla="*/ 29 h 211"/>
                <a:gd name="T14" fmla="*/ 842 w 847"/>
                <a:gd name="T15" fmla="*/ 29 h 211"/>
                <a:gd name="T16" fmla="*/ 836 w 847"/>
                <a:gd name="T17" fmla="*/ 27 h 211"/>
                <a:gd name="T18" fmla="*/ 829 w 847"/>
                <a:gd name="T19" fmla="*/ 25 h 211"/>
                <a:gd name="T20" fmla="*/ 820 w 847"/>
                <a:gd name="T21" fmla="*/ 21 h 211"/>
                <a:gd name="T22" fmla="*/ 808 w 847"/>
                <a:gd name="T23" fmla="*/ 19 h 211"/>
                <a:gd name="T24" fmla="*/ 795 w 847"/>
                <a:gd name="T25" fmla="*/ 18 h 211"/>
                <a:gd name="T26" fmla="*/ 781 w 847"/>
                <a:gd name="T27" fmla="*/ 15 h 211"/>
                <a:gd name="T28" fmla="*/ 765 w 847"/>
                <a:gd name="T29" fmla="*/ 11 h 211"/>
                <a:gd name="T30" fmla="*/ 746 w 847"/>
                <a:gd name="T31" fmla="*/ 8 h 211"/>
                <a:gd name="T32" fmla="*/ 727 w 847"/>
                <a:gd name="T33" fmla="*/ 7 h 211"/>
                <a:gd name="T34" fmla="*/ 705 w 847"/>
                <a:gd name="T35" fmla="*/ 5 h 211"/>
                <a:gd name="T36" fmla="*/ 681 w 847"/>
                <a:gd name="T37" fmla="*/ 2 h 211"/>
                <a:gd name="T38" fmla="*/ 657 w 847"/>
                <a:gd name="T39" fmla="*/ 1 h 211"/>
                <a:gd name="T40" fmla="*/ 631 w 847"/>
                <a:gd name="T41" fmla="*/ 0 h 211"/>
                <a:gd name="T42" fmla="*/ 603 w 847"/>
                <a:gd name="T43" fmla="*/ 1 h 211"/>
                <a:gd name="T44" fmla="*/ 575 w 847"/>
                <a:gd name="T45" fmla="*/ 1 h 211"/>
                <a:gd name="T46" fmla="*/ 544 w 847"/>
                <a:gd name="T47" fmla="*/ 5 h 211"/>
                <a:gd name="T48" fmla="*/ 513 w 847"/>
                <a:gd name="T49" fmla="*/ 7 h 211"/>
                <a:gd name="T50" fmla="*/ 480 w 847"/>
                <a:gd name="T51" fmla="*/ 9 h 211"/>
                <a:gd name="T52" fmla="*/ 445 w 847"/>
                <a:gd name="T53" fmla="*/ 15 h 211"/>
                <a:gd name="T54" fmla="*/ 410 w 847"/>
                <a:gd name="T55" fmla="*/ 21 h 211"/>
                <a:gd name="T56" fmla="*/ 374 w 847"/>
                <a:gd name="T57" fmla="*/ 30 h 211"/>
                <a:gd name="T58" fmla="*/ 335 w 847"/>
                <a:gd name="T59" fmla="*/ 38 h 211"/>
                <a:gd name="T60" fmla="*/ 296 w 847"/>
                <a:gd name="T61" fmla="*/ 48 h 211"/>
                <a:gd name="T62" fmla="*/ 258 w 847"/>
                <a:gd name="T63" fmla="*/ 61 h 211"/>
                <a:gd name="T64" fmla="*/ 216 w 847"/>
                <a:gd name="T65" fmla="*/ 75 h 211"/>
                <a:gd name="T66" fmla="*/ 175 w 847"/>
                <a:gd name="T67" fmla="*/ 90 h 211"/>
                <a:gd name="T68" fmla="*/ 132 w 847"/>
                <a:gd name="T69" fmla="*/ 106 h 211"/>
                <a:gd name="T70" fmla="*/ 90 w 847"/>
                <a:gd name="T71" fmla="*/ 127 h 211"/>
                <a:gd name="T72" fmla="*/ 46 w 847"/>
                <a:gd name="T73" fmla="*/ 148 h 211"/>
                <a:gd name="T74" fmla="*/ 0 w 847"/>
                <a:gd name="T75" fmla="*/ 171 h 2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7"/>
                <a:gd name="T115" fmla="*/ 0 h 211"/>
                <a:gd name="T116" fmla="*/ 847 w 847"/>
                <a:gd name="T117" fmla="*/ 211 h 2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7" h="211">
                  <a:moveTo>
                    <a:pt x="0" y="171"/>
                  </a:moveTo>
                  <a:lnTo>
                    <a:pt x="17" y="205"/>
                  </a:lnTo>
                  <a:lnTo>
                    <a:pt x="18" y="210"/>
                  </a:lnTo>
                  <a:lnTo>
                    <a:pt x="168" y="210"/>
                  </a:lnTo>
                  <a:lnTo>
                    <a:pt x="795" y="91"/>
                  </a:lnTo>
                  <a:lnTo>
                    <a:pt x="846" y="30"/>
                  </a:lnTo>
                  <a:lnTo>
                    <a:pt x="845" y="29"/>
                  </a:lnTo>
                  <a:lnTo>
                    <a:pt x="842" y="29"/>
                  </a:lnTo>
                  <a:lnTo>
                    <a:pt x="836" y="27"/>
                  </a:lnTo>
                  <a:lnTo>
                    <a:pt x="829" y="25"/>
                  </a:lnTo>
                  <a:lnTo>
                    <a:pt x="820" y="21"/>
                  </a:lnTo>
                  <a:lnTo>
                    <a:pt x="808" y="19"/>
                  </a:lnTo>
                  <a:lnTo>
                    <a:pt x="795" y="18"/>
                  </a:lnTo>
                  <a:lnTo>
                    <a:pt x="781" y="15"/>
                  </a:lnTo>
                  <a:lnTo>
                    <a:pt x="765" y="11"/>
                  </a:lnTo>
                  <a:lnTo>
                    <a:pt x="746" y="8"/>
                  </a:lnTo>
                  <a:lnTo>
                    <a:pt x="727" y="7"/>
                  </a:lnTo>
                  <a:lnTo>
                    <a:pt x="705" y="5"/>
                  </a:lnTo>
                  <a:lnTo>
                    <a:pt x="681" y="2"/>
                  </a:lnTo>
                  <a:lnTo>
                    <a:pt x="657" y="1"/>
                  </a:lnTo>
                  <a:lnTo>
                    <a:pt x="631" y="0"/>
                  </a:lnTo>
                  <a:lnTo>
                    <a:pt x="603" y="1"/>
                  </a:lnTo>
                  <a:lnTo>
                    <a:pt x="575" y="1"/>
                  </a:lnTo>
                  <a:lnTo>
                    <a:pt x="544" y="5"/>
                  </a:lnTo>
                  <a:lnTo>
                    <a:pt x="513" y="7"/>
                  </a:lnTo>
                  <a:lnTo>
                    <a:pt x="480" y="9"/>
                  </a:lnTo>
                  <a:lnTo>
                    <a:pt x="445" y="15"/>
                  </a:lnTo>
                  <a:lnTo>
                    <a:pt x="410" y="21"/>
                  </a:lnTo>
                  <a:lnTo>
                    <a:pt x="374" y="30"/>
                  </a:lnTo>
                  <a:lnTo>
                    <a:pt x="335" y="38"/>
                  </a:lnTo>
                  <a:lnTo>
                    <a:pt x="296" y="48"/>
                  </a:lnTo>
                  <a:lnTo>
                    <a:pt x="258" y="61"/>
                  </a:lnTo>
                  <a:lnTo>
                    <a:pt x="216" y="75"/>
                  </a:lnTo>
                  <a:lnTo>
                    <a:pt x="175" y="90"/>
                  </a:lnTo>
                  <a:lnTo>
                    <a:pt x="132" y="106"/>
                  </a:lnTo>
                  <a:lnTo>
                    <a:pt x="90" y="127"/>
                  </a:lnTo>
                  <a:lnTo>
                    <a:pt x="46" y="148"/>
                  </a:lnTo>
                  <a:lnTo>
                    <a:pt x="0" y="171"/>
                  </a:lnTo>
                </a:path>
              </a:pathLst>
            </a:custGeom>
            <a:solidFill>
              <a:srgbClr val="99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34" name="Freeform 29"/>
            <p:cNvSpPr>
              <a:spLocks/>
            </p:cNvSpPr>
            <p:nvPr/>
          </p:nvSpPr>
          <p:spPr bwMode="auto">
            <a:xfrm>
              <a:off x="2031" y="2085"/>
              <a:ext cx="860" cy="213"/>
            </a:xfrm>
            <a:custGeom>
              <a:avLst/>
              <a:gdLst>
                <a:gd name="T0" fmla="*/ 0 w 860"/>
                <a:gd name="T1" fmla="*/ 170 h 213"/>
                <a:gd name="T2" fmla="*/ 16 w 860"/>
                <a:gd name="T3" fmla="*/ 206 h 213"/>
                <a:gd name="T4" fmla="*/ 18 w 860"/>
                <a:gd name="T5" fmla="*/ 211 h 213"/>
                <a:gd name="T6" fmla="*/ 171 w 860"/>
                <a:gd name="T7" fmla="*/ 212 h 213"/>
                <a:gd name="T8" fmla="*/ 807 w 860"/>
                <a:gd name="T9" fmla="*/ 95 h 213"/>
                <a:gd name="T10" fmla="*/ 859 w 860"/>
                <a:gd name="T11" fmla="*/ 33 h 213"/>
                <a:gd name="T12" fmla="*/ 858 w 860"/>
                <a:gd name="T13" fmla="*/ 32 h 213"/>
                <a:gd name="T14" fmla="*/ 854 w 860"/>
                <a:gd name="T15" fmla="*/ 31 h 213"/>
                <a:gd name="T16" fmla="*/ 849 w 860"/>
                <a:gd name="T17" fmla="*/ 30 h 213"/>
                <a:gd name="T18" fmla="*/ 842 w 860"/>
                <a:gd name="T19" fmla="*/ 27 h 213"/>
                <a:gd name="T20" fmla="*/ 832 w 860"/>
                <a:gd name="T21" fmla="*/ 24 h 213"/>
                <a:gd name="T22" fmla="*/ 820 w 860"/>
                <a:gd name="T23" fmla="*/ 21 h 213"/>
                <a:gd name="T24" fmla="*/ 807 w 860"/>
                <a:gd name="T25" fmla="*/ 19 h 213"/>
                <a:gd name="T26" fmla="*/ 792 w 860"/>
                <a:gd name="T27" fmla="*/ 16 h 213"/>
                <a:gd name="T28" fmla="*/ 776 w 860"/>
                <a:gd name="T29" fmla="*/ 13 h 213"/>
                <a:gd name="T30" fmla="*/ 756 w 860"/>
                <a:gd name="T31" fmla="*/ 10 h 213"/>
                <a:gd name="T32" fmla="*/ 737 w 860"/>
                <a:gd name="T33" fmla="*/ 8 h 213"/>
                <a:gd name="T34" fmla="*/ 716 w 860"/>
                <a:gd name="T35" fmla="*/ 5 h 213"/>
                <a:gd name="T36" fmla="*/ 692 w 860"/>
                <a:gd name="T37" fmla="*/ 3 h 213"/>
                <a:gd name="T38" fmla="*/ 667 w 860"/>
                <a:gd name="T39" fmla="*/ 2 h 213"/>
                <a:gd name="T40" fmla="*/ 640 w 860"/>
                <a:gd name="T41" fmla="*/ 0 h 213"/>
                <a:gd name="T42" fmla="*/ 611 w 860"/>
                <a:gd name="T43" fmla="*/ 1 h 213"/>
                <a:gd name="T44" fmla="*/ 582 w 860"/>
                <a:gd name="T45" fmla="*/ 1 h 213"/>
                <a:gd name="T46" fmla="*/ 552 w 860"/>
                <a:gd name="T47" fmla="*/ 4 h 213"/>
                <a:gd name="T48" fmla="*/ 519 w 860"/>
                <a:gd name="T49" fmla="*/ 6 h 213"/>
                <a:gd name="T50" fmla="*/ 486 w 860"/>
                <a:gd name="T51" fmla="*/ 8 h 213"/>
                <a:gd name="T52" fmla="*/ 451 w 860"/>
                <a:gd name="T53" fmla="*/ 13 h 213"/>
                <a:gd name="T54" fmla="*/ 416 w 860"/>
                <a:gd name="T55" fmla="*/ 19 h 213"/>
                <a:gd name="T56" fmla="*/ 378 w 860"/>
                <a:gd name="T57" fmla="*/ 27 h 213"/>
                <a:gd name="T58" fmla="*/ 340 w 860"/>
                <a:gd name="T59" fmla="*/ 35 h 213"/>
                <a:gd name="T60" fmla="*/ 300 w 860"/>
                <a:gd name="T61" fmla="*/ 46 h 213"/>
                <a:gd name="T62" fmla="*/ 261 w 860"/>
                <a:gd name="T63" fmla="*/ 58 h 213"/>
                <a:gd name="T64" fmla="*/ 219 w 860"/>
                <a:gd name="T65" fmla="*/ 73 h 213"/>
                <a:gd name="T66" fmla="*/ 177 w 860"/>
                <a:gd name="T67" fmla="*/ 88 h 213"/>
                <a:gd name="T68" fmla="*/ 133 w 860"/>
                <a:gd name="T69" fmla="*/ 105 h 213"/>
                <a:gd name="T70" fmla="*/ 91 w 860"/>
                <a:gd name="T71" fmla="*/ 126 h 213"/>
                <a:gd name="T72" fmla="*/ 46 w 860"/>
                <a:gd name="T73" fmla="*/ 147 h 213"/>
                <a:gd name="T74" fmla="*/ 0 w 860"/>
                <a:gd name="T75" fmla="*/ 170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0"/>
                <a:gd name="T115" fmla="*/ 0 h 213"/>
                <a:gd name="T116" fmla="*/ 860 w 860"/>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0" h="213">
                  <a:moveTo>
                    <a:pt x="0" y="170"/>
                  </a:moveTo>
                  <a:lnTo>
                    <a:pt x="16" y="206"/>
                  </a:lnTo>
                  <a:lnTo>
                    <a:pt x="18" y="211"/>
                  </a:lnTo>
                  <a:lnTo>
                    <a:pt x="171" y="212"/>
                  </a:lnTo>
                  <a:lnTo>
                    <a:pt x="807" y="95"/>
                  </a:lnTo>
                  <a:lnTo>
                    <a:pt x="859" y="33"/>
                  </a:lnTo>
                  <a:lnTo>
                    <a:pt x="858" y="32"/>
                  </a:lnTo>
                  <a:lnTo>
                    <a:pt x="854" y="31"/>
                  </a:lnTo>
                  <a:lnTo>
                    <a:pt x="849" y="30"/>
                  </a:lnTo>
                  <a:lnTo>
                    <a:pt x="842" y="27"/>
                  </a:lnTo>
                  <a:lnTo>
                    <a:pt x="832" y="24"/>
                  </a:lnTo>
                  <a:lnTo>
                    <a:pt x="820" y="21"/>
                  </a:lnTo>
                  <a:lnTo>
                    <a:pt x="807" y="19"/>
                  </a:lnTo>
                  <a:lnTo>
                    <a:pt x="792" y="16"/>
                  </a:lnTo>
                  <a:lnTo>
                    <a:pt x="776" y="13"/>
                  </a:lnTo>
                  <a:lnTo>
                    <a:pt x="756" y="10"/>
                  </a:lnTo>
                  <a:lnTo>
                    <a:pt x="737" y="8"/>
                  </a:lnTo>
                  <a:lnTo>
                    <a:pt x="716" y="5"/>
                  </a:lnTo>
                  <a:lnTo>
                    <a:pt x="692" y="3"/>
                  </a:lnTo>
                  <a:lnTo>
                    <a:pt x="667" y="2"/>
                  </a:lnTo>
                  <a:lnTo>
                    <a:pt x="640" y="0"/>
                  </a:lnTo>
                  <a:lnTo>
                    <a:pt x="611" y="1"/>
                  </a:lnTo>
                  <a:lnTo>
                    <a:pt x="582" y="1"/>
                  </a:lnTo>
                  <a:lnTo>
                    <a:pt x="552" y="4"/>
                  </a:lnTo>
                  <a:lnTo>
                    <a:pt x="519" y="6"/>
                  </a:lnTo>
                  <a:lnTo>
                    <a:pt x="486" y="8"/>
                  </a:lnTo>
                  <a:lnTo>
                    <a:pt x="451" y="13"/>
                  </a:lnTo>
                  <a:lnTo>
                    <a:pt x="416" y="19"/>
                  </a:lnTo>
                  <a:lnTo>
                    <a:pt x="378" y="27"/>
                  </a:lnTo>
                  <a:lnTo>
                    <a:pt x="340" y="35"/>
                  </a:lnTo>
                  <a:lnTo>
                    <a:pt x="300" y="46"/>
                  </a:lnTo>
                  <a:lnTo>
                    <a:pt x="261" y="58"/>
                  </a:lnTo>
                  <a:lnTo>
                    <a:pt x="219" y="73"/>
                  </a:lnTo>
                  <a:lnTo>
                    <a:pt x="177" y="88"/>
                  </a:lnTo>
                  <a:lnTo>
                    <a:pt x="133" y="105"/>
                  </a:lnTo>
                  <a:lnTo>
                    <a:pt x="91" y="126"/>
                  </a:lnTo>
                  <a:lnTo>
                    <a:pt x="46" y="147"/>
                  </a:lnTo>
                  <a:lnTo>
                    <a:pt x="0" y="17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35" name="Freeform 30"/>
            <p:cNvSpPr>
              <a:spLocks/>
            </p:cNvSpPr>
            <p:nvPr/>
          </p:nvSpPr>
          <p:spPr bwMode="auto">
            <a:xfrm>
              <a:off x="1599" y="2421"/>
              <a:ext cx="2485" cy="169"/>
            </a:xfrm>
            <a:custGeom>
              <a:avLst/>
              <a:gdLst>
                <a:gd name="T0" fmla="*/ 2435 w 2485"/>
                <a:gd name="T1" fmla="*/ 99 h 169"/>
                <a:gd name="T2" fmla="*/ 2335 w 2485"/>
                <a:gd name="T3" fmla="*/ 102 h 169"/>
                <a:gd name="T4" fmla="*/ 2235 w 2485"/>
                <a:gd name="T5" fmla="*/ 109 h 169"/>
                <a:gd name="T6" fmla="*/ 2135 w 2485"/>
                <a:gd name="T7" fmla="*/ 112 h 169"/>
                <a:gd name="T8" fmla="*/ 2036 w 2485"/>
                <a:gd name="T9" fmla="*/ 116 h 169"/>
                <a:gd name="T10" fmla="*/ 1934 w 2485"/>
                <a:gd name="T11" fmla="*/ 117 h 169"/>
                <a:gd name="T12" fmla="*/ 1835 w 2485"/>
                <a:gd name="T13" fmla="*/ 119 h 169"/>
                <a:gd name="T14" fmla="*/ 1733 w 2485"/>
                <a:gd name="T15" fmla="*/ 124 h 169"/>
                <a:gd name="T16" fmla="*/ 1633 w 2485"/>
                <a:gd name="T17" fmla="*/ 125 h 169"/>
                <a:gd name="T18" fmla="*/ 1532 w 2485"/>
                <a:gd name="T19" fmla="*/ 126 h 169"/>
                <a:gd name="T20" fmla="*/ 1433 w 2485"/>
                <a:gd name="T21" fmla="*/ 128 h 169"/>
                <a:gd name="T22" fmla="*/ 1333 w 2485"/>
                <a:gd name="T23" fmla="*/ 131 h 169"/>
                <a:gd name="T24" fmla="*/ 1233 w 2485"/>
                <a:gd name="T25" fmla="*/ 132 h 169"/>
                <a:gd name="T26" fmla="*/ 1135 w 2485"/>
                <a:gd name="T27" fmla="*/ 135 h 169"/>
                <a:gd name="T28" fmla="*/ 1037 w 2485"/>
                <a:gd name="T29" fmla="*/ 139 h 169"/>
                <a:gd name="T30" fmla="*/ 939 w 2485"/>
                <a:gd name="T31" fmla="*/ 143 h 169"/>
                <a:gd name="T32" fmla="*/ 843 w 2485"/>
                <a:gd name="T33" fmla="*/ 148 h 169"/>
                <a:gd name="T34" fmla="*/ 758 w 2485"/>
                <a:gd name="T35" fmla="*/ 152 h 169"/>
                <a:gd name="T36" fmla="*/ 686 w 2485"/>
                <a:gd name="T37" fmla="*/ 155 h 169"/>
                <a:gd name="T38" fmla="*/ 625 w 2485"/>
                <a:gd name="T39" fmla="*/ 157 h 169"/>
                <a:gd name="T40" fmla="*/ 573 w 2485"/>
                <a:gd name="T41" fmla="*/ 161 h 169"/>
                <a:gd name="T42" fmla="*/ 531 w 2485"/>
                <a:gd name="T43" fmla="*/ 161 h 169"/>
                <a:gd name="T44" fmla="*/ 498 w 2485"/>
                <a:gd name="T45" fmla="*/ 161 h 169"/>
                <a:gd name="T46" fmla="*/ 472 w 2485"/>
                <a:gd name="T47" fmla="*/ 162 h 169"/>
                <a:gd name="T48" fmla="*/ 453 w 2485"/>
                <a:gd name="T49" fmla="*/ 162 h 169"/>
                <a:gd name="T50" fmla="*/ 439 w 2485"/>
                <a:gd name="T51" fmla="*/ 162 h 169"/>
                <a:gd name="T52" fmla="*/ 429 w 2485"/>
                <a:gd name="T53" fmla="*/ 162 h 169"/>
                <a:gd name="T54" fmla="*/ 425 w 2485"/>
                <a:gd name="T55" fmla="*/ 161 h 169"/>
                <a:gd name="T56" fmla="*/ 422 w 2485"/>
                <a:gd name="T57" fmla="*/ 160 h 169"/>
                <a:gd name="T58" fmla="*/ 423 w 2485"/>
                <a:gd name="T59" fmla="*/ 162 h 169"/>
                <a:gd name="T60" fmla="*/ 417 w 2485"/>
                <a:gd name="T61" fmla="*/ 161 h 169"/>
                <a:gd name="T62" fmla="*/ 401 w 2485"/>
                <a:gd name="T63" fmla="*/ 163 h 169"/>
                <a:gd name="T64" fmla="*/ 377 w 2485"/>
                <a:gd name="T65" fmla="*/ 164 h 169"/>
                <a:gd name="T66" fmla="*/ 351 w 2485"/>
                <a:gd name="T67" fmla="*/ 166 h 169"/>
                <a:gd name="T68" fmla="*/ 322 w 2485"/>
                <a:gd name="T69" fmla="*/ 166 h 169"/>
                <a:gd name="T70" fmla="*/ 295 w 2485"/>
                <a:gd name="T71" fmla="*/ 168 h 169"/>
                <a:gd name="T72" fmla="*/ 271 w 2485"/>
                <a:gd name="T73" fmla="*/ 167 h 169"/>
                <a:gd name="T74" fmla="*/ 251 w 2485"/>
                <a:gd name="T75" fmla="*/ 165 h 169"/>
                <a:gd name="T76" fmla="*/ 239 w 2485"/>
                <a:gd name="T77" fmla="*/ 165 h 169"/>
                <a:gd name="T78" fmla="*/ 216 w 2485"/>
                <a:gd name="T79" fmla="*/ 161 h 169"/>
                <a:gd name="T80" fmla="*/ 182 w 2485"/>
                <a:gd name="T81" fmla="*/ 157 h 169"/>
                <a:gd name="T82" fmla="*/ 146 w 2485"/>
                <a:gd name="T83" fmla="*/ 148 h 169"/>
                <a:gd name="T84" fmla="*/ 105 w 2485"/>
                <a:gd name="T85" fmla="*/ 137 h 169"/>
                <a:gd name="T86" fmla="*/ 66 w 2485"/>
                <a:gd name="T87" fmla="*/ 122 h 169"/>
                <a:gd name="T88" fmla="*/ 32 w 2485"/>
                <a:gd name="T89" fmla="*/ 101 h 169"/>
                <a:gd name="T90" fmla="*/ 18 w 2485"/>
                <a:gd name="T91" fmla="*/ 52 h 169"/>
                <a:gd name="T92" fmla="*/ 1 w 2485"/>
                <a:gd name="T93" fmla="*/ 0 h 169"/>
                <a:gd name="T94" fmla="*/ 2450 w 2485"/>
                <a:gd name="T95" fmla="*/ 24 h 169"/>
                <a:gd name="T96" fmla="*/ 2451 w 2485"/>
                <a:gd name="T97" fmla="*/ 49 h 169"/>
                <a:gd name="T98" fmla="*/ 2455 w 2485"/>
                <a:gd name="T99" fmla="*/ 71 h 169"/>
                <a:gd name="T100" fmla="*/ 2469 w 2485"/>
                <a:gd name="T101" fmla="*/ 90 h 1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85"/>
                <a:gd name="T154" fmla="*/ 0 h 169"/>
                <a:gd name="T155" fmla="*/ 2485 w 2485"/>
                <a:gd name="T156" fmla="*/ 169 h 1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85" h="169">
                  <a:moveTo>
                    <a:pt x="2484" y="95"/>
                  </a:moveTo>
                  <a:lnTo>
                    <a:pt x="2435" y="99"/>
                  </a:lnTo>
                  <a:lnTo>
                    <a:pt x="2384" y="101"/>
                  </a:lnTo>
                  <a:lnTo>
                    <a:pt x="2335" y="102"/>
                  </a:lnTo>
                  <a:lnTo>
                    <a:pt x="2286" y="106"/>
                  </a:lnTo>
                  <a:lnTo>
                    <a:pt x="2235" y="109"/>
                  </a:lnTo>
                  <a:lnTo>
                    <a:pt x="2185" y="110"/>
                  </a:lnTo>
                  <a:lnTo>
                    <a:pt x="2135" y="112"/>
                  </a:lnTo>
                  <a:lnTo>
                    <a:pt x="2085" y="113"/>
                  </a:lnTo>
                  <a:lnTo>
                    <a:pt x="2036" y="116"/>
                  </a:lnTo>
                  <a:lnTo>
                    <a:pt x="1985" y="117"/>
                  </a:lnTo>
                  <a:lnTo>
                    <a:pt x="1934" y="117"/>
                  </a:lnTo>
                  <a:lnTo>
                    <a:pt x="1884" y="119"/>
                  </a:lnTo>
                  <a:lnTo>
                    <a:pt x="1835" y="119"/>
                  </a:lnTo>
                  <a:lnTo>
                    <a:pt x="1784" y="122"/>
                  </a:lnTo>
                  <a:lnTo>
                    <a:pt x="1733" y="124"/>
                  </a:lnTo>
                  <a:lnTo>
                    <a:pt x="1682" y="123"/>
                  </a:lnTo>
                  <a:lnTo>
                    <a:pt x="1633" y="125"/>
                  </a:lnTo>
                  <a:lnTo>
                    <a:pt x="1584" y="125"/>
                  </a:lnTo>
                  <a:lnTo>
                    <a:pt x="1532" y="126"/>
                  </a:lnTo>
                  <a:lnTo>
                    <a:pt x="1482" y="126"/>
                  </a:lnTo>
                  <a:lnTo>
                    <a:pt x="1433" y="128"/>
                  </a:lnTo>
                  <a:lnTo>
                    <a:pt x="1384" y="129"/>
                  </a:lnTo>
                  <a:lnTo>
                    <a:pt x="1333" y="131"/>
                  </a:lnTo>
                  <a:lnTo>
                    <a:pt x="1284" y="132"/>
                  </a:lnTo>
                  <a:lnTo>
                    <a:pt x="1233" y="132"/>
                  </a:lnTo>
                  <a:lnTo>
                    <a:pt x="1184" y="134"/>
                  </a:lnTo>
                  <a:lnTo>
                    <a:pt x="1135" y="135"/>
                  </a:lnTo>
                  <a:lnTo>
                    <a:pt x="1086" y="137"/>
                  </a:lnTo>
                  <a:lnTo>
                    <a:pt x="1037" y="139"/>
                  </a:lnTo>
                  <a:lnTo>
                    <a:pt x="986" y="141"/>
                  </a:lnTo>
                  <a:lnTo>
                    <a:pt x="939" y="143"/>
                  </a:lnTo>
                  <a:lnTo>
                    <a:pt x="890" y="145"/>
                  </a:lnTo>
                  <a:lnTo>
                    <a:pt x="843" y="148"/>
                  </a:lnTo>
                  <a:lnTo>
                    <a:pt x="800" y="150"/>
                  </a:lnTo>
                  <a:lnTo>
                    <a:pt x="758" y="152"/>
                  </a:lnTo>
                  <a:lnTo>
                    <a:pt x="720" y="154"/>
                  </a:lnTo>
                  <a:lnTo>
                    <a:pt x="686" y="155"/>
                  </a:lnTo>
                  <a:lnTo>
                    <a:pt x="654" y="157"/>
                  </a:lnTo>
                  <a:lnTo>
                    <a:pt x="625" y="157"/>
                  </a:lnTo>
                  <a:lnTo>
                    <a:pt x="597" y="159"/>
                  </a:lnTo>
                  <a:lnTo>
                    <a:pt x="573" y="161"/>
                  </a:lnTo>
                  <a:lnTo>
                    <a:pt x="551" y="159"/>
                  </a:lnTo>
                  <a:lnTo>
                    <a:pt x="531" y="161"/>
                  </a:lnTo>
                  <a:lnTo>
                    <a:pt x="514" y="161"/>
                  </a:lnTo>
                  <a:lnTo>
                    <a:pt x="498" y="161"/>
                  </a:lnTo>
                  <a:lnTo>
                    <a:pt x="484" y="163"/>
                  </a:lnTo>
                  <a:lnTo>
                    <a:pt x="472" y="162"/>
                  </a:lnTo>
                  <a:lnTo>
                    <a:pt x="461" y="162"/>
                  </a:lnTo>
                  <a:lnTo>
                    <a:pt x="453" y="162"/>
                  </a:lnTo>
                  <a:lnTo>
                    <a:pt x="445" y="162"/>
                  </a:lnTo>
                  <a:lnTo>
                    <a:pt x="439" y="162"/>
                  </a:lnTo>
                  <a:lnTo>
                    <a:pt x="434" y="162"/>
                  </a:lnTo>
                  <a:lnTo>
                    <a:pt x="429" y="162"/>
                  </a:lnTo>
                  <a:lnTo>
                    <a:pt x="427" y="161"/>
                  </a:lnTo>
                  <a:lnTo>
                    <a:pt x="425" y="161"/>
                  </a:lnTo>
                  <a:lnTo>
                    <a:pt x="422" y="161"/>
                  </a:lnTo>
                  <a:lnTo>
                    <a:pt x="422" y="160"/>
                  </a:lnTo>
                  <a:lnTo>
                    <a:pt x="422" y="161"/>
                  </a:lnTo>
                  <a:lnTo>
                    <a:pt x="423" y="162"/>
                  </a:lnTo>
                  <a:lnTo>
                    <a:pt x="421" y="162"/>
                  </a:lnTo>
                  <a:lnTo>
                    <a:pt x="417" y="161"/>
                  </a:lnTo>
                  <a:lnTo>
                    <a:pt x="410" y="162"/>
                  </a:lnTo>
                  <a:lnTo>
                    <a:pt x="401" y="163"/>
                  </a:lnTo>
                  <a:lnTo>
                    <a:pt x="389" y="162"/>
                  </a:lnTo>
                  <a:lnTo>
                    <a:pt x="377" y="164"/>
                  </a:lnTo>
                  <a:lnTo>
                    <a:pt x="365" y="164"/>
                  </a:lnTo>
                  <a:lnTo>
                    <a:pt x="351" y="166"/>
                  </a:lnTo>
                  <a:lnTo>
                    <a:pt x="337" y="164"/>
                  </a:lnTo>
                  <a:lnTo>
                    <a:pt x="322" y="166"/>
                  </a:lnTo>
                  <a:lnTo>
                    <a:pt x="308" y="165"/>
                  </a:lnTo>
                  <a:lnTo>
                    <a:pt x="295" y="168"/>
                  </a:lnTo>
                  <a:lnTo>
                    <a:pt x="283" y="166"/>
                  </a:lnTo>
                  <a:lnTo>
                    <a:pt x="271" y="167"/>
                  </a:lnTo>
                  <a:lnTo>
                    <a:pt x="261" y="167"/>
                  </a:lnTo>
                  <a:lnTo>
                    <a:pt x="251" y="165"/>
                  </a:lnTo>
                  <a:lnTo>
                    <a:pt x="247" y="166"/>
                  </a:lnTo>
                  <a:lnTo>
                    <a:pt x="239" y="165"/>
                  </a:lnTo>
                  <a:lnTo>
                    <a:pt x="229" y="163"/>
                  </a:lnTo>
                  <a:lnTo>
                    <a:pt x="216" y="161"/>
                  </a:lnTo>
                  <a:lnTo>
                    <a:pt x="199" y="160"/>
                  </a:lnTo>
                  <a:lnTo>
                    <a:pt x="182" y="157"/>
                  </a:lnTo>
                  <a:lnTo>
                    <a:pt x="164" y="152"/>
                  </a:lnTo>
                  <a:lnTo>
                    <a:pt x="146" y="148"/>
                  </a:lnTo>
                  <a:lnTo>
                    <a:pt x="125" y="144"/>
                  </a:lnTo>
                  <a:lnTo>
                    <a:pt x="105" y="137"/>
                  </a:lnTo>
                  <a:lnTo>
                    <a:pt x="85" y="131"/>
                  </a:lnTo>
                  <a:lnTo>
                    <a:pt x="66" y="122"/>
                  </a:lnTo>
                  <a:lnTo>
                    <a:pt x="49" y="112"/>
                  </a:lnTo>
                  <a:lnTo>
                    <a:pt x="32" y="101"/>
                  </a:lnTo>
                  <a:lnTo>
                    <a:pt x="18" y="88"/>
                  </a:lnTo>
                  <a:lnTo>
                    <a:pt x="18" y="52"/>
                  </a:lnTo>
                  <a:lnTo>
                    <a:pt x="0" y="48"/>
                  </a:lnTo>
                  <a:lnTo>
                    <a:pt x="1" y="0"/>
                  </a:lnTo>
                  <a:lnTo>
                    <a:pt x="2448" y="13"/>
                  </a:lnTo>
                  <a:lnTo>
                    <a:pt x="2450" y="24"/>
                  </a:lnTo>
                  <a:lnTo>
                    <a:pt x="2451" y="37"/>
                  </a:lnTo>
                  <a:lnTo>
                    <a:pt x="2451" y="49"/>
                  </a:lnTo>
                  <a:lnTo>
                    <a:pt x="2452" y="60"/>
                  </a:lnTo>
                  <a:lnTo>
                    <a:pt x="2455" y="71"/>
                  </a:lnTo>
                  <a:lnTo>
                    <a:pt x="2460" y="81"/>
                  </a:lnTo>
                  <a:lnTo>
                    <a:pt x="2469" y="90"/>
                  </a:lnTo>
                  <a:lnTo>
                    <a:pt x="2484" y="95"/>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36" name="Freeform 31"/>
            <p:cNvSpPr>
              <a:spLocks/>
            </p:cNvSpPr>
            <p:nvPr/>
          </p:nvSpPr>
          <p:spPr bwMode="auto">
            <a:xfrm>
              <a:off x="1590" y="2426"/>
              <a:ext cx="2498" cy="168"/>
            </a:xfrm>
            <a:custGeom>
              <a:avLst/>
              <a:gdLst>
                <a:gd name="T0" fmla="*/ 2497 w 2498"/>
                <a:gd name="T1" fmla="*/ 99 h 168"/>
                <a:gd name="T2" fmla="*/ 2397 w 2498"/>
                <a:gd name="T3" fmla="*/ 105 h 168"/>
                <a:gd name="T4" fmla="*/ 2298 w 2498"/>
                <a:gd name="T5" fmla="*/ 109 h 168"/>
                <a:gd name="T6" fmla="*/ 2197 w 2498"/>
                <a:gd name="T7" fmla="*/ 115 h 168"/>
                <a:gd name="T8" fmla="*/ 2096 w 2498"/>
                <a:gd name="T9" fmla="*/ 117 h 168"/>
                <a:gd name="T10" fmla="*/ 1996 w 2498"/>
                <a:gd name="T11" fmla="*/ 119 h 168"/>
                <a:gd name="T12" fmla="*/ 1893 w 2498"/>
                <a:gd name="T13" fmla="*/ 122 h 168"/>
                <a:gd name="T14" fmla="*/ 1793 w 2498"/>
                <a:gd name="T15" fmla="*/ 125 h 168"/>
                <a:gd name="T16" fmla="*/ 1691 w 2498"/>
                <a:gd name="T17" fmla="*/ 127 h 168"/>
                <a:gd name="T18" fmla="*/ 1592 w 2498"/>
                <a:gd name="T19" fmla="*/ 128 h 168"/>
                <a:gd name="T20" fmla="*/ 1491 w 2498"/>
                <a:gd name="T21" fmla="*/ 129 h 168"/>
                <a:gd name="T22" fmla="*/ 1390 w 2498"/>
                <a:gd name="T23" fmla="*/ 132 h 168"/>
                <a:gd name="T24" fmla="*/ 1290 w 2498"/>
                <a:gd name="T25" fmla="*/ 134 h 168"/>
                <a:gd name="T26" fmla="*/ 1191 w 2498"/>
                <a:gd name="T27" fmla="*/ 136 h 168"/>
                <a:gd name="T28" fmla="*/ 1091 w 2498"/>
                <a:gd name="T29" fmla="*/ 139 h 168"/>
                <a:gd name="T30" fmla="*/ 992 w 2498"/>
                <a:gd name="T31" fmla="*/ 144 h 168"/>
                <a:gd name="T32" fmla="*/ 895 w 2498"/>
                <a:gd name="T33" fmla="*/ 147 h 168"/>
                <a:gd name="T34" fmla="*/ 803 w 2498"/>
                <a:gd name="T35" fmla="*/ 151 h 168"/>
                <a:gd name="T36" fmla="*/ 724 w 2498"/>
                <a:gd name="T37" fmla="*/ 155 h 168"/>
                <a:gd name="T38" fmla="*/ 657 w 2498"/>
                <a:gd name="T39" fmla="*/ 159 h 168"/>
                <a:gd name="T40" fmla="*/ 601 w 2498"/>
                <a:gd name="T41" fmla="*/ 161 h 168"/>
                <a:gd name="T42" fmla="*/ 554 w 2498"/>
                <a:gd name="T43" fmla="*/ 161 h 168"/>
                <a:gd name="T44" fmla="*/ 516 w 2498"/>
                <a:gd name="T45" fmla="*/ 162 h 168"/>
                <a:gd name="T46" fmla="*/ 487 w 2498"/>
                <a:gd name="T47" fmla="*/ 163 h 168"/>
                <a:gd name="T48" fmla="*/ 464 w 2498"/>
                <a:gd name="T49" fmla="*/ 162 h 168"/>
                <a:gd name="T50" fmla="*/ 448 w 2498"/>
                <a:gd name="T51" fmla="*/ 163 h 168"/>
                <a:gd name="T52" fmla="*/ 436 w 2498"/>
                <a:gd name="T53" fmla="*/ 162 h 168"/>
                <a:gd name="T54" fmla="*/ 430 w 2498"/>
                <a:gd name="T55" fmla="*/ 162 h 168"/>
                <a:gd name="T56" fmla="*/ 425 w 2498"/>
                <a:gd name="T57" fmla="*/ 163 h 168"/>
                <a:gd name="T58" fmla="*/ 425 w 2498"/>
                <a:gd name="T59" fmla="*/ 163 h 168"/>
                <a:gd name="T60" fmla="*/ 423 w 2498"/>
                <a:gd name="T61" fmla="*/ 163 h 168"/>
                <a:gd name="T62" fmla="*/ 411 w 2498"/>
                <a:gd name="T63" fmla="*/ 163 h 168"/>
                <a:gd name="T64" fmla="*/ 391 w 2498"/>
                <a:gd name="T65" fmla="*/ 164 h 168"/>
                <a:gd name="T66" fmla="*/ 367 w 2498"/>
                <a:gd name="T67" fmla="*/ 166 h 168"/>
                <a:gd name="T68" fmla="*/ 339 w 2498"/>
                <a:gd name="T69" fmla="*/ 166 h 168"/>
                <a:gd name="T70" fmla="*/ 310 w 2498"/>
                <a:gd name="T71" fmla="*/ 167 h 168"/>
                <a:gd name="T72" fmla="*/ 284 w 2498"/>
                <a:gd name="T73" fmla="*/ 167 h 168"/>
                <a:gd name="T74" fmla="*/ 262 w 2498"/>
                <a:gd name="T75" fmla="*/ 167 h 168"/>
                <a:gd name="T76" fmla="*/ 248 w 2498"/>
                <a:gd name="T77" fmla="*/ 165 h 168"/>
                <a:gd name="T78" fmla="*/ 230 w 2498"/>
                <a:gd name="T79" fmla="*/ 163 h 168"/>
                <a:gd name="T80" fmla="*/ 201 w 2498"/>
                <a:gd name="T81" fmla="*/ 161 h 168"/>
                <a:gd name="T82" fmla="*/ 165 w 2498"/>
                <a:gd name="T83" fmla="*/ 153 h 168"/>
                <a:gd name="T84" fmla="*/ 126 w 2498"/>
                <a:gd name="T85" fmla="*/ 145 h 168"/>
                <a:gd name="T86" fmla="*/ 86 w 2498"/>
                <a:gd name="T87" fmla="*/ 132 h 168"/>
                <a:gd name="T88" fmla="*/ 49 w 2498"/>
                <a:gd name="T89" fmla="*/ 113 h 168"/>
                <a:gd name="T90" fmla="*/ 17 w 2498"/>
                <a:gd name="T91" fmla="*/ 88 h 168"/>
                <a:gd name="T92" fmla="*/ 0 w 2498"/>
                <a:gd name="T93" fmla="*/ 47 h 168"/>
                <a:gd name="T94" fmla="*/ 2460 w 2498"/>
                <a:gd name="T95" fmla="*/ 16 h 168"/>
                <a:gd name="T96" fmla="*/ 2463 w 2498"/>
                <a:gd name="T97" fmla="*/ 40 h 168"/>
                <a:gd name="T98" fmla="*/ 2465 w 2498"/>
                <a:gd name="T99" fmla="*/ 65 h 168"/>
                <a:gd name="T100" fmla="*/ 2473 w 2498"/>
                <a:gd name="T101" fmla="*/ 85 h 168"/>
                <a:gd name="T102" fmla="*/ 2497 w 2498"/>
                <a:gd name="T103" fmla="*/ 99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98"/>
                <a:gd name="T157" fmla="*/ 0 h 168"/>
                <a:gd name="T158" fmla="*/ 2498 w 2498"/>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98" h="168">
                  <a:moveTo>
                    <a:pt x="2497" y="99"/>
                  </a:moveTo>
                  <a:lnTo>
                    <a:pt x="2497" y="99"/>
                  </a:lnTo>
                  <a:lnTo>
                    <a:pt x="2448" y="103"/>
                  </a:lnTo>
                  <a:lnTo>
                    <a:pt x="2397" y="105"/>
                  </a:lnTo>
                  <a:lnTo>
                    <a:pt x="2347" y="107"/>
                  </a:lnTo>
                  <a:lnTo>
                    <a:pt x="2298" y="109"/>
                  </a:lnTo>
                  <a:lnTo>
                    <a:pt x="2247" y="112"/>
                  </a:lnTo>
                  <a:lnTo>
                    <a:pt x="2197" y="115"/>
                  </a:lnTo>
                  <a:lnTo>
                    <a:pt x="2147" y="115"/>
                  </a:lnTo>
                  <a:lnTo>
                    <a:pt x="2096" y="117"/>
                  </a:lnTo>
                  <a:lnTo>
                    <a:pt x="2046" y="119"/>
                  </a:lnTo>
                  <a:lnTo>
                    <a:pt x="1996" y="119"/>
                  </a:lnTo>
                  <a:lnTo>
                    <a:pt x="1944" y="121"/>
                  </a:lnTo>
                  <a:lnTo>
                    <a:pt x="1893" y="122"/>
                  </a:lnTo>
                  <a:lnTo>
                    <a:pt x="1843" y="123"/>
                  </a:lnTo>
                  <a:lnTo>
                    <a:pt x="1793" y="125"/>
                  </a:lnTo>
                  <a:lnTo>
                    <a:pt x="1742" y="126"/>
                  </a:lnTo>
                  <a:lnTo>
                    <a:pt x="1691" y="127"/>
                  </a:lnTo>
                  <a:lnTo>
                    <a:pt x="1642" y="128"/>
                  </a:lnTo>
                  <a:lnTo>
                    <a:pt x="1592" y="128"/>
                  </a:lnTo>
                  <a:lnTo>
                    <a:pt x="1540" y="128"/>
                  </a:lnTo>
                  <a:lnTo>
                    <a:pt x="1491" y="129"/>
                  </a:lnTo>
                  <a:lnTo>
                    <a:pt x="1441" y="130"/>
                  </a:lnTo>
                  <a:lnTo>
                    <a:pt x="1390" y="132"/>
                  </a:lnTo>
                  <a:lnTo>
                    <a:pt x="1340" y="134"/>
                  </a:lnTo>
                  <a:lnTo>
                    <a:pt x="1290" y="134"/>
                  </a:lnTo>
                  <a:lnTo>
                    <a:pt x="1240" y="135"/>
                  </a:lnTo>
                  <a:lnTo>
                    <a:pt x="1191" y="136"/>
                  </a:lnTo>
                  <a:lnTo>
                    <a:pt x="1141" y="137"/>
                  </a:lnTo>
                  <a:lnTo>
                    <a:pt x="1091" y="139"/>
                  </a:lnTo>
                  <a:lnTo>
                    <a:pt x="1043" y="141"/>
                  </a:lnTo>
                  <a:lnTo>
                    <a:pt x="992" y="144"/>
                  </a:lnTo>
                  <a:lnTo>
                    <a:pt x="944" y="146"/>
                  </a:lnTo>
                  <a:lnTo>
                    <a:pt x="895" y="147"/>
                  </a:lnTo>
                  <a:lnTo>
                    <a:pt x="848" y="150"/>
                  </a:lnTo>
                  <a:lnTo>
                    <a:pt x="803" y="151"/>
                  </a:lnTo>
                  <a:lnTo>
                    <a:pt x="763" y="154"/>
                  </a:lnTo>
                  <a:lnTo>
                    <a:pt x="724" y="155"/>
                  </a:lnTo>
                  <a:lnTo>
                    <a:pt x="688" y="156"/>
                  </a:lnTo>
                  <a:lnTo>
                    <a:pt x="657" y="159"/>
                  </a:lnTo>
                  <a:lnTo>
                    <a:pt x="628" y="159"/>
                  </a:lnTo>
                  <a:lnTo>
                    <a:pt x="601" y="161"/>
                  </a:lnTo>
                  <a:lnTo>
                    <a:pt x="576" y="160"/>
                  </a:lnTo>
                  <a:lnTo>
                    <a:pt x="554" y="161"/>
                  </a:lnTo>
                  <a:lnTo>
                    <a:pt x="534" y="163"/>
                  </a:lnTo>
                  <a:lnTo>
                    <a:pt x="516" y="162"/>
                  </a:lnTo>
                  <a:lnTo>
                    <a:pt x="501" y="162"/>
                  </a:lnTo>
                  <a:lnTo>
                    <a:pt x="487" y="163"/>
                  </a:lnTo>
                  <a:lnTo>
                    <a:pt x="475" y="164"/>
                  </a:lnTo>
                  <a:lnTo>
                    <a:pt x="464" y="162"/>
                  </a:lnTo>
                  <a:lnTo>
                    <a:pt x="456" y="163"/>
                  </a:lnTo>
                  <a:lnTo>
                    <a:pt x="448" y="163"/>
                  </a:lnTo>
                  <a:lnTo>
                    <a:pt x="442" y="162"/>
                  </a:lnTo>
                  <a:lnTo>
                    <a:pt x="436" y="162"/>
                  </a:lnTo>
                  <a:lnTo>
                    <a:pt x="433" y="163"/>
                  </a:lnTo>
                  <a:lnTo>
                    <a:pt x="430" y="162"/>
                  </a:lnTo>
                  <a:lnTo>
                    <a:pt x="428" y="163"/>
                  </a:lnTo>
                  <a:lnTo>
                    <a:pt x="425" y="163"/>
                  </a:lnTo>
                  <a:lnTo>
                    <a:pt x="425" y="162"/>
                  </a:lnTo>
                  <a:lnTo>
                    <a:pt x="425" y="163"/>
                  </a:lnTo>
                  <a:lnTo>
                    <a:pt x="426" y="164"/>
                  </a:lnTo>
                  <a:lnTo>
                    <a:pt x="423" y="163"/>
                  </a:lnTo>
                  <a:lnTo>
                    <a:pt x="420" y="163"/>
                  </a:lnTo>
                  <a:lnTo>
                    <a:pt x="411" y="163"/>
                  </a:lnTo>
                  <a:lnTo>
                    <a:pt x="403" y="163"/>
                  </a:lnTo>
                  <a:lnTo>
                    <a:pt x="391" y="164"/>
                  </a:lnTo>
                  <a:lnTo>
                    <a:pt x="380" y="165"/>
                  </a:lnTo>
                  <a:lnTo>
                    <a:pt x="367" y="166"/>
                  </a:lnTo>
                  <a:lnTo>
                    <a:pt x="353" y="166"/>
                  </a:lnTo>
                  <a:lnTo>
                    <a:pt x="339" y="166"/>
                  </a:lnTo>
                  <a:lnTo>
                    <a:pt x="325" y="166"/>
                  </a:lnTo>
                  <a:lnTo>
                    <a:pt x="310" y="167"/>
                  </a:lnTo>
                  <a:lnTo>
                    <a:pt x="296" y="167"/>
                  </a:lnTo>
                  <a:lnTo>
                    <a:pt x="284" y="167"/>
                  </a:lnTo>
                  <a:lnTo>
                    <a:pt x="273" y="167"/>
                  </a:lnTo>
                  <a:lnTo>
                    <a:pt x="262" y="167"/>
                  </a:lnTo>
                  <a:lnTo>
                    <a:pt x="253" y="166"/>
                  </a:lnTo>
                  <a:lnTo>
                    <a:pt x="248" y="165"/>
                  </a:lnTo>
                  <a:lnTo>
                    <a:pt x="241" y="165"/>
                  </a:lnTo>
                  <a:lnTo>
                    <a:pt x="230" y="163"/>
                  </a:lnTo>
                  <a:lnTo>
                    <a:pt x="217" y="162"/>
                  </a:lnTo>
                  <a:lnTo>
                    <a:pt x="201" y="161"/>
                  </a:lnTo>
                  <a:lnTo>
                    <a:pt x="184" y="158"/>
                  </a:lnTo>
                  <a:lnTo>
                    <a:pt x="165" y="153"/>
                  </a:lnTo>
                  <a:lnTo>
                    <a:pt x="146" y="149"/>
                  </a:lnTo>
                  <a:lnTo>
                    <a:pt x="126" y="145"/>
                  </a:lnTo>
                  <a:lnTo>
                    <a:pt x="106" y="138"/>
                  </a:lnTo>
                  <a:lnTo>
                    <a:pt x="86" y="132"/>
                  </a:lnTo>
                  <a:lnTo>
                    <a:pt x="66" y="122"/>
                  </a:lnTo>
                  <a:lnTo>
                    <a:pt x="49" y="113"/>
                  </a:lnTo>
                  <a:lnTo>
                    <a:pt x="32" y="101"/>
                  </a:lnTo>
                  <a:lnTo>
                    <a:pt x="17" y="88"/>
                  </a:lnTo>
                  <a:lnTo>
                    <a:pt x="18" y="51"/>
                  </a:lnTo>
                  <a:lnTo>
                    <a:pt x="0" y="47"/>
                  </a:lnTo>
                  <a:lnTo>
                    <a:pt x="1" y="0"/>
                  </a:lnTo>
                  <a:lnTo>
                    <a:pt x="2460" y="16"/>
                  </a:lnTo>
                  <a:lnTo>
                    <a:pt x="2463" y="27"/>
                  </a:lnTo>
                  <a:lnTo>
                    <a:pt x="2463" y="40"/>
                  </a:lnTo>
                  <a:lnTo>
                    <a:pt x="2464" y="52"/>
                  </a:lnTo>
                  <a:lnTo>
                    <a:pt x="2465" y="65"/>
                  </a:lnTo>
                  <a:lnTo>
                    <a:pt x="2467" y="76"/>
                  </a:lnTo>
                  <a:lnTo>
                    <a:pt x="2473" y="85"/>
                  </a:lnTo>
                  <a:lnTo>
                    <a:pt x="2482" y="94"/>
                  </a:lnTo>
                  <a:lnTo>
                    <a:pt x="2497" y="99"/>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37" name="Freeform 32"/>
            <p:cNvSpPr>
              <a:spLocks/>
            </p:cNvSpPr>
            <p:nvPr/>
          </p:nvSpPr>
          <p:spPr bwMode="auto">
            <a:xfrm>
              <a:off x="2015" y="2540"/>
              <a:ext cx="138" cy="108"/>
            </a:xfrm>
            <a:custGeom>
              <a:avLst/>
              <a:gdLst>
                <a:gd name="T0" fmla="*/ 59 w 138"/>
                <a:gd name="T1" fmla="*/ 24 h 108"/>
                <a:gd name="T2" fmla="*/ 66 w 138"/>
                <a:gd name="T3" fmla="*/ 36 h 108"/>
                <a:gd name="T4" fmla="*/ 75 w 138"/>
                <a:gd name="T5" fmla="*/ 43 h 108"/>
                <a:gd name="T6" fmla="*/ 88 w 138"/>
                <a:gd name="T7" fmla="*/ 49 h 108"/>
                <a:gd name="T8" fmla="*/ 101 w 138"/>
                <a:gd name="T9" fmla="*/ 54 h 108"/>
                <a:gd name="T10" fmla="*/ 114 w 138"/>
                <a:gd name="T11" fmla="*/ 55 h 108"/>
                <a:gd name="T12" fmla="*/ 124 w 138"/>
                <a:gd name="T13" fmla="*/ 56 h 108"/>
                <a:gd name="T14" fmla="*/ 132 w 138"/>
                <a:gd name="T15" fmla="*/ 55 h 108"/>
                <a:gd name="T16" fmla="*/ 134 w 138"/>
                <a:gd name="T17" fmla="*/ 54 h 108"/>
                <a:gd name="T18" fmla="*/ 137 w 138"/>
                <a:gd name="T19" fmla="*/ 107 h 108"/>
                <a:gd name="T20" fmla="*/ 135 w 138"/>
                <a:gd name="T21" fmla="*/ 107 h 108"/>
                <a:gd name="T22" fmla="*/ 132 w 138"/>
                <a:gd name="T23" fmla="*/ 107 h 108"/>
                <a:gd name="T24" fmla="*/ 127 w 138"/>
                <a:gd name="T25" fmla="*/ 107 h 108"/>
                <a:gd name="T26" fmla="*/ 118 w 138"/>
                <a:gd name="T27" fmla="*/ 107 h 108"/>
                <a:gd name="T28" fmla="*/ 110 w 138"/>
                <a:gd name="T29" fmla="*/ 106 h 108"/>
                <a:gd name="T30" fmla="*/ 100 w 138"/>
                <a:gd name="T31" fmla="*/ 105 h 108"/>
                <a:gd name="T32" fmla="*/ 90 w 138"/>
                <a:gd name="T33" fmla="*/ 103 h 108"/>
                <a:gd name="T34" fmla="*/ 77 w 138"/>
                <a:gd name="T35" fmla="*/ 100 h 108"/>
                <a:gd name="T36" fmla="*/ 65 w 138"/>
                <a:gd name="T37" fmla="*/ 96 h 108"/>
                <a:gd name="T38" fmla="*/ 55 w 138"/>
                <a:gd name="T39" fmla="*/ 91 h 108"/>
                <a:gd name="T40" fmla="*/ 43 w 138"/>
                <a:gd name="T41" fmla="*/ 86 h 108"/>
                <a:gd name="T42" fmla="*/ 33 w 138"/>
                <a:gd name="T43" fmla="*/ 76 h 108"/>
                <a:gd name="T44" fmla="*/ 22 w 138"/>
                <a:gd name="T45" fmla="*/ 68 h 108"/>
                <a:gd name="T46" fmla="*/ 13 w 138"/>
                <a:gd name="T47" fmla="*/ 59 h 108"/>
                <a:gd name="T48" fmla="*/ 5 w 138"/>
                <a:gd name="T49" fmla="*/ 45 h 108"/>
                <a:gd name="T50" fmla="*/ 1 w 138"/>
                <a:gd name="T51" fmla="*/ 31 h 108"/>
                <a:gd name="T52" fmla="*/ 0 w 138"/>
                <a:gd name="T53" fmla="*/ 27 h 108"/>
                <a:gd name="T54" fmla="*/ 0 w 138"/>
                <a:gd name="T55" fmla="*/ 21 h 108"/>
                <a:gd name="T56" fmla="*/ 1 w 138"/>
                <a:gd name="T57" fmla="*/ 17 h 108"/>
                <a:gd name="T58" fmla="*/ 5 w 138"/>
                <a:gd name="T59" fmla="*/ 13 h 108"/>
                <a:gd name="T60" fmla="*/ 9 w 138"/>
                <a:gd name="T61" fmla="*/ 7 h 108"/>
                <a:gd name="T62" fmla="*/ 13 w 138"/>
                <a:gd name="T63" fmla="*/ 3 h 108"/>
                <a:gd name="T64" fmla="*/ 18 w 138"/>
                <a:gd name="T65" fmla="*/ 1 h 108"/>
                <a:gd name="T66" fmla="*/ 24 w 138"/>
                <a:gd name="T67" fmla="*/ 0 h 108"/>
                <a:gd name="T68" fmla="*/ 29 w 138"/>
                <a:gd name="T69" fmla="*/ 2 h 108"/>
                <a:gd name="T70" fmla="*/ 35 w 138"/>
                <a:gd name="T71" fmla="*/ 1 h 108"/>
                <a:gd name="T72" fmla="*/ 40 w 138"/>
                <a:gd name="T73" fmla="*/ 3 h 108"/>
                <a:gd name="T74" fmla="*/ 45 w 138"/>
                <a:gd name="T75" fmla="*/ 7 h 108"/>
                <a:gd name="T76" fmla="*/ 50 w 138"/>
                <a:gd name="T77" fmla="*/ 10 h 108"/>
                <a:gd name="T78" fmla="*/ 53 w 138"/>
                <a:gd name="T79" fmla="*/ 13 h 108"/>
                <a:gd name="T80" fmla="*/ 56 w 138"/>
                <a:gd name="T81" fmla="*/ 18 h 108"/>
                <a:gd name="T82" fmla="*/ 59 w 138"/>
                <a:gd name="T83" fmla="*/ 24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08"/>
                <a:gd name="T128" fmla="*/ 138 w 138"/>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08">
                  <a:moveTo>
                    <a:pt x="59" y="24"/>
                  </a:moveTo>
                  <a:lnTo>
                    <a:pt x="66" y="36"/>
                  </a:lnTo>
                  <a:lnTo>
                    <a:pt x="75" y="43"/>
                  </a:lnTo>
                  <a:lnTo>
                    <a:pt x="88" y="49"/>
                  </a:lnTo>
                  <a:lnTo>
                    <a:pt x="101" y="54"/>
                  </a:lnTo>
                  <a:lnTo>
                    <a:pt x="114" y="55"/>
                  </a:lnTo>
                  <a:lnTo>
                    <a:pt x="124" y="56"/>
                  </a:lnTo>
                  <a:lnTo>
                    <a:pt x="132" y="55"/>
                  </a:lnTo>
                  <a:lnTo>
                    <a:pt x="134" y="54"/>
                  </a:lnTo>
                  <a:lnTo>
                    <a:pt x="137" y="107"/>
                  </a:lnTo>
                  <a:lnTo>
                    <a:pt x="135" y="107"/>
                  </a:lnTo>
                  <a:lnTo>
                    <a:pt x="132" y="107"/>
                  </a:lnTo>
                  <a:lnTo>
                    <a:pt x="127" y="107"/>
                  </a:lnTo>
                  <a:lnTo>
                    <a:pt x="118" y="107"/>
                  </a:lnTo>
                  <a:lnTo>
                    <a:pt x="110" y="106"/>
                  </a:lnTo>
                  <a:lnTo>
                    <a:pt x="100" y="105"/>
                  </a:lnTo>
                  <a:lnTo>
                    <a:pt x="90" y="103"/>
                  </a:lnTo>
                  <a:lnTo>
                    <a:pt x="77" y="100"/>
                  </a:lnTo>
                  <a:lnTo>
                    <a:pt x="65" y="96"/>
                  </a:lnTo>
                  <a:lnTo>
                    <a:pt x="55" y="91"/>
                  </a:lnTo>
                  <a:lnTo>
                    <a:pt x="43" y="86"/>
                  </a:lnTo>
                  <a:lnTo>
                    <a:pt x="33" y="76"/>
                  </a:lnTo>
                  <a:lnTo>
                    <a:pt x="22" y="68"/>
                  </a:lnTo>
                  <a:lnTo>
                    <a:pt x="13" y="59"/>
                  </a:lnTo>
                  <a:lnTo>
                    <a:pt x="5" y="45"/>
                  </a:lnTo>
                  <a:lnTo>
                    <a:pt x="1" y="31"/>
                  </a:lnTo>
                  <a:lnTo>
                    <a:pt x="0" y="27"/>
                  </a:lnTo>
                  <a:lnTo>
                    <a:pt x="0" y="21"/>
                  </a:lnTo>
                  <a:lnTo>
                    <a:pt x="1" y="17"/>
                  </a:lnTo>
                  <a:lnTo>
                    <a:pt x="5" y="13"/>
                  </a:lnTo>
                  <a:lnTo>
                    <a:pt x="9" y="7"/>
                  </a:lnTo>
                  <a:lnTo>
                    <a:pt x="13" y="3"/>
                  </a:lnTo>
                  <a:lnTo>
                    <a:pt x="18" y="1"/>
                  </a:lnTo>
                  <a:lnTo>
                    <a:pt x="24" y="0"/>
                  </a:lnTo>
                  <a:lnTo>
                    <a:pt x="29" y="2"/>
                  </a:lnTo>
                  <a:lnTo>
                    <a:pt x="35" y="1"/>
                  </a:lnTo>
                  <a:lnTo>
                    <a:pt x="40" y="3"/>
                  </a:lnTo>
                  <a:lnTo>
                    <a:pt x="45" y="7"/>
                  </a:lnTo>
                  <a:lnTo>
                    <a:pt x="50" y="10"/>
                  </a:lnTo>
                  <a:lnTo>
                    <a:pt x="53" y="13"/>
                  </a:lnTo>
                  <a:lnTo>
                    <a:pt x="56" y="18"/>
                  </a:lnTo>
                  <a:lnTo>
                    <a:pt x="59" y="24"/>
                  </a:lnTo>
                </a:path>
              </a:pathLst>
            </a:custGeom>
            <a:solidFill>
              <a:srgbClr val="669999"/>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38" name="Freeform 33"/>
            <p:cNvSpPr>
              <a:spLocks/>
            </p:cNvSpPr>
            <p:nvPr/>
          </p:nvSpPr>
          <p:spPr bwMode="auto">
            <a:xfrm>
              <a:off x="2005" y="2543"/>
              <a:ext cx="151" cy="115"/>
            </a:xfrm>
            <a:custGeom>
              <a:avLst/>
              <a:gdLst>
                <a:gd name="T0" fmla="*/ 66 w 151"/>
                <a:gd name="T1" fmla="*/ 26 h 115"/>
                <a:gd name="T2" fmla="*/ 66 w 151"/>
                <a:gd name="T3" fmla="*/ 26 h 115"/>
                <a:gd name="T4" fmla="*/ 72 w 151"/>
                <a:gd name="T5" fmla="*/ 38 h 115"/>
                <a:gd name="T6" fmla="*/ 83 w 151"/>
                <a:gd name="T7" fmla="*/ 46 h 115"/>
                <a:gd name="T8" fmla="*/ 96 w 151"/>
                <a:gd name="T9" fmla="*/ 52 h 115"/>
                <a:gd name="T10" fmla="*/ 111 w 151"/>
                <a:gd name="T11" fmla="*/ 57 h 115"/>
                <a:gd name="T12" fmla="*/ 125 w 151"/>
                <a:gd name="T13" fmla="*/ 58 h 115"/>
                <a:gd name="T14" fmla="*/ 136 w 151"/>
                <a:gd name="T15" fmla="*/ 59 h 115"/>
                <a:gd name="T16" fmla="*/ 145 w 151"/>
                <a:gd name="T17" fmla="*/ 59 h 115"/>
                <a:gd name="T18" fmla="*/ 147 w 151"/>
                <a:gd name="T19" fmla="*/ 58 h 115"/>
                <a:gd name="T20" fmla="*/ 150 w 151"/>
                <a:gd name="T21" fmla="*/ 114 h 115"/>
                <a:gd name="T22" fmla="*/ 147 w 151"/>
                <a:gd name="T23" fmla="*/ 114 h 115"/>
                <a:gd name="T24" fmla="*/ 144 w 151"/>
                <a:gd name="T25" fmla="*/ 114 h 115"/>
                <a:gd name="T26" fmla="*/ 138 w 151"/>
                <a:gd name="T27" fmla="*/ 114 h 115"/>
                <a:gd name="T28" fmla="*/ 130 w 151"/>
                <a:gd name="T29" fmla="*/ 114 h 115"/>
                <a:gd name="T30" fmla="*/ 120 w 151"/>
                <a:gd name="T31" fmla="*/ 113 h 115"/>
                <a:gd name="T32" fmla="*/ 109 w 151"/>
                <a:gd name="T33" fmla="*/ 112 h 115"/>
                <a:gd name="T34" fmla="*/ 98 w 151"/>
                <a:gd name="T35" fmla="*/ 109 h 115"/>
                <a:gd name="T36" fmla="*/ 85 w 151"/>
                <a:gd name="T37" fmla="*/ 106 h 115"/>
                <a:gd name="T38" fmla="*/ 72 w 151"/>
                <a:gd name="T39" fmla="*/ 103 h 115"/>
                <a:gd name="T40" fmla="*/ 60 w 151"/>
                <a:gd name="T41" fmla="*/ 98 h 115"/>
                <a:gd name="T42" fmla="*/ 48 w 151"/>
                <a:gd name="T43" fmla="*/ 91 h 115"/>
                <a:gd name="T44" fmla="*/ 36 w 151"/>
                <a:gd name="T45" fmla="*/ 82 h 115"/>
                <a:gd name="T46" fmla="*/ 24 w 151"/>
                <a:gd name="T47" fmla="*/ 73 h 115"/>
                <a:gd name="T48" fmla="*/ 15 w 151"/>
                <a:gd name="T49" fmla="*/ 62 h 115"/>
                <a:gd name="T50" fmla="*/ 7 w 151"/>
                <a:gd name="T51" fmla="*/ 49 h 115"/>
                <a:gd name="T52" fmla="*/ 2 w 151"/>
                <a:gd name="T53" fmla="*/ 33 h 115"/>
                <a:gd name="T54" fmla="*/ 0 w 151"/>
                <a:gd name="T55" fmla="*/ 29 h 115"/>
                <a:gd name="T56" fmla="*/ 1 w 151"/>
                <a:gd name="T57" fmla="*/ 24 h 115"/>
                <a:gd name="T58" fmla="*/ 4 w 151"/>
                <a:gd name="T59" fmla="*/ 19 h 115"/>
                <a:gd name="T60" fmla="*/ 7 w 151"/>
                <a:gd name="T61" fmla="*/ 13 h 115"/>
                <a:gd name="T62" fmla="*/ 12 w 151"/>
                <a:gd name="T63" fmla="*/ 8 h 115"/>
                <a:gd name="T64" fmla="*/ 16 w 151"/>
                <a:gd name="T65" fmla="*/ 3 h 115"/>
                <a:gd name="T66" fmla="*/ 22 w 151"/>
                <a:gd name="T67" fmla="*/ 1 h 115"/>
                <a:gd name="T68" fmla="*/ 28 w 151"/>
                <a:gd name="T69" fmla="*/ 0 h 115"/>
                <a:gd name="T70" fmla="*/ 34 w 151"/>
                <a:gd name="T71" fmla="*/ 1 h 115"/>
                <a:gd name="T72" fmla="*/ 40 w 151"/>
                <a:gd name="T73" fmla="*/ 2 h 115"/>
                <a:gd name="T74" fmla="*/ 45 w 151"/>
                <a:gd name="T75" fmla="*/ 3 h 115"/>
                <a:gd name="T76" fmla="*/ 50 w 151"/>
                <a:gd name="T77" fmla="*/ 6 h 115"/>
                <a:gd name="T78" fmla="*/ 55 w 151"/>
                <a:gd name="T79" fmla="*/ 10 h 115"/>
                <a:gd name="T80" fmla="*/ 60 w 151"/>
                <a:gd name="T81" fmla="*/ 15 h 115"/>
                <a:gd name="T82" fmla="*/ 63 w 151"/>
                <a:gd name="T83" fmla="*/ 19 h 115"/>
                <a:gd name="T84" fmla="*/ 66 w 151"/>
                <a:gd name="T85" fmla="*/ 26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
                <a:gd name="T130" fmla="*/ 0 h 115"/>
                <a:gd name="T131" fmla="*/ 151 w 151"/>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 h="115">
                  <a:moveTo>
                    <a:pt x="66" y="26"/>
                  </a:moveTo>
                  <a:lnTo>
                    <a:pt x="66" y="26"/>
                  </a:lnTo>
                  <a:lnTo>
                    <a:pt x="72" y="38"/>
                  </a:lnTo>
                  <a:lnTo>
                    <a:pt x="83" y="46"/>
                  </a:lnTo>
                  <a:lnTo>
                    <a:pt x="96" y="52"/>
                  </a:lnTo>
                  <a:lnTo>
                    <a:pt x="111" y="57"/>
                  </a:lnTo>
                  <a:lnTo>
                    <a:pt x="125" y="58"/>
                  </a:lnTo>
                  <a:lnTo>
                    <a:pt x="136" y="59"/>
                  </a:lnTo>
                  <a:lnTo>
                    <a:pt x="145" y="59"/>
                  </a:lnTo>
                  <a:lnTo>
                    <a:pt x="147" y="58"/>
                  </a:lnTo>
                  <a:lnTo>
                    <a:pt x="150" y="114"/>
                  </a:lnTo>
                  <a:lnTo>
                    <a:pt x="147" y="114"/>
                  </a:lnTo>
                  <a:lnTo>
                    <a:pt x="144" y="114"/>
                  </a:lnTo>
                  <a:lnTo>
                    <a:pt x="138" y="114"/>
                  </a:lnTo>
                  <a:lnTo>
                    <a:pt x="130" y="114"/>
                  </a:lnTo>
                  <a:lnTo>
                    <a:pt x="120" y="113"/>
                  </a:lnTo>
                  <a:lnTo>
                    <a:pt x="109" y="112"/>
                  </a:lnTo>
                  <a:lnTo>
                    <a:pt x="98" y="109"/>
                  </a:lnTo>
                  <a:lnTo>
                    <a:pt x="85" y="106"/>
                  </a:lnTo>
                  <a:lnTo>
                    <a:pt x="72" y="103"/>
                  </a:lnTo>
                  <a:lnTo>
                    <a:pt x="60" y="98"/>
                  </a:lnTo>
                  <a:lnTo>
                    <a:pt x="48" y="91"/>
                  </a:lnTo>
                  <a:lnTo>
                    <a:pt x="36" y="82"/>
                  </a:lnTo>
                  <a:lnTo>
                    <a:pt x="24" y="73"/>
                  </a:lnTo>
                  <a:lnTo>
                    <a:pt x="15" y="62"/>
                  </a:lnTo>
                  <a:lnTo>
                    <a:pt x="7" y="49"/>
                  </a:lnTo>
                  <a:lnTo>
                    <a:pt x="2" y="33"/>
                  </a:lnTo>
                  <a:lnTo>
                    <a:pt x="0" y="29"/>
                  </a:lnTo>
                  <a:lnTo>
                    <a:pt x="1" y="24"/>
                  </a:lnTo>
                  <a:lnTo>
                    <a:pt x="4" y="19"/>
                  </a:lnTo>
                  <a:lnTo>
                    <a:pt x="7" y="13"/>
                  </a:lnTo>
                  <a:lnTo>
                    <a:pt x="12" y="8"/>
                  </a:lnTo>
                  <a:lnTo>
                    <a:pt x="16" y="3"/>
                  </a:lnTo>
                  <a:lnTo>
                    <a:pt x="22" y="1"/>
                  </a:lnTo>
                  <a:lnTo>
                    <a:pt x="28" y="0"/>
                  </a:lnTo>
                  <a:lnTo>
                    <a:pt x="34" y="1"/>
                  </a:lnTo>
                  <a:lnTo>
                    <a:pt x="40" y="2"/>
                  </a:lnTo>
                  <a:lnTo>
                    <a:pt x="45" y="3"/>
                  </a:lnTo>
                  <a:lnTo>
                    <a:pt x="50" y="6"/>
                  </a:lnTo>
                  <a:lnTo>
                    <a:pt x="55" y="10"/>
                  </a:lnTo>
                  <a:lnTo>
                    <a:pt x="60" y="15"/>
                  </a:lnTo>
                  <a:lnTo>
                    <a:pt x="63" y="19"/>
                  </a:lnTo>
                  <a:lnTo>
                    <a:pt x="66" y="26"/>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39" name="Freeform 34"/>
            <p:cNvSpPr>
              <a:spLocks/>
            </p:cNvSpPr>
            <p:nvPr/>
          </p:nvSpPr>
          <p:spPr bwMode="auto">
            <a:xfrm>
              <a:off x="1425" y="2319"/>
              <a:ext cx="167" cy="146"/>
            </a:xfrm>
            <a:custGeom>
              <a:avLst/>
              <a:gdLst>
                <a:gd name="T0" fmla="*/ 166 w 167"/>
                <a:gd name="T1" fmla="*/ 145 h 146"/>
                <a:gd name="T2" fmla="*/ 157 w 167"/>
                <a:gd name="T3" fmla="*/ 143 h 146"/>
                <a:gd name="T4" fmla="*/ 150 w 167"/>
                <a:gd name="T5" fmla="*/ 143 h 146"/>
                <a:gd name="T6" fmla="*/ 138 w 167"/>
                <a:gd name="T7" fmla="*/ 140 h 146"/>
                <a:gd name="T8" fmla="*/ 127 w 167"/>
                <a:gd name="T9" fmla="*/ 138 h 146"/>
                <a:gd name="T10" fmla="*/ 113 w 167"/>
                <a:gd name="T11" fmla="*/ 135 h 146"/>
                <a:gd name="T12" fmla="*/ 101 w 167"/>
                <a:gd name="T13" fmla="*/ 131 h 146"/>
                <a:gd name="T14" fmla="*/ 87 w 167"/>
                <a:gd name="T15" fmla="*/ 127 h 146"/>
                <a:gd name="T16" fmla="*/ 72 w 167"/>
                <a:gd name="T17" fmla="*/ 124 h 146"/>
                <a:gd name="T18" fmla="*/ 59 w 167"/>
                <a:gd name="T19" fmla="*/ 119 h 146"/>
                <a:gd name="T20" fmla="*/ 45 w 167"/>
                <a:gd name="T21" fmla="*/ 115 h 146"/>
                <a:gd name="T22" fmla="*/ 34 w 167"/>
                <a:gd name="T23" fmla="*/ 110 h 146"/>
                <a:gd name="T24" fmla="*/ 23 w 167"/>
                <a:gd name="T25" fmla="*/ 106 h 146"/>
                <a:gd name="T26" fmla="*/ 15 w 167"/>
                <a:gd name="T27" fmla="*/ 99 h 146"/>
                <a:gd name="T28" fmla="*/ 7 w 167"/>
                <a:gd name="T29" fmla="*/ 93 h 146"/>
                <a:gd name="T30" fmla="*/ 3 w 167"/>
                <a:gd name="T31" fmla="*/ 86 h 146"/>
                <a:gd name="T32" fmla="*/ 0 w 167"/>
                <a:gd name="T33" fmla="*/ 81 h 146"/>
                <a:gd name="T34" fmla="*/ 4 w 167"/>
                <a:gd name="T35" fmla="*/ 73 h 146"/>
                <a:gd name="T36" fmla="*/ 8 w 167"/>
                <a:gd name="T37" fmla="*/ 67 h 146"/>
                <a:gd name="T38" fmla="*/ 16 w 167"/>
                <a:gd name="T39" fmla="*/ 59 h 146"/>
                <a:gd name="T40" fmla="*/ 27 w 167"/>
                <a:gd name="T41" fmla="*/ 52 h 146"/>
                <a:gd name="T42" fmla="*/ 39 w 167"/>
                <a:gd name="T43" fmla="*/ 44 h 146"/>
                <a:gd name="T44" fmla="*/ 52 w 167"/>
                <a:gd name="T45" fmla="*/ 38 h 146"/>
                <a:gd name="T46" fmla="*/ 67 w 167"/>
                <a:gd name="T47" fmla="*/ 32 h 146"/>
                <a:gd name="T48" fmla="*/ 81 w 167"/>
                <a:gd name="T49" fmla="*/ 25 h 146"/>
                <a:gd name="T50" fmla="*/ 97 w 167"/>
                <a:gd name="T51" fmla="*/ 21 h 146"/>
                <a:gd name="T52" fmla="*/ 112 w 167"/>
                <a:gd name="T53" fmla="*/ 15 h 146"/>
                <a:gd name="T54" fmla="*/ 126 w 167"/>
                <a:gd name="T55" fmla="*/ 12 h 146"/>
                <a:gd name="T56" fmla="*/ 137 w 167"/>
                <a:gd name="T57" fmla="*/ 8 h 146"/>
                <a:gd name="T58" fmla="*/ 149 w 167"/>
                <a:gd name="T59" fmla="*/ 4 h 146"/>
                <a:gd name="T60" fmla="*/ 155 w 167"/>
                <a:gd name="T61" fmla="*/ 2 h 146"/>
                <a:gd name="T62" fmla="*/ 162 w 167"/>
                <a:gd name="T63" fmla="*/ 0 h 146"/>
                <a:gd name="T64" fmla="*/ 163 w 167"/>
                <a:gd name="T65" fmla="*/ 1 h 146"/>
                <a:gd name="T66" fmla="*/ 166 w 167"/>
                <a:gd name="T67" fmla="*/ 145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
                <a:gd name="T103" fmla="*/ 0 h 146"/>
                <a:gd name="T104" fmla="*/ 167 w 167"/>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 h="146">
                  <a:moveTo>
                    <a:pt x="166" y="145"/>
                  </a:moveTo>
                  <a:lnTo>
                    <a:pt x="157" y="143"/>
                  </a:lnTo>
                  <a:lnTo>
                    <a:pt x="150" y="143"/>
                  </a:lnTo>
                  <a:lnTo>
                    <a:pt x="138" y="140"/>
                  </a:lnTo>
                  <a:lnTo>
                    <a:pt x="127" y="138"/>
                  </a:lnTo>
                  <a:lnTo>
                    <a:pt x="113" y="135"/>
                  </a:lnTo>
                  <a:lnTo>
                    <a:pt x="101" y="131"/>
                  </a:lnTo>
                  <a:lnTo>
                    <a:pt x="87" y="127"/>
                  </a:lnTo>
                  <a:lnTo>
                    <a:pt x="72" y="124"/>
                  </a:lnTo>
                  <a:lnTo>
                    <a:pt x="59" y="119"/>
                  </a:lnTo>
                  <a:lnTo>
                    <a:pt x="45" y="115"/>
                  </a:lnTo>
                  <a:lnTo>
                    <a:pt x="34" y="110"/>
                  </a:lnTo>
                  <a:lnTo>
                    <a:pt x="23" y="106"/>
                  </a:lnTo>
                  <a:lnTo>
                    <a:pt x="15" y="99"/>
                  </a:lnTo>
                  <a:lnTo>
                    <a:pt x="7" y="93"/>
                  </a:lnTo>
                  <a:lnTo>
                    <a:pt x="3" y="86"/>
                  </a:lnTo>
                  <a:lnTo>
                    <a:pt x="0" y="81"/>
                  </a:lnTo>
                  <a:lnTo>
                    <a:pt x="4" y="73"/>
                  </a:lnTo>
                  <a:lnTo>
                    <a:pt x="8" y="67"/>
                  </a:lnTo>
                  <a:lnTo>
                    <a:pt x="16" y="59"/>
                  </a:lnTo>
                  <a:lnTo>
                    <a:pt x="27" y="52"/>
                  </a:lnTo>
                  <a:lnTo>
                    <a:pt x="39" y="44"/>
                  </a:lnTo>
                  <a:lnTo>
                    <a:pt x="52" y="38"/>
                  </a:lnTo>
                  <a:lnTo>
                    <a:pt x="67" y="32"/>
                  </a:lnTo>
                  <a:lnTo>
                    <a:pt x="81" y="25"/>
                  </a:lnTo>
                  <a:lnTo>
                    <a:pt x="97" y="21"/>
                  </a:lnTo>
                  <a:lnTo>
                    <a:pt x="112" y="15"/>
                  </a:lnTo>
                  <a:lnTo>
                    <a:pt x="126" y="12"/>
                  </a:lnTo>
                  <a:lnTo>
                    <a:pt x="137" y="8"/>
                  </a:lnTo>
                  <a:lnTo>
                    <a:pt x="149" y="4"/>
                  </a:lnTo>
                  <a:lnTo>
                    <a:pt x="155" y="2"/>
                  </a:lnTo>
                  <a:lnTo>
                    <a:pt x="162" y="0"/>
                  </a:lnTo>
                  <a:lnTo>
                    <a:pt x="163" y="1"/>
                  </a:lnTo>
                  <a:lnTo>
                    <a:pt x="166" y="145"/>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40" name="Freeform 35"/>
            <p:cNvSpPr>
              <a:spLocks/>
            </p:cNvSpPr>
            <p:nvPr/>
          </p:nvSpPr>
          <p:spPr bwMode="auto">
            <a:xfrm>
              <a:off x="1417" y="2320"/>
              <a:ext cx="176" cy="156"/>
            </a:xfrm>
            <a:custGeom>
              <a:avLst/>
              <a:gdLst>
                <a:gd name="T0" fmla="*/ 175 w 176"/>
                <a:gd name="T1" fmla="*/ 155 h 156"/>
                <a:gd name="T2" fmla="*/ 175 w 176"/>
                <a:gd name="T3" fmla="*/ 155 h 156"/>
                <a:gd name="T4" fmla="*/ 168 w 176"/>
                <a:gd name="T5" fmla="*/ 152 h 156"/>
                <a:gd name="T6" fmla="*/ 158 w 176"/>
                <a:gd name="T7" fmla="*/ 152 h 156"/>
                <a:gd name="T8" fmla="*/ 146 w 176"/>
                <a:gd name="T9" fmla="*/ 149 h 156"/>
                <a:gd name="T10" fmla="*/ 133 w 176"/>
                <a:gd name="T11" fmla="*/ 146 h 156"/>
                <a:gd name="T12" fmla="*/ 120 w 176"/>
                <a:gd name="T13" fmla="*/ 143 h 156"/>
                <a:gd name="T14" fmla="*/ 105 w 176"/>
                <a:gd name="T15" fmla="*/ 140 h 156"/>
                <a:gd name="T16" fmla="*/ 91 w 176"/>
                <a:gd name="T17" fmla="*/ 136 h 156"/>
                <a:gd name="T18" fmla="*/ 77 w 176"/>
                <a:gd name="T19" fmla="*/ 132 h 156"/>
                <a:gd name="T20" fmla="*/ 62 w 176"/>
                <a:gd name="T21" fmla="*/ 127 h 156"/>
                <a:gd name="T22" fmla="*/ 48 w 176"/>
                <a:gd name="T23" fmla="*/ 121 h 156"/>
                <a:gd name="T24" fmla="*/ 36 w 176"/>
                <a:gd name="T25" fmla="*/ 116 h 156"/>
                <a:gd name="T26" fmla="*/ 24 w 176"/>
                <a:gd name="T27" fmla="*/ 110 h 156"/>
                <a:gd name="T28" fmla="*/ 15 w 176"/>
                <a:gd name="T29" fmla="*/ 105 h 156"/>
                <a:gd name="T30" fmla="*/ 7 w 176"/>
                <a:gd name="T31" fmla="*/ 98 h 156"/>
                <a:gd name="T32" fmla="*/ 3 w 176"/>
                <a:gd name="T33" fmla="*/ 91 h 156"/>
                <a:gd name="T34" fmla="*/ 0 w 176"/>
                <a:gd name="T35" fmla="*/ 84 h 156"/>
                <a:gd name="T36" fmla="*/ 2 w 176"/>
                <a:gd name="T37" fmla="*/ 77 h 156"/>
                <a:gd name="T38" fmla="*/ 8 w 176"/>
                <a:gd name="T39" fmla="*/ 69 h 156"/>
                <a:gd name="T40" fmla="*/ 16 w 176"/>
                <a:gd name="T41" fmla="*/ 62 h 156"/>
                <a:gd name="T42" fmla="*/ 28 w 176"/>
                <a:gd name="T43" fmla="*/ 54 h 156"/>
                <a:gd name="T44" fmla="*/ 41 w 176"/>
                <a:gd name="T45" fmla="*/ 46 h 156"/>
                <a:gd name="T46" fmla="*/ 54 w 176"/>
                <a:gd name="T47" fmla="*/ 40 h 156"/>
                <a:gd name="T48" fmla="*/ 70 w 176"/>
                <a:gd name="T49" fmla="*/ 33 h 156"/>
                <a:gd name="T50" fmla="*/ 85 w 176"/>
                <a:gd name="T51" fmla="*/ 26 h 156"/>
                <a:gd name="T52" fmla="*/ 101 w 176"/>
                <a:gd name="T53" fmla="*/ 21 h 156"/>
                <a:gd name="T54" fmla="*/ 117 w 176"/>
                <a:gd name="T55" fmla="*/ 15 h 156"/>
                <a:gd name="T56" fmla="*/ 132 w 176"/>
                <a:gd name="T57" fmla="*/ 12 h 156"/>
                <a:gd name="T58" fmla="*/ 144 w 176"/>
                <a:gd name="T59" fmla="*/ 7 h 156"/>
                <a:gd name="T60" fmla="*/ 156 w 176"/>
                <a:gd name="T61" fmla="*/ 3 h 156"/>
                <a:gd name="T62" fmla="*/ 164 w 176"/>
                <a:gd name="T63" fmla="*/ 2 h 156"/>
                <a:gd name="T64" fmla="*/ 170 w 176"/>
                <a:gd name="T65" fmla="*/ 0 h 156"/>
                <a:gd name="T66" fmla="*/ 172 w 176"/>
                <a:gd name="T67" fmla="*/ 1 h 156"/>
                <a:gd name="T68" fmla="*/ 175 w 176"/>
                <a:gd name="T69" fmla="*/ 155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56"/>
                <a:gd name="T107" fmla="*/ 176 w 176"/>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56">
                  <a:moveTo>
                    <a:pt x="175" y="155"/>
                  </a:moveTo>
                  <a:lnTo>
                    <a:pt x="175" y="155"/>
                  </a:lnTo>
                  <a:lnTo>
                    <a:pt x="168" y="152"/>
                  </a:lnTo>
                  <a:lnTo>
                    <a:pt x="158" y="152"/>
                  </a:lnTo>
                  <a:lnTo>
                    <a:pt x="146" y="149"/>
                  </a:lnTo>
                  <a:lnTo>
                    <a:pt x="133" y="146"/>
                  </a:lnTo>
                  <a:lnTo>
                    <a:pt x="120" y="143"/>
                  </a:lnTo>
                  <a:lnTo>
                    <a:pt x="105" y="140"/>
                  </a:lnTo>
                  <a:lnTo>
                    <a:pt x="91" y="136"/>
                  </a:lnTo>
                  <a:lnTo>
                    <a:pt x="77" y="132"/>
                  </a:lnTo>
                  <a:lnTo>
                    <a:pt x="62" y="127"/>
                  </a:lnTo>
                  <a:lnTo>
                    <a:pt x="48" y="121"/>
                  </a:lnTo>
                  <a:lnTo>
                    <a:pt x="36" y="116"/>
                  </a:lnTo>
                  <a:lnTo>
                    <a:pt x="24" y="110"/>
                  </a:lnTo>
                  <a:lnTo>
                    <a:pt x="15" y="105"/>
                  </a:lnTo>
                  <a:lnTo>
                    <a:pt x="7" y="98"/>
                  </a:lnTo>
                  <a:lnTo>
                    <a:pt x="3" y="91"/>
                  </a:lnTo>
                  <a:lnTo>
                    <a:pt x="0" y="84"/>
                  </a:lnTo>
                  <a:lnTo>
                    <a:pt x="2" y="77"/>
                  </a:lnTo>
                  <a:lnTo>
                    <a:pt x="8" y="69"/>
                  </a:lnTo>
                  <a:lnTo>
                    <a:pt x="16" y="62"/>
                  </a:lnTo>
                  <a:lnTo>
                    <a:pt x="28" y="54"/>
                  </a:lnTo>
                  <a:lnTo>
                    <a:pt x="41" y="46"/>
                  </a:lnTo>
                  <a:lnTo>
                    <a:pt x="54" y="40"/>
                  </a:lnTo>
                  <a:lnTo>
                    <a:pt x="70" y="33"/>
                  </a:lnTo>
                  <a:lnTo>
                    <a:pt x="85" y="26"/>
                  </a:lnTo>
                  <a:lnTo>
                    <a:pt x="101" y="21"/>
                  </a:lnTo>
                  <a:lnTo>
                    <a:pt x="117" y="15"/>
                  </a:lnTo>
                  <a:lnTo>
                    <a:pt x="132" y="12"/>
                  </a:lnTo>
                  <a:lnTo>
                    <a:pt x="144" y="7"/>
                  </a:lnTo>
                  <a:lnTo>
                    <a:pt x="156" y="3"/>
                  </a:lnTo>
                  <a:lnTo>
                    <a:pt x="164" y="2"/>
                  </a:lnTo>
                  <a:lnTo>
                    <a:pt x="170" y="0"/>
                  </a:lnTo>
                  <a:lnTo>
                    <a:pt x="172" y="1"/>
                  </a:lnTo>
                  <a:lnTo>
                    <a:pt x="175" y="155"/>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41" name="Freeform 36"/>
            <p:cNvSpPr>
              <a:spLocks/>
            </p:cNvSpPr>
            <p:nvPr/>
          </p:nvSpPr>
          <p:spPr bwMode="auto">
            <a:xfrm>
              <a:off x="1426" y="2322"/>
              <a:ext cx="157" cy="79"/>
            </a:xfrm>
            <a:custGeom>
              <a:avLst/>
              <a:gdLst>
                <a:gd name="T0" fmla="*/ 0 w 157"/>
                <a:gd name="T1" fmla="*/ 78 h 79"/>
                <a:gd name="T2" fmla="*/ 2 w 157"/>
                <a:gd name="T3" fmla="*/ 70 h 79"/>
                <a:gd name="T4" fmla="*/ 6 w 157"/>
                <a:gd name="T5" fmla="*/ 64 h 79"/>
                <a:gd name="T6" fmla="*/ 15 w 157"/>
                <a:gd name="T7" fmla="*/ 58 h 79"/>
                <a:gd name="T8" fmla="*/ 24 w 157"/>
                <a:gd name="T9" fmla="*/ 51 h 79"/>
                <a:gd name="T10" fmla="*/ 36 w 157"/>
                <a:gd name="T11" fmla="*/ 44 h 79"/>
                <a:gd name="T12" fmla="*/ 49 w 157"/>
                <a:gd name="T13" fmla="*/ 37 h 79"/>
                <a:gd name="T14" fmla="*/ 62 w 157"/>
                <a:gd name="T15" fmla="*/ 32 h 79"/>
                <a:gd name="T16" fmla="*/ 78 w 157"/>
                <a:gd name="T17" fmla="*/ 26 h 79"/>
                <a:gd name="T18" fmla="*/ 91 w 157"/>
                <a:gd name="T19" fmla="*/ 21 h 79"/>
                <a:gd name="T20" fmla="*/ 107 w 157"/>
                <a:gd name="T21" fmla="*/ 16 h 79"/>
                <a:gd name="T22" fmla="*/ 120 w 157"/>
                <a:gd name="T23" fmla="*/ 11 h 79"/>
                <a:gd name="T24" fmla="*/ 132 w 157"/>
                <a:gd name="T25" fmla="*/ 8 h 79"/>
                <a:gd name="T26" fmla="*/ 142 w 157"/>
                <a:gd name="T27" fmla="*/ 4 h 79"/>
                <a:gd name="T28" fmla="*/ 150 w 157"/>
                <a:gd name="T29" fmla="*/ 2 h 79"/>
                <a:gd name="T30" fmla="*/ 154 w 157"/>
                <a:gd name="T31" fmla="*/ 0 h 79"/>
                <a:gd name="T32" fmla="*/ 156 w 157"/>
                <a:gd name="T33" fmla="*/ 0 h 79"/>
                <a:gd name="T34" fmla="*/ 155 w 157"/>
                <a:gd name="T35" fmla="*/ 71 h 79"/>
                <a:gd name="T36" fmla="*/ 0 w 157"/>
                <a:gd name="T37" fmla="*/ 78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79"/>
                <a:gd name="T59" fmla="*/ 157 w 157"/>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79">
                  <a:moveTo>
                    <a:pt x="0" y="78"/>
                  </a:moveTo>
                  <a:lnTo>
                    <a:pt x="2" y="70"/>
                  </a:lnTo>
                  <a:lnTo>
                    <a:pt x="6" y="64"/>
                  </a:lnTo>
                  <a:lnTo>
                    <a:pt x="15" y="58"/>
                  </a:lnTo>
                  <a:lnTo>
                    <a:pt x="24" y="51"/>
                  </a:lnTo>
                  <a:lnTo>
                    <a:pt x="36" y="44"/>
                  </a:lnTo>
                  <a:lnTo>
                    <a:pt x="49" y="37"/>
                  </a:lnTo>
                  <a:lnTo>
                    <a:pt x="62" y="32"/>
                  </a:lnTo>
                  <a:lnTo>
                    <a:pt x="78" y="26"/>
                  </a:lnTo>
                  <a:lnTo>
                    <a:pt x="91" y="21"/>
                  </a:lnTo>
                  <a:lnTo>
                    <a:pt x="107" y="16"/>
                  </a:lnTo>
                  <a:lnTo>
                    <a:pt x="120" y="11"/>
                  </a:lnTo>
                  <a:lnTo>
                    <a:pt x="132" y="8"/>
                  </a:lnTo>
                  <a:lnTo>
                    <a:pt x="142" y="4"/>
                  </a:lnTo>
                  <a:lnTo>
                    <a:pt x="150" y="2"/>
                  </a:lnTo>
                  <a:lnTo>
                    <a:pt x="154" y="0"/>
                  </a:lnTo>
                  <a:lnTo>
                    <a:pt x="156" y="0"/>
                  </a:lnTo>
                  <a:lnTo>
                    <a:pt x="155" y="71"/>
                  </a:lnTo>
                  <a:lnTo>
                    <a:pt x="0" y="78"/>
                  </a:lnTo>
                </a:path>
              </a:pathLst>
            </a:custGeom>
            <a:solidFill>
              <a:srgbClr val="00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42" name="Freeform 37"/>
            <p:cNvSpPr>
              <a:spLocks/>
            </p:cNvSpPr>
            <p:nvPr/>
          </p:nvSpPr>
          <p:spPr bwMode="auto">
            <a:xfrm>
              <a:off x="1418" y="2323"/>
              <a:ext cx="166" cy="84"/>
            </a:xfrm>
            <a:custGeom>
              <a:avLst/>
              <a:gdLst>
                <a:gd name="T0" fmla="*/ 0 w 166"/>
                <a:gd name="T1" fmla="*/ 83 h 84"/>
                <a:gd name="T2" fmla="*/ 0 w 166"/>
                <a:gd name="T3" fmla="*/ 83 h 84"/>
                <a:gd name="T4" fmla="*/ 1 w 166"/>
                <a:gd name="T5" fmla="*/ 75 h 84"/>
                <a:gd name="T6" fmla="*/ 6 w 166"/>
                <a:gd name="T7" fmla="*/ 67 h 84"/>
                <a:gd name="T8" fmla="*/ 14 w 166"/>
                <a:gd name="T9" fmla="*/ 61 h 84"/>
                <a:gd name="T10" fmla="*/ 25 w 166"/>
                <a:gd name="T11" fmla="*/ 53 h 84"/>
                <a:gd name="T12" fmla="*/ 38 w 166"/>
                <a:gd name="T13" fmla="*/ 46 h 84"/>
                <a:gd name="T14" fmla="*/ 50 w 166"/>
                <a:gd name="T15" fmla="*/ 39 h 84"/>
                <a:gd name="T16" fmla="*/ 65 w 166"/>
                <a:gd name="T17" fmla="*/ 32 h 84"/>
                <a:gd name="T18" fmla="*/ 81 w 166"/>
                <a:gd name="T19" fmla="*/ 27 h 84"/>
                <a:gd name="T20" fmla="*/ 96 w 166"/>
                <a:gd name="T21" fmla="*/ 21 h 84"/>
                <a:gd name="T22" fmla="*/ 111 w 166"/>
                <a:gd name="T23" fmla="*/ 17 h 84"/>
                <a:gd name="T24" fmla="*/ 126 w 166"/>
                <a:gd name="T25" fmla="*/ 11 h 84"/>
                <a:gd name="T26" fmla="*/ 139 w 166"/>
                <a:gd name="T27" fmla="*/ 8 h 84"/>
                <a:gd name="T28" fmla="*/ 149 w 166"/>
                <a:gd name="T29" fmla="*/ 4 h 84"/>
                <a:gd name="T30" fmla="*/ 158 w 166"/>
                <a:gd name="T31" fmla="*/ 2 h 84"/>
                <a:gd name="T32" fmla="*/ 162 w 166"/>
                <a:gd name="T33" fmla="*/ 0 h 84"/>
                <a:gd name="T34" fmla="*/ 165 w 166"/>
                <a:gd name="T35" fmla="*/ 0 h 84"/>
                <a:gd name="T36" fmla="*/ 165 w 166"/>
                <a:gd name="T37" fmla="*/ 80 h 84"/>
                <a:gd name="T38" fmla="*/ 0 w 166"/>
                <a:gd name="T39" fmla="*/ 83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6"/>
                <a:gd name="T61" fmla="*/ 0 h 84"/>
                <a:gd name="T62" fmla="*/ 166 w 166"/>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6" h="84">
                  <a:moveTo>
                    <a:pt x="0" y="83"/>
                  </a:moveTo>
                  <a:lnTo>
                    <a:pt x="0" y="83"/>
                  </a:lnTo>
                  <a:lnTo>
                    <a:pt x="1" y="75"/>
                  </a:lnTo>
                  <a:lnTo>
                    <a:pt x="6" y="67"/>
                  </a:lnTo>
                  <a:lnTo>
                    <a:pt x="14" y="61"/>
                  </a:lnTo>
                  <a:lnTo>
                    <a:pt x="25" y="53"/>
                  </a:lnTo>
                  <a:lnTo>
                    <a:pt x="38" y="46"/>
                  </a:lnTo>
                  <a:lnTo>
                    <a:pt x="50" y="39"/>
                  </a:lnTo>
                  <a:lnTo>
                    <a:pt x="65" y="32"/>
                  </a:lnTo>
                  <a:lnTo>
                    <a:pt x="81" y="27"/>
                  </a:lnTo>
                  <a:lnTo>
                    <a:pt x="96" y="21"/>
                  </a:lnTo>
                  <a:lnTo>
                    <a:pt x="111" y="17"/>
                  </a:lnTo>
                  <a:lnTo>
                    <a:pt x="126" y="11"/>
                  </a:lnTo>
                  <a:lnTo>
                    <a:pt x="139" y="8"/>
                  </a:lnTo>
                  <a:lnTo>
                    <a:pt x="149" y="4"/>
                  </a:lnTo>
                  <a:lnTo>
                    <a:pt x="158" y="2"/>
                  </a:lnTo>
                  <a:lnTo>
                    <a:pt x="162" y="0"/>
                  </a:lnTo>
                  <a:lnTo>
                    <a:pt x="165" y="0"/>
                  </a:lnTo>
                  <a:lnTo>
                    <a:pt x="165" y="80"/>
                  </a:lnTo>
                  <a:lnTo>
                    <a:pt x="0" y="8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43" name="Freeform 38"/>
            <p:cNvSpPr>
              <a:spLocks/>
            </p:cNvSpPr>
            <p:nvPr/>
          </p:nvSpPr>
          <p:spPr bwMode="auto">
            <a:xfrm>
              <a:off x="1416" y="2316"/>
              <a:ext cx="196" cy="164"/>
            </a:xfrm>
            <a:custGeom>
              <a:avLst/>
              <a:gdLst>
                <a:gd name="T0" fmla="*/ 192 w 196"/>
                <a:gd name="T1" fmla="*/ 163 h 164"/>
                <a:gd name="T2" fmla="*/ 192 w 196"/>
                <a:gd name="T3" fmla="*/ 163 h 164"/>
                <a:gd name="T4" fmla="*/ 184 w 196"/>
                <a:gd name="T5" fmla="*/ 162 h 164"/>
                <a:gd name="T6" fmla="*/ 174 w 196"/>
                <a:gd name="T7" fmla="*/ 160 h 164"/>
                <a:gd name="T8" fmla="*/ 162 w 196"/>
                <a:gd name="T9" fmla="*/ 157 h 164"/>
                <a:gd name="T10" fmla="*/ 148 w 196"/>
                <a:gd name="T11" fmla="*/ 153 h 164"/>
                <a:gd name="T12" fmla="*/ 133 w 196"/>
                <a:gd name="T13" fmla="*/ 151 h 164"/>
                <a:gd name="T14" fmla="*/ 117 w 196"/>
                <a:gd name="T15" fmla="*/ 146 h 164"/>
                <a:gd name="T16" fmla="*/ 101 w 196"/>
                <a:gd name="T17" fmla="*/ 143 h 164"/>
                <a:gd name="T18" fmla="*/ 84 w 196"/>
                <a:gd name="T19" fmla="*/ 137 h 164"/>
                <a:gd name="T20" fmla="*/ 69 w 196"/>
                <a:gd name="T21" fmla="*/ 132 h 164"/>
                <a:gd name="T22" fmla="*/ 53 w 196"/>
                <a:gd name="T23" fmla="*/ 127 h 164"/>
                <a:gd name="T24" fmla="*/ 39 w 196"/>
                <a:gd name="T25" fmla="*/ 121 h 164"/>
                <a:gd name="T26" fmla="*/ 26 w 196"/>
                <a:gd name="T27" fmla="*/ 116 h 164"/>
                <a:gd name="T28" fmla="*/ 16 w 196"/>
                <a:gd name="T29" fmla="*/ 110 h 164"/>
                <a:gd name="T30" fmla="*/ 8 w 196"/>
                <a:gd name="T31" fmla="*/ 102 h 164"/>
                <a:gd name="T32" fmla="*/ 4 w 196"/>
                <a:gd name="T33" fmla="*/ 95 h 164"/>
                <a:gd name="T34" fmla="*/ 0 w 196"/>
                <a:gd name="T35" fmla="*/ 88 h 164"/>
                <a:gd name="T36" fmla="*/ 3 w 196"/>
                <a:gd name="T37" fmla="*/ 80 h 164"/>
                <a:gd name="T38" fmla="*/ 10 w 196"/>
                <a:gd name="T39" fmla="*/ 72 h 164"/>
                <a:gd name="T40" fmla="*/ 19 w 196"/>
                <a:gd name="T41" fmla="*/ 64 h 164"/>
                <a:gd name="T42" fmla="*/ 33 w 196"/>
                <a:gd name="T43" fmla="*/ 57 h 164"/>
                <a:gd name="T44" fmla="*/ 46 w 196"/>
                <a:gd name="T45" fmla="*/ 48 h 164"/>
                <a:gd name="T46" fmla="*/ 62 w 196"/>
                <a:gd name="T47" fmla="*/ 40 h 164"/>
                <a:gd name="T48" fmla="*/ 80 w 196"/>
                <a:gd name="T49" fmla="*/ 33 h 164"/>
                <a:gd name="T50" fmla="*/ 98 w 196"/>
                <a:gd name="T51" fmla="*/ 27 h 164"/>
                <a:gd name="T52" fmla="*/ 116 w 196"/>
                <a:gd name="T53" fmla="*/ 20 h 164"/>
                <a:gd name="T54" fmla="*/ 134 w 196"/>
                <a:gd name="T55" fmla="*/ 15 h 164"/>
                <a:gd name="T56" fmla="*/ 150 w 196"/>
                <a:gd name="T57" fmla="*/ 11 h 164"/>
                <a:gd name="T58" fmla="*/ 165 w 196"/>
                <a:gd name="T59" fmla="*/ 6 h 164"/>
                <a:gd name="T60" fmla="*/ 178 w 196"/>
                <a:gd name="T61" fmla="*/ 2 h 164"/>
                <a:gd name="T62" fmla="*/ 187 w 196"/>
                <a:gd name="T63" fmla="*/ 1 h 164"/>
                <a:gd name="T64" fmla="*/ 193 w 196"/>
                <a:gd name="T65" fmla="*/ 0 h 164"/>
                <a:gd name="T66" fmla="*/ 195 w 196"/>
                <a:gd name="T67" fmla="*/ 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6"/>
                <a:gd name="T103" fmla="*/ 0 h 164"/>
                <a:gd name="T104" fmla="*/ 196 w 196"/>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6" h="164">
                  <a:moveTo>
                    <a:pt x="192" y="163"/>
                  </a:moveTo>
                  <a:lnTo>
                    <a:pt x="192" y="163"/>
                  </a:lnTo>
                  <a:lnTo>
                    <a:pt x="184" y="162"/>
                  </a:lnTo>
                  <a:lnTo>
                    <a:pt x="174" y="160"/>
                  </a:lnTo>
                  <a:lnTo>
                    <a:pt x="162" y="157"/>
                  </a:lnTo>
                  <a:lnTo>
                    <a:pt x="148" y="153"/>
                  </a:lnTo>
                  <a:lnTo>
                    <a:pt x="133" y="151"/>
                  </a:lnTo>
                  <a:lnTo>
                    <a:pt x="117" y="146"/>
                  </a:lnTo>
                  <a:lnTo>
                    <a:pt x="101" y="143"/>
                  </a:lnTo>
                  <a:lnTo>
                    <a:pt x="84" y="137"/>
                  </a:lnTo>
                  <a:lnTo>
                    <a:pt x="69" y="132"/>
                  </a:lnTo>
                  <a:lnTo>
                    <a:pt x="53" y="127"/>
                  </a:lnTo>
                  <a:lnTo>
                    <a:pt x="39" y="121"/>
                  </a:lnTo>
                  <a:lnTo>
                    <a:pt x="26" y="116"/>
                  </a:lnTo>
                  <a:lnTo>
                    <a:pt x="16" y="110"/>
                  </a:lnTo>
                  <a:lnTo>
                    <a:pt x="8" y="102"/>
                  </a:lnTo>
                  <a:lnTo>
                    <a:pt x="4" y="95"/>
                  </a:lnTo>
                  <a:lnTo>
                    <a:pt x="0" y="88"/>
                  </a:lnTo>
                  <a:lnTo>
                    <a:pt x="3" y="80"/>
                  </a:lnTo>
                  <a:lnTo>
                    <a:pt x="10" y="72"/>
                  </a:lnTo>
                  <a:lnTo>
                    <a:pt x="19" y="64"/>
                  </a:lnTo>
                  <a:lnTo>
                    <a:pt x="33" y="57"/>
                  </a:lnTo>
                  <a:lnTo>
                    <a:pt x="46" y="48"/>
                  </a:lnTo>
                  <a:lnTo>
                    <a:pt x="62" y="40"/>
                  </a:lnTo>
                  <a:lnTo>
                    <a:pt x="80" y="33"/>
                  </a:lnTo>
                  <a:lnTo>
                    <a:pt x="98" y="27"/>
                  </a:lnTo>
                  <a:lnTo>
                    <a:pt x="116" y="20"/>
                  </a:lnTo>
                  <a:lnTo>
                    <a:pt x="134" y="15"/>
                  </a:lnTo>
                  <a:lnTo>
                    <a:pt x="150" y="11"/>
                  </a:lnTo>
                  <a:lnTo>
                    <a:pt x="165" y="6"/>
                  </a:lnTo>
                  <a:lnTo>
                    <a:pt x="178" y="2"/>
                  </a:lnTo>
                  <a:lnTo>
                    <a:pt x="187" y="1"/>
                  </a:lnTo>
                  <a:lnTo>
                    <a:pt x="193" y="0"/>
                  </a:lnTo>
                  <a:lnTo>
                    <a:pt x="195"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44" name="Line 39"/>
            <p:cNvSpPr>
              <a:spLocks noChangeShapeType="1"/>
            </p:cNvSpPr>
            <p:nvPr/>
          </p:nvSpPr>
          <p:spPr bwMode="auto">
            <a:xfrm>
              <a:off x="1583" y="2327"/>
              <a:ext cx="2" cy="143"/>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34845" name="Line 40"/>
            <p:cNvSpPr>
              <a:spLocks noChangeShapeType="1"/>
            </p:cNvSpPr>
            <p:nvPr/>
          </p:nvSpPr>
          <p:spPr bwMode="auto">
            <a:xfrm>
              <a:off x="3975" y="1830"/>
              <a:ext cx="2" cy="7"/>
            </a:xfrm>
            <a:prstGeom prst="line">
              <a:avLst/>
            </a:prstGeom>
            <a:noFill/>
            <a:ln w="12700">
              <a:solidFill>
                <a:srgbClr val="FFFFFF"/>
              </a:solidFill>
              <a:round/>
              <a:headEnd/>
              <a:tailEnd/>
            </a:ln>
          </p:spPr>
          <p:txBody>
            <a:bodyPr wrap="none" anchor="ctr"/>
            <a:lstStyle/>
            <a:p>
              <a:endParaRPr lang="en-GB" sz="2400" b="1">
                <a:solidFill>
                  <a:srgbClr val="FFFF00"/>
                </a:solidFill>
              </a:endParaRPr>
            </a:p>
          </p:txBody>
        </p:sp>
        <p:sp>
          <p:nvSpPr>
            <p:cNvPr id="34846" name="Freeform 41"/>
            <p:cNvSpPr>
              <a:spLocks/>
            </p:cNvSpPr>
            <p:nvPr/>
          </p:nvSpPr>
          <p:spPr bwMode="auto">
            <a:xfrm>
              <a:off x="3977" y="1826"/>
              <a:ext cx="76" cy="630"/>
            </a:xfrm>
            <a:custGeom>
              <a:avLst/>
              <a:gdLst>
                <a:gd name="T0" fmla="*/ 0 w 76"/>
                <a:gd name="T1" fmla="*/ 0 h 630"/>
                <a:gd name="T2" fmla="*/ 0 w 76"/>
                <a:gd name="T3" fmla="*/ 0 h 630"/>
                <a:gd name="T4" fmla="*/ 1 w 76"/>
                <a:gd name="T5" fmla="*/ 5 h 630"/>
                <a:gd name="T6" fmla="*/ 2 w 76"/>
                <a:gd name="T7" fmla="*/ 14 h 630"/>
                <a:gd name="T8" fmla="*/ 1 w 76"/>
                <a:gd name="T9" fmla="*/ 28 h 630"/>
                <a:gd name="T10" fmla="*/ 1 w 76"/>
                <a:gd name="T11" fmla="*/ 45 h 630"/>
                <a:gd name="T12" fmla="*/ 2 w 76"/>
                <a:gd name="T13" fmla="*/ 60 h 630"/>
                <a:gd name="T14" fmla="*/ 2 w 76"/>
                <a:gd name="T15" fmla="*/ 75 h 630"/>
                <a:gd name="T16" fmla="*/ 3 w 76"/>
                <a:gd name="T17" fmla="*/ 85 h 630"/>
                <a:gd name="T18" fmla="*/ 4 w 76"/>
                <a:gd name="T19" fmla="*/ 88 h 630"/>
                <a:gd name="T20" fmla="*/ 62 w 76"/>
                <a:gd name="T21" fmla="*/ 87 h 630"/>
                <a:gd name="T22" fmla="*/ 75 w 76"/>
                <a:gd name="T23" fmla="*/ 629 h 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630"/>
                <a:gd name="T38" fmla="*/ 76 w 76"/>
                <a:gd name="T39" fmla="*/ 630 h 6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630">
                  <a:moveTo>
                    <a:pt x="0" y="0"/>
                  </a:moveTo>
                  <a:lnTo>
                    <a:pt x="0" y="0"/>
                  </a:lnTo>
                  <a:lnTo>
                    <a:pt x="1" y="5"/>
                  </a:lnTo>
                  <a:lnTo>
                    <a:pt x="2" y="14"/>
                  </a:lnTo>
                  <a:lnTo>
                    <a:pt x="1" y="28"/>
                  </a:lnTo>
                  <a:lnTo>
                    <a:pt x="1" y="45"/>
                  </a:lnTo>
                  <a:lnTo>
                    <a:pt x="2" y="60"/>
                  </a:lnTo>
                  <a:lnTo>
                    <a:pt x="2" y="75"/>
                  </a:lnTo>
                  <a:lnTo>
                    <a:pt x="3" y="85"/>
                  </a:lnTo>
                  <a:lnTo>
                    <a:pt x="4" y="88"/>
                  </a:lnTo>
                  <a:lnTo>
                    <a:pt x="62" y="87"/>
                  </a:lnTo>
                  <a:lnTo>
                    <a:pt x="75" y="629"/>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47" name="Freeform 42"/>
            <p:cNvSpPr>
              <a:spLocks/>
            </p:cNvSpPr>
            <p:nvPr/>
          </p:nvSpPr>
          <p:spPr bwMode="auto">
            <a:xfrm>
              <a:off x="2031" y="2116"/>
              <a:ext cx="859" cy="182"/>
            </a:xfrm>
            <a:custGeom>
              <a:avLst/>
              <a:gdLst>
                <a:gd name="T0" fmla="*/ 0 w 859"/>
                <a:gd name="T1" fmla="*/ 138 h 182"/>
                <a:gd name="T2" fmla="*/ 17 w 859"/>
                <a:gd name="T3" fmla="*/ 180 h 182"/>
                <a:gd name="T4" fmla="*/ 171 w 859"/>
                <a:gd name="T5" fmla="*/ 181 h 182"/>
                <a:gd name="T6" fmla="*/ 809 w 859"/>
                <a:gd name="T7" fmla="*/ 63 h 182"/>
                <a:gd name="T8" fmla="*/ 811 w 859"/>
                <a:gd name="T9" fmla="*/ 61 h 182"/>
                <a:gd name="T10" fmla="*/ 817 w 859"/>
                <a:gd name="T11" fmla="*/ 54 h 182"/>
                <a:gd name="T12" fmla="*/ 825 w 859"/>
                <a:gd name="T13" fmla="*/ 44 h 182"/>
                <a:gd name="T14" fmla="*/ 834 w 859"/>
                <a:gd name="T15" fmla="*/ 30 h 182"/>
                <a:gd name="T16" fmla="*/ 842 w 859"/>
                <a:gd name="T17" fmla="*/ 21 h 182"/>
                <a:gd name="T18" fmla="*/ 852 w 859"/>
                <a:gd name="T19" fmla="*/ 9 h 182"/>
                <a:gd name="T20" fmla="*/ 857 w 859"/>
                <a:gd name="T21" fmla="*/ 3 h 182"/>
                <a:gd name="T22" fmla="*/ 858 w 859"/>
                <a:gd name="T23" fmla="*/ 0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9"/>
                <a:gd name="T37" fmla="*/ 0 h 182"/>
                <a:gd name="T38" fmla="*/ 859 w 859"/>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9" h="182">
                  <a:moveTo>
                    <a:pt x="0" y="138"/>
                  </a:moveTo>
                  <a:lnTo>
                    <a:pt x="17" y="180"/>
                  </a:lnTo>
                  <a:lnTo>
                    <a:pt x="171" y="181"/>
                  </a:lnTo>
                  <a:lnTo>
                    <a:pt x="809" y="63"/>
                  </a:lnTo>
                  <a:lnTo>
                    <a:pt x="811" y="61"/>
                  </a:lnTo>
                  <a:lnTo>
                    <a:pt x="817" y="54"/>
                  </a:lnTo>
                  <a:lnTo>
                    <a:pt x="825" y="44"/>
                  </a:lnTo>
                  <a:lnTo>
                    <a:pt x="834" y="30"/>
                  </a:lnTo>
                  <a:lnTo>
                    <a:pt x="842" y="21"/>
                  </a:lnTo>
                  <a:lnTo>
                    <a:pt x="852" y="9"/>
                  </a:lnTo>
                  <a:lnTo>
                    <a:pt x="857" y="3"/>
                  </a:lnTo>
                  <a:lnTo>
                    <a:pt x="858"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48" name="Freeform 43"/>
            <p:cNvSpPr>
              <a:spLocks/>
            </p:cNvSpPr>
            <p:nvPr/>
          </p:nvSpPr>
          <p:spPr bwMode="auto">
            <a:xfrm>
              <a:off x="2020" y="2122"/>
              <a:ext cx="893" cy="198"/>
            </a:xfrm>
            <a:custGeom>
              <a:avLst/>
              <a:gdLst>
                <a:gd name="T0" fmla="*/ 0 w 893"/>
                <a:gd name="T1" fmla="*/ 132 h 198"/>
                <a:gd name="T2" fmla="*/ 28 w 893"/>
                <a:gd name="T3" fmla="*/ 195 h 198"/>
                <a:gd name="T4" fmla="*/ 187 w 893"/>
                <a:gd name="T5" fmla="*/ 197 h 198"/>
                <a:gd name="T6" fmla="*/ 835 w 893"/>
                <a:gd name="T7" fmla="*/ 76 h 198"/>
                <a:gd name="T8" fmla="*/ 892 w 893"/>
                <a:gd name="T9" fmla="*/ 0 h 198"/>
                <a:gd name="T10" fmla="*/ 0 60000 65536"/>
                <a:gd name="T11" fmla="*/ 0 60000 65536"/>
                <a:gd name="T12" fmla="*/ 0 60000 65536"/>
                <a:gd name="T13" fmla="*/ 0 60000 65536"/>
                <a:gd name="T14" fmla="*/ 0 60000 65536"/>
                <a:gd name="T15" fmla="*/ 0 w 893"/>
                <a:gd name="T16" fmla="*/ 0 h 198"/>
                <a:gd name="T17" fmla="*/ 893 w 893"/>
                <a:gd name="T18" fmla="*/ 198 h 198"/>
              </a:gdLst>
              <a:ahLst/>
              <a:cxnLst>
                <a:cxn ang="T10">
                  <a:pos x="T0" y="T1"/>
                </a:cxn>
                <a:cxn ang="T11">
                  <a:pos x="T2" y="T3"/>
                </a:cxn>
                <a:cxn ang="T12">
                  <a:pos x="T4" y="T5"/>
                </a:cxn>
                <a:cxn ang="T13">
                  <a:pos x="T6" y="T7"/>
                </a:cxn>
                <a:cxn ang="T14">
                  <a:pos x="T8" y="T9"/>
                </a:cxn>
              </a:cxnLst>
              <a:rect l="T15" t="T16" r="T17" b="T18"/>
              <a:pathLst>
                <a:path w="893" h="198">
                  <a:moveTo>
                    <a:pt x="0" y="132"/>
                  </a:moveTo>
                  <a:lnTo>
                    <a:pt x="28" y="195"/>
                  </a:lnTo>
                  <a:lnTo>
                    <a:pt x="187" y="197"/>
                  </a:lnTo>
                  <a:lnTo>
                    <a:pt x="835" y="76"/>
                  </a:lnTo>
                  <a:lnTo>
                    <a:pt x="892"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49" name="Freeform 44"/>
            <p:cNvSpPr>
              <a:spLocks/>
            </p:cNvSpPr>
            <p:nvPr/>
          </p:nvSpPr>
          <p:spPr bwMode="auto">
            <a:xfrm>
              <a:off x="4149" y="1961"/>
              <a:ext cx="66" cy="264"/>
            </a:xfrm>
            <a:custGeom>
              <a:avLst/>
              <a:gdLst>
                <a:gd name="T0" fmla="*/ 28 w 66"/>
                <a:gd name="T1" fmla="*/ 0 h 264"/>
                <a:gd name="T2" fmla="*/ 0 w 66"/>
                <a:gd name="T3" fmla="*/ 2 h 264"/>
                <a:gd name="T4" fmla="*/ 2 w 66"/>
                <a:gd name="T5" fmla="*/ 12 h 264"/>
                <a:gd name="T6" fmla="*/ 5 w 66"/>
                <a:gd name="T7" fmla="*/ 42 h 264"/>
                <a:gd name="T8" fmla="*/ 10 w 66"/>
                <a:gd name="T9" fmla="*/ 82 h 264"/>
                <a:gd name="T10" fmla="*/ 17 w 66"/>
                <a:gd name="T11" fmla="*/ 129 h 264"/>
                <a:gd name="T12" fmla="*/ 24 w 66"/>
                <a:gd name="T13" fmla="*/ 175 h 264"/>
                <a:gd name="T14" fmla="*/ 29 w 66"/>
                <a:gd name="T15" fmla="*/ 216 h 264"/>
                <a:gd name="T16" fmla="*/ 34 w 66"/>
                <a:gd name="T17" fmla="*/ 244 h 264"/>
                <a:gd name="T18" fmla="*/ 36 w 66"/>
                <a:gd name="T19" fmla="*/ 255 h 264"/>
                <a:gd name="T20" fmla="*/ 34 w 66"/>
                <a:gd name="T21" fmla="*/ 256 h 264"/>
                <a:gd name="T22" fmla="*/ 30 w 66"/>
                <a:gd name="T23" fmla="*/ 257 h 264"/>
                <a:gd name="T24" fmla="*/ 25 w 66"/>
                <a:gd name="T25" fmla="*/ 258 h 264"/>
                <a:gd name="T26" fmla="*/ 22 w 66"/>
                <a:gd name="T27" fmla="*/ 259 h 264"/>
                <a:gd name="T28" fmla="*/ 17 w 66"/>
                <a:gd name="T29" fmla="*/ 258 h 264"/>
                <a:gd name="T30" fmla="*/ 15 w 66"/>
                <a:gd name="T31" fmla="*/ 259 h 264"/>
                <a:gd name="T32" fmla="*/ 12 w 66"/>
                <a:gd name="T33" fmla="*/ 260 h 264"/>
                <a:gd name="T34" fmla="*/ 14 w 66"/>
                <a:gd name="T35" fmla="*/ 263 h 264"/>
                <a:gd name="T36" fmla="*/ 65 w 66"/>
                <a:gd name="T37" fmla="*/ 261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264"/>
                <a:gd name="T59" fmla="*/ 66 w 66"/>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264">
                  <a:moveTo>
                    <a:pt x="28" y="0"/>
                  </a:moveTo>
                  <a:lnTo>
                    <a:pt x="0" y="2"/>
                  </a:lnTo>
                  <a:lnTo>
                    <a:pt x="2" y="12"/>
                  </a:lnTo>
                  <a:lnTo>
                    <a:pt x="5" y="42"/>
                  </a:lnTo>
                  <a:lnTo>
                    <a:pt x="10" y="82"/>
                  </a:lnTo>
                  <a:lnTo>
                    <a:pt x="17" y="129"/>
                  </a:lnTo>
                  <a:lnTo>
                    <a:pt x="24" y="175"/>
                  </a:lnTo>
                  <a:lnTo>
                    <a:pt x="29" y="216"/>
                  </a:lnTo>
                  <a:lnTo>
                    <a:pt x="34" y="244"/>
                  </a:lnTo>
                  <a:lnTo>
                    <a:pt x="36" y="255"/>
                  </a:lnTo>
                  <a:lnTo>
                    <a:pt x="34" y="256"/>
                  </a:lnTo>
                  <a:lnTo>
                    <a:pt x="30" y="257"/>
                  </a:lnTo>
                  <a:lnTo>
                    <a:pt x="25" y="258"/>
                  </a:lnTo>
                  <a:lnTo>
                    <a:pt x="22" y="259"/>
                  </a:lnTo>
                  <a:lnTo>
                    <a:pt x="17" y="258"/>
                  </a:lnTo>
                  <a:lnTo>
                    <a:pt x="15" y="259"/>
                  </a:lnTo>
                  <a:lnTo>
                    <a:pt x="12" y="260"/>
                  </a:lnTo>
                  <a:lnTo>
                    <a:pt x="14" y="263"/>
                  </a:lnTo>
                  <a:lnTo>
                    <a:pt x="65" y="26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50" name="Freeform 45"/>
            <p:cNvSpPr>
              <a:spLocks/>
            </p:cNvSpPr>
            <p:nvPr/>
          </p:nvSpPr>
          <p:spPr bwMode="auto">
            <a:xfrm>
              <a:off x="1653" y="2402"/>
              <a:ext cx="62" cy="32"/>
            </a:xfrm>
            <a:custGeom>
              <a:avLst/>
              <a:gdLst>
                <a:gd name="T0" fmla="*/ 0 w 62"/>
                <a:gd name="T1" fmla="*/ 20 h 32"/>
                <a:gd name="T2" fmla="*/ 2 w 62"/>
                <a:gd name="T3" fmla="*/ 18 h 32"/>
                <a:gd name="T4" fmla="*/ 5 w 62"/>
                <a:gd name="T5" fmla="*/ 18 h 32"/>
                <a:gd name="T6" fmla="*/ 11 w 62"/>
                <a:gd name="T7" fmla="*/ 16 h 32"/>
                <a:gd name="T8" fmla="*/ 17 w 62"/>
                <a:gd name="T9" fmla="*/ 14 h 32"/>
                <a:gd name="T10" fmla="*/ 26 w 62"/>
                <a:gd name="T11" fmla="*/ 11 h 32"/>
                <a:gd name="T12" fmla="*/ 35 w 62"/>
                <a:gd name="T13" fmla="*/ 10 h 32"/>
                <a:gd name="T14" fmla="*/ 45 w 62"/>
                <a:gd name="T15" fmla="*/ 5 h 32"/>
                <a:gd name="T16" fmla="*/ 53 w 62"/>
                <a:gd name="T17" fmla="*/ 2 h 32"/>
                <a:gd name="T18" fmla="*/ 56 w 62"/>
                <a:gd name="T19" fmla="*/ 0 h 32"/>
                <a:gd name="T20" fmla="*/ 59 w 62"/>
                <a:gd name="T21" fmla="*/ 2 h 32"/>
                <a:gd name="T22" fmla="*/ 61 w 62"/>
                <a:gd name="T23" fmla="*/ 7 h 32"/>
                <a:gd name="T24" fmla="*/ 61 w 62"/>
                <a:gd name="T25" fmla="*/ 12 h 32"/>
                <a:gd name="T26" fmla="*/ 61 w 62"/>
                <a:gd name="T27" fmla="*/ 19 h 32"/>
                <a:gd name="T28" fmla="*/ 59 w 62"/>
                <a:gd name="T29" fmla="*/ 23 h 32"/>
                <a:gd name="T30" fmla="*/ 56 w 62"/>
                <a:gd name="T31" fmla="*/ 29 h 32"/>
                <a:gd name="T32" fmla="*/ 53 w 62"/>
                <a:gd name="T33" fmla="*/ 31 h 32"/>
                <a:gd name="T34" fmla="*/ 46 w 62"/>
                <a:gd name="T35" fmla="*/ 28 h 32"/>
                <a:gd name="T36" fmla="*/ 38 w 62"/>
                <a:gd name="T37" fmla="*/ 27 h 32"/>
                <a:gd name="T38" fmla="*/ 30 w 62"/>
                <a:gd name="T39" fmla="*/ 26 h 32"/>
                <a:gd name="T40" fmla="*/ 20 w 62"/>
                <a:gd name="T41" fmla="*/ 25 h 32"/>
                <a:gd name="T42" fmla="*/ 12 w 62"/>
                <a:gd name="T43" fmla="*/ 24 h 32"/>
                <a:gd name="T44" fmla="*/ 6 w 62"/>
                <a:gd name="T45" fmla="*/ 23 h 32"/>
                <a:gd name="T46" fmla="*/ 1 w 62"/>
                <a:gd name="T47" fmla="*/ 22 h 32"/>
                <a:gd name="T48" fmla="*/ 0 w 62"/>
                <a:gd name="T49" fmla="*/ 2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32"/>
                <a:gd name="T77" fmla="*/ 62 w 6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32">
                  <a:moveTo>
                    <a:pt x="0" y="20"/>
                  </a:moveTo>
                  <a:lnTo>
                    <a:pt x="2" y="18"/>
                  </a:lnTo>
                  <a:lnTo>
                    <a:pt x="5" y="18"/>
                  </a:lnTo>
                  <a:lnTo>
                    <a:pt x="11" y="16"/>
                  </a:lnTo>
                  <a:lnTo>
                    <a:pt x="17" y="14"/>
                  </a:lnTo>
                  <a:lnTo>
                    <a:pt x="26" y="11"/>
                  </a:lnTo>
                  <a:lnTo>
                    <a:pt x="35" y="10"/>
                  </a:lnTo>
                  <a:lnTo>
                    <a:pt x="45" y="5"/>
                  </a:lnTo>
                  <a:lnTo>
                    <a:pt x="53" y="2"/>
                  </a:lnTo>
                  <a:lnTo>
                    <a:pt x="56" y="0"/>
                  </a:lnTo>
                  <a:lnTo>
                    <a:pt x="59" y="2"/>
                  </a:lnTo>
                  <a:lnTo>
                    <a:pt x="61" y="7"/>
                  </a:lnTo>
                  <a:lnTo>
                    <a:pt x="61" y="12"/>
                  </a:lnTo>
                  <a:lnTo>
                    <a:pt x="61" y="19"/>
                  </a:lnTo>
                  <a:lnTo>
                    <a:pt x="59" y="23"/>
                  </a:lnTo>
                  <a:lnTo>
                    <a:pt x="56" y="29"/>
                  </a:lnTo>
                  <a:lnTo>
                    <a:pt x="53" y="31"/>
                  </a:lnTo>
                  <a:lnTo>
                    <a:pt x="46" y="28"/>
                  </a:lnTo>
                  <a:lnTo>
                    <a:pt x="38" y="27"/>
                  </a:lnTo>
                  <a:lnTo>
                    <a:pt x="30" y="26"/>
                  </a:lnTo>
                  <a:lnTo>
                    <a:pt x="20" y="25"/>
                  </a:lnTo>
                  <a:lnTo>
                    <a:pt x="12" y="24"/>
                  </a:lnTo>
                  <a:lnTo>
                    <a:pt x="6" y="23"/>
                  </a:lnTo>
                  <a:lnTo>
                    <a:pt x="1" y="22"/>
                  </a:lnTo>
                  <a:lnTo>
                    <a:pt x="0" y="2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51" name="Freeform 46"/>
            <p:cNvSpPr>
              <a:spLocks/>
            </p:cNvSpPr>
            <p:nvPr/>
          </p:nvSpPr>
          <p:spPr bwMode="auto">
            <a:xfrm>
              <a:off x="1644" y="2404"/>
              <a:ext cx="73" cy="40"/>
            </a:xfrm>
            <a:custGeom>
              <a:avLst/>
              <a:gdLst>
                <a:gd name="T0" fmla="*/ 0 w 73"/>
                <a:gd name="T1" fmla="*/ 22 h 40"/>
                <a:gd name="T2" fmla="*/ 0 w 73"/>
                <a:gd name="T3" fmla="*/ 22 h 40"/>
                <a:gd name="T4" fmla="*/ 2 w 73"/>
                <a:gd name="T5" fmla="*/ 21 h 40"/>
                <a:gd name="T6" fmla="*/ 6 w 73"/>
                <a:gd name="T7" fmla="*/ 18 h 40"/>
                <a:gd name="T8" fmla="*/ 13 w 73"/>
                <a:gd name="T9" fmla="*/ 16 h 40"/>
                <a:gd name="T10" fmla="*/ 20 w 73"/>
                <a:gd name="T11" fmla="*/ 15 h 40"/>
                <a:gd name="T12" fmla="*/ 31 w 73"/>
                <a:gd name="T13" fmla="*/ 12 h 40"/>
                <a:gd name="T14" fmla="*/ 41 w 73"/>
                <a:gd name="T15" fmla="*/ 9 h 40"/>
                <a:gd name="T16" fmla="*/ 52 w 73"/>
                <a:gd name="T17" fmla="*/ 6 h 40"/>
                <a:gd name="T18" fmla="*/ 62 w 73"/>
                <a:gd name="T19" fmla="*/ 1 h 40"/>
                <a:gd name="T20" fmla="*/ 66 w 73"/>
                <a:gd name="T21" fmla="*/ 0 h 40"/>
                <a:gd name="T22" fmla="*/ 70 w 73"/>
                <a:gd name="T23" fmla="*/ 3 h 40"/>
                <a:gd name="T24" fmla="*/ 71 w 73"/>
                <a:gd name="T25" fmla="*/ 9 h 40"/>
                <a:gd name="T26" fmla="*/ 72 w 73"/>
                <a:gd name="T27" fmla="*/ 17 h 40"/>
                <a:gd name="T28" fmla="*/ 72 w 73"/>
                <a:gd name="T29" fmla="*/ 25 h 40"/>
                <a:gd name="T30" fmla="*/ 70 w 73"/>
                <a:gd name="T31" fmla="*/ 31 h 40"/>
                <a:gd name="T32" fmla="*/ 68 w 73"/>
                <a:gd name="T33" fmla="*/ 37 h 40"/>
                <a:gd name="T34" fmla="*/ 63 w 73"/>
                <a:gd name="T35" fmla="*/ 39 h 40"/>
                <a:gd name="T36" fmla="*/ 56 w 73"/>
                <a:gd name="T37" fmla="*/ 36 h 40"/>
                <a:gd name="T38" fmla="*/ 45 w 73"/>
                <a:gd name="T39" fmla="*/ 33 h 40"/>
                <a:gd name="T40" fmla="*/ 35 w 73"/>
                <a:gd name="T41" fmla="*/ 31 h 40"/>
                <a:gd name="T42" fmla="*/ 25 w 73"/>
                <a:gd name="T43" fmla="*/ 29 h 40"/>
                <a:gd name="T44" fmla="*/ 16 w 73"/>
                <a:gd name="T45" fmla="*/ 28 h 40"/>
                <a:gd name="T46" fmla="*/ 7 w 73"/>
                <a:gd name="T47" fmla="*/ 25 h 40"/>
                <a:gd name="T48" fmla="*/ 1 w 73"/>
                <a:gd name="T49" fmla="*/ 25 h 40"/>
                <a:gd name="T50" fmla="*/ 0 w 73"/>
                <a:gd name="T51" fmla="*/ 22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40"/>
                <a:gd name="T80" fmla="*/ 73 w 73"/>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40">
                  <a:moveTo>
                    <a:pt x="0" y="22"/>
                  </a:moveTo>
                  <a:lnTo>
                    <a:pt x="0" y="22"/>
                  </a:lnTo>
                  <a:lnTo>
                    <a:pt x="2" y="21"/>
                  </a:lnTo>
                  <a:lnTo>
                    <a:pt x="6" y="18"/>
                  </a:lnTo>
                  <a:lnTo>
                    <a:pt x="13" y="16"/>
                  </a:lnTo>
                  <a:lnTo>
                    <a:pt x="20" y="15"/>
                  </a:lnTo>
                  <a:lnTo>
                    <a:pt x="31" y="12"/>
                  </a:lnTo>
                  <a:lnTo>
                    <a:pt x="41" y="9"/>
                  </a:lnTo>
                  <a:lnTo>
                    <a:pt x="52" y="6"/>
                  </a:lnTo>
                  <a:lnTo>
                    <a:pt x="62" y="1"/>
                  </a:lnTo>
                  <a:lnTo>
                    <a:pt x="66" y="0"/>
                  </a:lnTo>
                  <a:lnTo>
                    <a:pt x="70" y="3"/>
                  </a:lnTo>
                  <a:lnTo>
                    <a:pt x="71" y="9"/>
                  </a:lnTo>
                  <a:lnTo>
                    <a:pt x="72" y="17"/>
                  </a:lnTo>
                  <a:lnTo>
                    <a:pt x="72" y="25"/>
                  </a:lnTo>
                  <a:lnTo>
                    <a:pt x="70" y="31"/>
                  </a:lnTo>
                  <a:lnTo>
                    <a:pt x="68" y="37"/>
                  </a:lnTo>
                  <a:lnTo>
                    <a:pt x="63" y="39"/>
                  </a:lnTo>
                  <a:lnTo>
                    <a:pt x="56" y="36"/>
                  </a:lnTo>
                  <a:lnTo>
                    <a:pt x="45" y="33"/>
                  </a:lnTo>
                  <a:lnTo>
                    <a:pt x="35" y="31"/>
                  </a:lnTo>
                  <a:lnTo>
                    <a:pt x="25" y="29"/>
                  </a:lnTo>
                  <a:lnTo>
                    <a:pt x="16" y="28"/>
                  </a:lnTo>
                  <a:lnTo>
                    <a:pt x="7" y="25"/>
                  </a:lnTo>
                  <a:lnTo>
                    <a:pt x="1" y="25"/>
                  </a:lnTo>
                  <a:lnTo>
                    <a:pt x="0" y="2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52" name="Freeform 47"/>
            <p:cNvSpPr>
              <a:spLocks/>
            </p:cNvSpPr>
            <p:nvPr/>
          </p:nvSpPr>
          <p:spPr bwMode="auto">
            <a:xfrm>
              <a:off x="3170" y="2110"/>
              <a:ext cx="110" cy="83"/>
            </a:xfrm>
            <a:custGeom>
              <a:avLst/>
              <a:gdLst>
                <a:gd name="T0" fmla="*/ 105 w 110"/>
                <a:gd name="T1" fmla="*/ 11 h 83"/>
                <a:gd name="T2" fmla="*/ 107 w 110"/>
                <a:gd name="T3" fmla="*/ 12 h 83"/>
                <a:gd name="T4" fmla="*/ 109 w 110"/>
                <a:gd name="T5" fmla="*/ 15 h 83"/>
                <a:gd name="T6" fmla="*/ 108 w 110"/>
                <a:gd name="T7" fmla="*/ 17 h 83"/>
                <a:gd name="T8" fmla="*/ 104 w 110"/>
                <a:gd name="T9" fmla="*/ 19 h 83"/>
                <a:gd name="T10" fmla="*/ 53 w 110"/>
                <a:gd name="T11" fmla="*/ 11 h 83"/>
                <a:gd name="T12" fmla="*/ 32 w 110"/>
                <a:gd name="T13" fmla="*/ 82 h 83"/>
                <a:gd name="T14" fmla="*/ 0 w 110"/>
                <a:gd name="T15" fmla="*/ 76 h 83"/>
                <a:gd name="T16" fmla="*/ 36 w 110"/>
                <a:gd name="T17" fmla="*/ 9 h 83"/>
                <a:gd name="T18" fmla="*/ 28 w 110"/>
                <a:gd name="T19" fmla="*/ 6 h 83"/>
                <a:gd name="T20" fmla="*/ 26 w 110"/>
                <a:gd name="T21" fmla="*/ 5 h 83"/>
                <a:gd name="T22" fmla="*/ 24 w 110"/>
                <a:gd name="T23" fmla="*/ 3 h 83"/>
                <a:gd name="T24" fmla="*/ 26 w 110"/>
                <a:gd name="T25" fmla="*/ 1 h 83"/>
                <a:gd name="T26" fmla="*/ 31 w 110"/>
                <a:gd name="T27" fmla="*/ 0 h 83"/>
                <a:gd name="T28" fmla="*/ 105 w 110"/>
                <a:gd name="T29" fmla="*/ 11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0"/>
                <a:gd name="T46" fmla="*/ 0 h 83"/>
                <a:gd name="T47" fmla="*/ 110 w 110"/>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0" h="83">
                  <a:moveTo>
                    <a:pt x="105" y="11"/>
                  </a:moveTo>
                  <a:lnTo>
                    <a:pt x="107" y="12"/>
                  </a:lnTo>
                  <a:lnTo>
                    <a:pt x="109" y="15"/>
                  </a:lnTo>
                  <a:lnTo>
                    <a:pt x="108" y="17"/>
                  </a:lnTo>
                  <a:lnTo>
                    <a:pt x="104" y="19"/>
                  </a:lnTo>
                  <a:lnTo>
                    <a:pt x="53" y="11"/>
                  </a:lnTo>
                  <a:lnTo>
                    <a:pt x="32" y="82"/>
                  </a:lnTo>
                  <a:lnTo>
                    <a:pt x="0" y="76"/>
                  </a:lnTo>
                  <a:lnTo>
                    <a:pt x="36" y="9"/>
                  </a:lnTo>
                  <a:lnTo>
                    <a:pt x="28" y="6"/>
                  </a:lnTo>
                  <a:lnTo>
                    <a:pt x="26" y="5"/>
                  </a:lnTo>
                  <a:lnTo>
                    <a:pt x="24" y="3"/>
                  </a:lnTo>
                  <a:lnTo>
                    <a:pt x="26" y="1"/>
                  </a:lnTo>
                  <a:lnTo>
                    <a:pt x="31" y="0"/>
                  </a:lnTo>
                  <a:lnTo>
                    <a:pt x="105" y="11"/>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53" name="Freeform 48"/>
            <p:cNvSpPr>
              <a:spLocks/>
            </p:cNvSpPr>
            <p:nvPr/>
          </p:nvSpPr>
          <p:spPr bwMode="auto">
            <a:xfrm>
              <a:off x="3164" y="2112"/>
              <a:ext cx="118" cy="93"/>
            </a:xfrm>
            <a:custGeom>
              <a:avLst/>
              <a:gdLst>
                <a:gd name="T0" fmla="*/ 113 w 118"/>
                <a:gd name="T1" fmla="*/ 13 h 93"/>
                <a:gd name="T2" fmla="*/ 113 w 118"/>
                <a:gd name="T3" fmla="*/ 13 h 93"/>
                <a:gd name="T4" fmla="*/ 116 w 118"/>
                <a:gd name="T5" fmla="*/ 15 h 93"/>
                <a:gd name="T6" fmla="*/ 117 w 118"/>
                <a:gd name="T7" fmla="*/ 19 h 93"/>
                <a:gd name="T8" fmla="*/ 117 w 118"/>
                <a:gd name="T9" fmla="*/ 21 h 93"/>
                <a:gd name="T10" fmla="*/ 113 w 118"/>
                <a:gd name="T11" fmla="*/ 23 h 93"/>
                <a:gd name="T12" fmla="*/ 57 w 118"/>
                <a:gd name="T13" fmla="*/ 14 h 93"/>
                <a:gd name="T14" fmla="*/ 33 w 118"/>
                <a:gd name="T15" fmla="*/ 92 h 93"/>
                <a:gd name="T16" fmla="*/ 0 w 118"/>
                <a:gd name="T17" fmla="*/ 86 h 93"/>
                <a:gd name="T18" fmla="*/ 38 w 118"/>
                <a:gd name="T19" fmla="*/ 11 h 93"/>
                <a:gd name="T20" fmla="*/ 29 w 118"/>
                <a:gd name="T21" fmla="*/ 8 h 93"/>
                <a:gd name="T22" fmla="*/ 27 w 118"/>
                <a:gd name="T23" fmla="*/ 5 h 93"/>
                <a:gd name="T24" fmla="*/ 25 w 118"/>
                <a:gd name="T25" fmla="*/ 3 h 93"/>
                <a:gd name="T26" fmla="*/ 27 w 118"/>
                <a:gd name="T27" fmla="*/ 2 h 93"/>
                <a:gd name="T28" fmla="*/ 32 w 118"/>
                <a:gd name="T29" fmla="*/ 0 h 93"/>
                <a:gd name="T30" fmla="*/ 113 w 118"/>
                <a:gd name="T31" fmla="*/ 13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93"/>
                <a:gd name="T50" fmla="*/ 118 w 118"/>
                <a:gd name="T51" fmla="*/ 93 h 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93">
                  <a:moveTo>
                    <a:pt x="113" y="13"/>
                  </a:moveTo>
                  <a:lnTo>
                    <a:pt x="113" y="13"/>
                  </a:lnTo>
                  <a:lnTo>
                    <a:pt x="116" y="15"/>
                  </a:lnTo>
                  <a:lnTo>
                    <a:pt x="117" y="19"/>
                  </a:lnTo>
                  <a:lnTo>
                    <a:pt x="117" y="21"/>
                  </a:lnTo>
                  <a:lnTo>
                    <a:pt x="113" y="23"/>
                  </a:lnTo>
                  <a:lnTo>
                    <a:pt x="57" y="14"/>
                  </a:lnTo>
                  <a:lnTo>
                    <a:pt x="33" y="92"/>
                  </a:lnTo>
                  <a:lnTo>
                    <a:pt x="0" y="86"/>
                  </a:lnTo>
                  <a:lnTo>
                    <a:pt x="38" y="11"/>
                  </a:lnTo>
                  <a:lnTo>
                    <a:pt x="29" y="8"/>
                  </a:lnTo>
                  <a:lnTo>
                    <a:pt x="27" y="5"/>
                  </a:lnTo>
                  <a:lnTo>
                    <a:pt x="25" y="3"/>
                  </a:lnTo>
                  <a:lnTo>
                    <a:pt x="27" y="2"/>
                  </a:lnTo>
                  <a:lnTo>
                    <a:pt x="32" y="0"/>
                  </a:lnTo>
                  <a:lnTo>
                    <a:pt x="113" y="1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54" name="Freeform 49"/>
            <p:cNvSpPr>
              <a:spLocks/>
            </p:cNvSpPr>
            <p:nvPr/>
          </p:nvSpPr>
          <p:spPr bwMode="auto">
            <a:xfrm>
              <a:off x="2907" y="2263"/>
              <a:ext cx="135" cy="158"/>
            </a:xfrm>
            <a:custGeom>
              <a:avLst/>
              <a:gdLst>
                <a:gd name="T0" fmla="*/ 23 w 135"/>
                <a:gd name="T1" fmla="*/ 0 h 158"/>
                <a:gd name="T2" fmla="*/ 109 w 135"/>
                <a:gd name="T3" fmla="*/ 5 h 158"/>
                <a:gd name="T4" fmla="*/ 118 w 135"/>
                <a:gd name="T5" fmla="*/ 7 h 158"/>
                <a:gd name="T6" fmla="*/ 125 w 135"/>
                <a:gd name="T7" fmla="*/ 14 h 158"/>
                <a:gd name="T8" fmla="*/ 130 w 135"/>
                <a:gd name="T9" fmla="*/ 21 h 158"/>
                <a:gd name="T10" fmla="*/ 132 w 135"/>
                <a:gd name="T11" fmla="*/ 33 h 158"/>
                <a:gd name="T12" fmla="*/ 134 w 135"/>
                <a:gd name="T13" fmla="*/ 133 h 158"/>
                <a:gd name="T14" fmla="*/ 133 w 135"/>
                <a:gd name="T15" fmla="*/ 139 h 158"/>
                <a:gd name="T16" fmla="*/ 133 w 135"/>
                <a:gd name="T17" fmla="*/ 143 h 158"/>
                <a:gd name="T18" fmla="*/ 130 w 135"/>
                <a:gd name="T19" fmla="*/ 147 h 158"/>
                <a:gd name="T20" fmla="*/ 127 w 135"/>
                <a:gd name="T21" fmla="*/ 150 h 158"/>
                <a:gd name="T22" fmla="*/ 124 w 135"/>
                <a:gd name="T23" fmla="*/ 152 h 158"/>
                <a:gd name="T24" fmla="*/ 121 w 135"/>
                <a:gd name="T25" fmla="*/ 155 h 158"/>
                <a:gd name="T26" fmla="*/ 116 w 135"/>
                <a:gd name="T27" fmla="*/ 156 h 158"/>
                <a:gd name="T28" fmla="*/ 112 w 135"/>
                <a:gd name="T29" fmla="*/ 157 h 158"/>
                <a:gd name="T30" fmla="*/ 24 w 135"/>
                <a:gd name="T31" fmla="*/ 151 h 158"/>
                <a:gd name="T32" fmla="*/ 17 w 135"/>
                <a:gd name="T33" fmla="*/ 149 h 158"/>
                <a:gd name="T34" fmla="*/ 8 w 135"/>
                <a:gd name="T35" fmla="*/ 141 h 158"/>
                <a:gd name="T36" fmla="*/ 4 w 135"/>
                <a:gd name="T37" fmla="*/ 133 h 158"/>
                <a:gd name="T38" fmla="*/ 3 w 135"/>
                <a:gd name="T39" fmla="*/ 123 h 158"/>
                <a:gd name="T40" fmla="*/ 0 w 135"/>
                <a:gd name="T41" fmla="*/ 24 h 158"/>
                <a:gd name="T42" fmla="*/ 1 w 135"/>
                <a:gd name="T43" fmla="*/ 17 h 158"/>
                <a:gd name="T44" fmla="*/ 3 w 135"/>
                <a:gd name="T45" fmla="*/ 14 h 158"/>
                <a:gd name="T46" fmla="*/ 4 w 135"/>
                <a:gd name="T47" fmla="*/ 9 h 158"/>
                <a:gd name="T48" fmla="*/ 7 w 135"/>
                <a:gd name="T49" fmla="*/ 5 h 158"/>
                <a:gd name="T50" fmla="*/ 10 w 135"/>
                <a:gd name="T51" fmla="*/ 2 h 158"/>
                <a:gd name="T52" fmla="*/ 14 w 135"/>
                <a:gd name="T53" fmla="*/ 0 h 158"/>
                <a:gd name="T54" fmla="*/ 18 w 135"/>
                <a:gd name="T55" fmla="*/ 1 h 158"/>
                <a:gd name="T56" fmla="*/ 23 w 135"/>
                <a:gd name="T57" fmla="*/ 0 h 1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
                <a:gd name="T88" fmla="*/ 0 h 158"/>
                <a:gd name="T89" fmla="*/ 135 w 135"/>
                <a:gd name="T90" fmla="*/ 158 h 1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 h="158">
                  <a:moveTo>
                    <a:pt x="23" y="0"/>
                  </a:moveTo>
                  <a:lnTo>
                    <a:pt x="109" y="5"/>
                  </a:lnTo>
                  <a:lnTo>
                    <a:pt x="118" y="7"/>
                  </a:lnTo>
                  <a:lnTo>
                    <a:pt x="125" y="14"/>
                  </a:lnTo>
                  <a:lnTo>
                    <a:pt x="130" y="21"/>
                  </a:lnTo>
                  <a:lnTo>
                    <a:pt x="132" y="33"/>
                  </a:lnTo>
                  <a:lnTo>
                    <a:pt x="134" y="133"/>
                  </a:lnTo>
                  <a:lnTo>
                    <a:pt x="133" y="139"/>
                  </a:lnTo>
                  <a:lnTo>
                    <a:pt x="133" y="143"/>
                  </a:lnTo>
                  <a:lnTo>
                    <a:pt x="130" y="147"/>
                  </a:lnTo>
                  <a:lnTo>
                    <a:pt x="127" y="150"/>
                  </a:lnTo>
                  <a:lnTo>
                    <a:pt x="124" y="152"/>
                  </a:lnTo>
                  <a:lnTo>
                    <a:pt x="121" y="155"/>
                  </a:lnTo>
                  <a:lnTo>
                    <a:pt x="116" y="156"/>
                  </a:lnTo>
                  <a:lnTo>
                    <a:pt x="112" y="157"/>
                  </a:lnTo>
                  <a:lnTo>
                    <a:pt x="24" y="151"/>
                  </a:lnTo>
                  <a:lnTo>
                    <a:pt x="17" y="149"/>
                  </a:lnTo>
                  <a:lnTo>
                    <a:pt x="8" y="141"/>
                  </a:lnTo>
                  <a:lnTo>
                    <a:pt x="4" y="133"/>
                  </a:lnTo>
                  <a:lnTo>
                    <a:pt x="3" y="123"/>
                  </a:lnTo>
                  <a:lnTo>
                    <a:pt x="0" y="24"/>
                  </a:lnTo>
                  <a:lnTo>
                    <a:pt x="1" y="17"/>
                  </a:lnTo>
                  <a:lnTo>
                    <a:pt x="3" y="14"/>
                  </a:lnTo>
                  <a:lnTo>
                    <a:pt x="4" y="9"/>
                  </a:lnTo>
                  <a:lnTo>
                    <a:pt x="7" y="5"/>
                  </a:lnTo>
                  <a:lnTo>
                    <a:pt x="10" y="2"/>
                  </a:lnTo>
                  <a:lnTo>
                    <a:pt x="14" y="0"/>
                  </a:lnTo>
                  <a:lnTo>
                    <a:pt x="18" y="1"/>
                  </a:lnTo>
                  <a:lnTo>
                    <a:pt x="23" y="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55" name="Freeform 50"/>
            <p:cNvSpPr>
              <a:spLocks/>
            </p:cNvSpPr>
            <p:nvPr/>
          </p:nvSpPr>
          <p:spPr bwMode="auto">
            <a:xfrm>
              <a:off x="2902" y="2265"/>
              <a:ext cx="141" cy="166"/>
            </a:xfrm>
            <a:custGeom>
              <a:avLst/>
              <a:gdLst>
                <a:gd name="T0" fmla="*/ 23 w 141"/>
                <a:gd name="T1" fmla="*/ 0 h 166"/>
                <a:gd name="T2" fmla="*/ 114 w 141"/>
                <a:gd name="T3" fmla="*/ 6 h 166"/>
                <a:gd name="T4" fmla="*/ 124 w 141"/>
                <a:gd name="T5" fmla="*/ 7 h 166"/>
                <a:gd name="T6" fmla="*/ 131 w 141"/>
                <a:gd name="T7" fmla="*/ 15 h 166"/>
                <a:gd name="T8" fmla="*/ 136 w 141"/>
                <a:gd name="T9" fmla="*/ 24 h 166"/>
                <a:gd name="T10" fmla="*/ 139 w 141"/>
                <a:gd name="T11" fmla="*/ 35 h 166"/>
                <a:gd name="T12" fmla="*/ 140 w 141"/>
                <a:gd name="T13" fmla="*/ 140 h 166"/>
                <a:gd name="T14" fmla="*/ 140 w 141"/>
                <a:gd name="T15" fmla="*/ 146 h 166"/>
                <a:gd name="T16" fmla="*/ 139 w 141"/>
                <a:gd name="T17" fmla="*/ 151 h 166"/>
                <a:gd name="T18" fmla="*/ 136 w 141"/>
                <a:gd name="T19" fmla="*/ 155 h 166"/>
                <a:gd name="T20" fmla="*/ 133 w 141"/>
                <a:gd name="T21" fmla="*/ 159 h 166"/>
                <a:gd name="T22" fmla="*/ 128 w 141"/>
                <a:gd name="T23" fmla="*/ 161 h 166"/>
                <a:gd name="T24" fmla="*/ 126 w 141"/>
                <a:gd name="T25" fmla="*/ 164 h 166"/>
                <a:gd name="T26" fmla="*/ 120 w 141"/>
                <a:gd name="T27" fmla="*/ 165 h 166"/>
                <a:gd name="T28" fmla="*/ 116 w 141"/>
                <a:gd name="T29" fmla="*/ 165 h 166"/>
                <a:gd name="T30" fmla="*/ 24 w 141"/>
                <a:gd name="T31" fmla="*/ 160 h 166"/>
                <a:gd name="T32" fmla="*/ 15 w 141"/>
                <a:gd name="T33" fmla="*/ 156 h 166"/>
                <a:gd name="T34" fmla="*/ 7 w 141"/>
                <a:gd name="T35" fmla="*/ 150 h 166"/>
                <a:gd name="T36" fmla="*/ 3 w 141"/>
                <a:gd name="T37" fmla="*/ 141 h 166"/>
                <a:gd name="T38" fmla="*/ 2 w 141"/>
                <a:gd name="T39" fmla="*/ 131 h 166"/>
                <a:gd name="T40" fmla="*/ 0 w 141"/>
                <a:gd name="T41" fmla="*/ 26 h 166"/>
                <a:gd name="T42" fmla="*/ 0 w 141"/>
                <a:gd name="T43" fmla="*/ 19 h 166"/>
                <a:gd name="T44" fmla="*/ 1 w 141"/>
                <a:gd name="T45" fmla="*/ 15 h 166"/>
                <a:gd name="T46" fmla="*/ 3 w 141"/>
                <a:gd name="T47" fmla="*/ 10 h 166"/>
                <a:gd name="T48" fmla="*/ 6 w 141"/>
                <a:gd name="T49" fmla="*/ 6 h 166"/>
                <a:gd name="T50" fmla="*/ 9 w 141"/>
                <a:gd name="T51" fmla="*/ 3 h 166"/>
                <a:gd name="T52" fmla="*/ 14 w 141"/>
                <a:gd name="T53" fmla="*/ 1 h 166"/>
                <a:gd name="T54" fmla="*/ 18 w 141"/>
                <a:gd name="T55" fmla="*/ 0 h 166"/>
                <a:gd name="T56" fmla="*/ 23 w 141"/>
                <a:gd name="T57" fmla="*/ 0 h 1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1"/>
                <a:gd name="T88" fmla="*/ 0 h 166"/>
                <a:gd name="T89" fmla="*/ 141 w 141"/>
                <a:gd name="T90" fmla="*/ 166 h 1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1" h="166">
                  <a:moveTo>
                    <a:pt x="23" y="0"/>
                  </a:moveTo>
                  <a:lnTo>
                    <a:pt x="114" y="6"/>
                  </a:lnTo>
                  <a:lnTo>
                    <a:pt x="124" y="7"/>
                  </a:lnTo>
                  <a:lnTo>
                    <a:pt x="131" y="15"/>
                  </a:lnTo>
                  <a:lnTo>
                    <a:pt x="136" y="24"/>
                  </a:lnTo>
                  <a:lnTo>
                    <a:pt x="139" y="35"/>
                  </a:lnTo>
                  <a:lnTo>
                    <a:pt x="140" y="140"/>
                  </a:lnTo>
                  <a:lnTo>
                    <a:pt x="140" y="146"/>
                  </a:lnTo>
                  <a:lnTo>
                    <a:pt x="139" y="151"/>
                  </a:lnTo>
                  <a:lnTo>
                    <a:pt x="136" y="155"/>
                  </a:lnTo>
                  <a:lnTo>
                    <a:pt x="133" y="159"/>
                  </a:lnTo>
                  <a:lnTo>
                    <a:pt x="128" y="161"/>
                  </a:lnTo>
                  <a:lnTo>
                    <a:pt x="126" y="164"/>
                  </a:lnTo>
                  <a:lnTo>
                    <a:pt x="120" y="165"/>
                  </a:lnTo>
                  <a:lnTo>
                    <a:pt x="116" y="165"/>
                  </a:lnTo>
                  <a:lnTo>
                    <a:pt x="24" y="160"/>
                  </a:lnTo>
                  <a:lnTo>
                    <a:pt x="15" y="156"/>
                  </a:lnTo>
                  <a:lnTo>
                    <a:pt x="7" y="150"/>
                  </a:lnTo>
                  <a:lnTo>
                    <a:pt x="3" y="141"/>
                  </a:lnTo>
                  <a:lnTo>
                    <a:pt x="2" y="131"/>
                  </a:lnTo>
                  <a:lnTo>
                    <a:pt x="0" y="26"/>
                  </a:lnTo>
                  <a:lnTo>
                    <a:pt x="0" y="19"/>
                  </a:lnTo>
                  <a:lnTo>
                    <a:pt x="1" y="15"/>
                  </a:lnTo>
                  <a:lnTo>
                    <a:pt x="3" y="10"/>
                  </a:lnTo>
                  <a:lnTo>
                    <a:pt x="6" y="6"/>
                  </a:lnTo>
                  <a:lnTo>
                    <a:pt x="9" y="3"/>
                  </a:lnTo>
                  <a:lnTo>
                    <a:pt x="14" y="1"/>
                  </a:lnTo>
                  <a:lnTo>
                    <a:pt x="18" y="0"/>
                  </a:lnTo>
                  <a:lnTo>
                    <a:pt x="23"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56" name="Line 51"/>
            <p:cNvSpPr>
              <a:spLocks noChangeShapeType="1"/>
            </p:cNvSpPr>
            <p:nvPr/>
          </p:nvSpPr>
          <p:spPr bwMode="auto">
            <a:xfrm flipH="1" flipV="1">
              <a:off x="1502" y="2053"/>
              <a:ext cx="14" cy="295"/>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34857" name="Line 52"/>
            <p:cNvSpPr>
              <a:spLocks noChangeShapeType="1"/>
            </p:cNvSpPr>
            <p:nvPr/>
          </p:nvSpPr>
          <p:spPr bwMode="auto">
            <a:xfrm>
              <a:off x="1518" y="2460"/>
              <a:ext cx="0" cy="268"/>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34858" name="Freeform 53"/>
            <p:cNvSpPr>
              <a:spLocks/>
            </p:cNvSpPr>
            <p:nvPr/>
          </p:nvSpPr>
          <p:spPr bwMode="auto">
            <a:xfrm>
              <a:off x="3421" y="2277"/>
              <a:ext cx="596" cy="25"/>
            </a:xfrm>
            <a:custGeom>
              <a:avLst/>
              <a:gdLst>
                <a:gd name="T0" fmla="*/ 329 w 596"/>
                <a:gd name="T1" fmla="*/ 18 h 25"/>
                <a:gd name="T2" fmla="*/ 387 w 596"/>
                <a:gd name="T3" fmla="*/ 16 h 25"/>
                <a:gd name="T4" fmla="*/ 440 w 596"/>
                <a:gd name="T5" fmla="*/ 13 h 25"/>
                <a:gd name="T6" fmla="*/ 488 w 596"/>
                <a:gd name="T7" fmla="*/ 11 h 25"/>
                <a:gd name="T8" fmla="*/ 527 w 596"/>
                <a:gd name="T9" fmla="*/ 9 h 25"/>
                <a:gd name="T10" fmla="*/ 560 w 596"/>
                <a:gd name="T11" fmla="*/ 7 h 25"/>
                <a:gd name="T12" fmla="*/ 582 w 596"/>
                <a:gd name="T13" fmla="*/ 4 h 25"/>
                <a:gd name="T14" fmla="*/ 593 w 596"/>
                <a:gd name="T15" fmla="*/ 4 h 25"/>
                <a:gd name="T16" fmla="*/ 594 w 596"/>
                <a:gd name="T17" fmla="*/ 3 h 25"/>
                <a:gd name="T18" fmla="*/ 582 w 596"/>
                <a:gd name="T19" fmla="*/ 1 h 25"/>
                <a:gd name="T20" fmla="*/ 560 w 596"/>
                <a:gd name="T21" fmla="*/ 1 h 25"/>
                <a:gd name="T22" fmla="*/ 527 w 596"/>
                <a:gd name="T23" fmla="*/ 0 h 25"/>
                <a:gd name="T24" fmla="*/ 487 w 596"/>
                <a:gd name="T25" fmla="*/ 1 h 25"/>
                <a:gd name="T26" fmla="*/ 440 w 596"/>
                <a:gd name="T27" fmla="*/ 2 h 25"/>
                <a:gd name="T28" fmla="*/ 385 w 596"/>
                <a:gd name="T29" fmla="*/ 3 h 25"/>
                <a:gd name="T30" fmla="*/ 328 w 596"/>
                <a:gd name="T31" fmla="*/ 4 h 25"/>
                <a:gd name="T32" fmla="*/ 267 w 596"/>
                <a:gd name="T33" fmla="*/ 5 h 25"/>
                <a:gd name="T34" fmla="*/ 209 w 596"/>
                <a:gd name="T35" fmla="*/ 8 h 25"/>
                <a:gd name="T36" fmla="*/ 156 w 596"/>
                <a:gd name="T37" fmla="*/ 10 h 25"/>
                <a:gd name="T38" fmla="*/ 108 w 596"/>
                <a:gd name="T39" fmla="*/ 12 h 25"/>
                <a:gd name="T40" fmla="*/ 68 w 596"/>
                <a:gd name="T41" fmla="*/ 14 h 25"/>
                <a:gd name="T42" fmla="*/ 36 w 596"/>
                <a:gd name="T43" fmla="*/ 17 h 25"/>
                <a:gd name="T44" fmla="*/ 14 w 596"/>
                <a:gd name="T45" fmla="*/ 19 h 25"/>
                <a:gd name="T46" fmla="*/ 2 w 596"/>
                <a:gd name="T47" fmla="*/ 20 h 25"/>
                <a:gd name="T48" fmla="*/ 2 w 596"/>
                <a:gd name="T49" fmla="*/ 22 h 25"/>
                <a:gd name="T50" fmla="*/ 14 w 596"/>
                <a:gd name="T51" fmla="*/ 22 h 25"/>
                <a:gd name="T52" fmla="*/ 36 w 596"/>
                <a:gd name="T53" fmla="*/ 24 h 25"/>
                <a:gd name="T54" fmla="*/ 69 w 596"/>
                <a:gd name="T55" fmla="*/ 23 h 25"/>
                <a:gd name="T56" fmla="*/ 109 w 596"/>
                <a:gd name="T57" fmla="*/ 24 h 25"/>
                <a:gd name="T58" fmla="*/ 156 w 596"/>
                <a:gd name="T59" fmla="*/ 22 h 25"/>
                <a:gd name="T60" fmla="*/ 210 w 596"/>
                <a:gd name="T61" fmla="*/ 21 h 25"/>
                <a:gd name="T62" fmla="*/ 268 w 596"/>
                <a:gd name="T63" fmla="*/ 2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6"/>
                <a:gd name="T97" fmla="*/ 0 h 25"/>
                <a:gd name="T98" fmla="*/ 596 w 596"/>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6" h="25">
                  <a:moveTo>
                    <a:pt x="298" y="19"/>
                  </a:moveTo>
                  <a:lnTo>
                    <a:pt x="329" y="18"/>
                  </a:lnTo>
                  <a:lnTo>
                    <a:pt x="358" y="17"/>
                  </a:lnTo>
                  <a:lnTo>
                    <a:pt x="387" y="16"/>
                  </a:lnTo>
                  <a:lnTo>
                    <a:pt x="414" y="15"/>
                  </a:lnTo>
                  <a:lnTo>
                    <a:pt x="440" y="13"/>
                  </a:lnTo>
                  <a:lnTo>
                    <a:pt x="465" y="13"/>
                  </a:lnTo>
                  <a:lnTo>
                    <a:pt x="488" y="11"/>
                  </a:lnTo>
                  <a:lnTo>
                    <a:pt x="508" y="10"/>
                  </a:lnTo>
                  <a:lnTo>
                    <a:pt x="527" y="9"/>
                  </a:lnTo>
                  <a:lnTo>
                    <a:pt x="546" y="9"/>
                  </a:lnTo>
                  <a:lnTo>
                    <a:pt x="560" y="7"/>
                  </a:lnTo>
                  <a:lnTo>
                    <a:pt x="571" y="6"/>
                  </a:lnTo>
                  <a:lnTo>
                    <a:pt x="582" y="4"/>
                  </a:lnTo>
                  <a:lnTo>
                    <a:pt x="590" y="4"/>
                  </a:lnTo>
                  <a:lnTo>
                    <a:pt x="593" y="4"/>
                  </a:lnTo>
                  <a:lnTo>
                    <a:pt x="595" y="3"/>
                  </a:lnTo>
                  <a:lnTo>
                    <a:pt x="594" y="3"/>
                  </a:lnTo>
                  <a:lnTo>
                    <a:pt x="590" y="0"/>
                  </a:lnTo>
                  <a:lnTo>
                    <a:pt x="582" y="1"/>
                  </a:lnTo>
                  <a:lnTo>
                    <a:pt x="572" y="1"/>
                  </a:lnTo>
                  <a:lnTo>
                    <a:pt x="560" y="1"/>
                  </a:lnTo>
                  <a:lnTo>
                    <a:pt x="544" y="0"/>
                  </a:lnTo>
                  <a:lnTo>
                    <a:pt x="527" y="0"/>
                  </a:lnTo>
                  <a:lnTo>
                    <a:pt x="508" y="2"/>
                  </a:lnTo>
                  <a:lnTo>
                    <a:pt x="487" y="1"/>
                  </a:lnTo>
                  <a:lnTo>
                    <a:pt x="464" y="0"/>
                  </a:lnTo>
                  <a:lnTo>
                    <a:pt x="440" y="2"/>
                  </a:lnTo>
                  <a:lnTo>
                    <a:pt x="414" y="1"/>
                  </a:lnTo>
                  <a:lnTo>
                    <a:pt x="385" y="3"/>
                  </a:lnTo>
                  <a:lnTo>
                    <a:pt x="357" y="2"/>
                  </a:lnTo>
                  <a:lnTo>
                    <a:pt x="328" y="4"/>
                  </a:lnTo>
                  <a:lnTo>
                    <a:pt x="297" y="4"/>
                  </a:lnTo>
                  <a:lnTo>
                    <a:pt x="267" y="5"/>
                  </a:lnTo>
                  <a:lnTo>
                    <a:pt x="238" y="6"/>
                  </a:lnTo>
                  <a:lnTo>
                    <a:pt x="209" y="8"/>
                  </a:lnTo>
                  <a:lnTo>
                    <a:pt x="182" y="8"/>
                  </a:lnTo>
                  <a:lnTo>
                    <a:pt x="156" y="10"/>
                  </a:lnTo>
                  <a:lnTo>
                    <a:pt x="132" y="11"/>
                  </a:lnTo>
                  <a:lnTo>
                    <a:pt x="108" y="12"/>
                  </a:lnTo>
                  <a:lnTo>
                    <a:pt x="87" y="14"/>
                  </a:lnTo>
                  <a:lnTo>
                    <a:pt x="68" y="14"/>
                  </a:lnTo>
                  <a:lnTo>
                    <a:pt x="50" y="16"/>
                  </a:lnTo>
                  <a:lnTo>
                    <a:pt x="36" y="17"/>
                  </a:lnTo>
                  <a:lnTo>
                    <a:pt x="25" y="18"/>
                  </a:lnTo>
                  <a:lnTo>
                    <a:pt x="14" y="19"/>
                  </a:lnTo>
                  <a:lnTo>
                    <a:pt x="7" y="20"/>
                  </a:lnTo>
                  <a:lnTo>
                    <a:pt x="2" y="20"/>
                  </a:lnTo>
                  <a:lnTo>
                    <a:pt x="0" y="21"/>
                  </a:lnTo>
                  <a:lnTo>
                    <a:pt x="2" y="22"/>
                  </a:lnTo>
                  <a:lnTo>
                    <a:pt x="6" y="22"/>
                  </a:lnTo>
                  <a:lnTo>
                    <a:pt x="14" y="22"/>
                  </a:lnTo>
                  <a:lnTo>
                    <a:pt x="23" y="23"/>
                  </a:lnTo>
                  <a:lnTo>
                    <a:pt x="36" y="24"/>
                  </a:lnTo>
                  <a:lnTo>
                    <a:pt x="52" y="24"/>
                  </a:lnTo>
                  <a:lnTo>
                    <a:pt x="69" y="23"/>
                  </a:lnTo>
                  <a:lnTo>
                    <a:pt x="88" y="24"/>
                  </a:lnTo>
                  <a:lnTo>
                    <a:pt x="109" y="24"/>
                  </a:lnTo>
                  <a:lnTo>
                    <a:pt x="132" y="23"/>
                  </a:lnTo>
                  <a:lnTo>
                    <a:pt x="156" y="22"/>
                  </a:lnTo>
                  <a:lnTo>
                    <a:pt x="183" y="22"/>
                  </a:lnTo>
                  <a:lnTo>
                    <a:pt x="210" y="21"/>
                  </a:lnTo>
                  <a:lnTo>
                    <a:pt x="238" y="20"/>
                  </a:lnTo>
                  <a:lnTo>
                    <a:pt x="268" y="20"/>
                  </a:lnTo>
                  <a:lnTo>
                    <a:pt x="298" y="19"/>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59" name="Freeform 54"/>
            <p:cNvSpPr>
              <a:spLocks/>
            </p:cNvSpPr>
            <p:nvPr/>
          </p:nvSpPr>
          <p:spPr bwMode="auto">
            <a:xfrm>
              <a:off x="3412" y="2285"/>
              <a:ext cx="609" cy="23"/>
            </a:xfrm>
            <a:custGeom>
              <a:avLst/>
              <a:gdLst>
                <a:gd name="T0" fmla="*/ 306 w 609"/>
                <a:gd name="T1" fmla="*/ 18 h 23"/>
                <a:gd name="T2" fmla="*/ 365 w 609"/>
                <a:gd name="T3" fmla="*/ 15 h 23"/>
                <a:gd name="T4" fmla="*/ 423 w 609"/>
                <a:gd name="T5" fmla="*/ 14 h 23"/>
                <a:gd name="T6" fmla="*/ 475 w 609"/>
                <a:gd name="T7" fmla="*/ 13 h 23"/>
                <a:gd name="T8" fmla="*/ 520 w 609"/>
                <a:gd name="T9" fmla="*/ 11 h 23"/>
                <a:gd name="T10" fmla="*/ 558 w 609"/>
                <a:gd name="T11" fmla="*/ 10 h 23"/>
                <a:gd name="T12" fmla="*/ 584 w 609"/>
                <a:gd name="T13" fmla="*/ 7 h 23"/>
                <a:gd name="T14" fmla="*/ 603 w 609"/>
                <a:gd name="T15" fmla="*/ 6 h 23"/>
                <a:gd name="T16" fmla="*/ 608 w 609"/>
                <a:gd name="T17" fmla="*/ 4 h 23"/>
                <a:gd name="T18" fmla="*/ 603 w 609"/>
                <a:gd name="T19" fmla="*/ 2 h 23"/>
                <a:gd name="T20" fmla="*/ 584 w 609"/>
                <a:gd name="T21" fmla="*/ 1 h 23"/>
                <a:gd name="T22" fmla="*/ 556 w 609"/>
                <a:gd name="T23" fmla="*/ 1 h 23"/>
                <a:gd name="T24" fmla="*/ 519 w 609"/>
                <a:gd name="T25" fmla="*/ 2 h 23"/>
                <a:gd name="T26" fmla="*/ 474 w 609"/>
                <a:gd name="T27" fmla="*/ 0 h 23"/>
                <a:gd name="T28" fmla="*/ 422 w 609"/>
                <a:gd name="T29" fmla="*/ 1 h 23"/>
                <a:gd name="T30" fmla="*/ 366 w 609"/>
                <a:gd name="T31" fmla="*/ 2 h 23"/>
                <a:gd name="T32" fmla="*/ 304 w 609"/>
                <a:gd name="T33" fmla="*/ 3 h 23"/>
                <a:gd name="T34" fmla="*/ 243 w 609"/>
                <a:gd name="T35" fmla="*/ 4 h 23"/>
                <a:gd name="T36" fmla="*/ 186 w 609"/>
                <a:gd name="T37" fmla="*/ 6 h 23"/>
                <a:gd name="T38" fmla="*/ 135 w 609"/>
                <a:gd name="T39" fmla="*/ 8 h 23"/>
                <a:gd name="T40" fmla="*/ 90 w 609"/>
                <a:gd name="T41" fmla="*/ 11 h 23"/>
                <a:gd name="T42" fmla="*/ 52 w 609"/>
                <a:gd name="T43" fmla="*/ 13 h 23"/>
                <a:gd name="T44" fmla="*/ 25 w 609"/>
                <a:gd name="T45" fmla="*/ 14 h 23"/>
                <a:gd name="T46" fmla="*/ 7 w 609"/>
                <a:gd name="T47" fmla="*/ 16 h 23"/>
                <a:gd name="T48" fmla="*/ 0 w 609"/>
                <a:gd name="T49" fmla="*/ 17 h 23"/>
                <a:gd name="T50" fmla="*/ 6 w 609"/>
                <a:gd name="T51" fmla="*/ 18 h 23"/>
                <a:gd name="T52" fmla="*/ 24 w 609"/>
                <a:gd name="T53" fmla="*/ 19 h 23"/>
                <a:gd name="T54" fmla="*/ 52 w 609"/>
                <a:gd name="T55" fmla="*/ 21 h 23"/>
                <a:gd name="T56" fmla="*/ 90 w 609"/>
                <a:gd name="T57" fmla="*/ 21 h 23"/>
                <a:gd name="T58" fmla="*/ 134 w 609"/>
                <a:gd name="T59" fmla="*/ 20 h 23"/>
                <a:gd name="T60" fmla="*/ 187 w 609"/>
                <a:gd name="T61" fmla="*/ 20 h 23"/>
                <a:gd name="T62" fmla="*/ 243 w 609"/>
                <a:gd name="T63" fmla="*/ 19 h 23"/>
                <a:gd name="T64" fmla="*/ 306 w 609"/>
                <a:gd name="T65" fmla="*/ 18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9"/>
                <a:gd name="T100" fmla="*/ 0 h 23"/>
                <a:gd name="T101" fmla="*/ 609 w 60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9" h="23">
                  <a:moveTo>
                    <a:pt x="306" y="18"/>
                  </a:moveTo>
                  <a:lnTo>
                    <a:pt x="306" y="18"/>
                  </a:lnTo>
                  <a:lnTo>
                    <a:pt x="337" y="17"/>
                  </a:lnTo>
                  <a:lnTo>
                    <a:pt x="365" y="15"/>
                  </a:lnTo>
                  <a:lnTo>
                    <a:pt x="395" y="16"/>
                  </a:lnTo>
                  <a:lnTo>
                    <a:pt x="423" y="14"/>
                  </a:lnTo>
                  <a:lnTo>
                    <a:pt x="450" y="13"/>
                  </a:lnTo>
                  <a:lnTo>
                    <a:pt x="475" y="13"/>
                  </a:lnTo>
                  <a:lnTo>
                    <a:pt x="498" y="12"/>
                  </a:lnTo>
                  <a:lnTo>
                    <a:pt x="520" y="11"/>
                  </a:lnTo>
                  <a:lnTo>
                    <a:pt x="539" y="9"/>
                  </a:lnTo>
                  <a:lnTo>
                    <a:pt x="558" y="10"/>
                  </a:lnTo>
                  <a:lnTo>
                    <a:pt x="572" y="8"/>
                  </a:lnTo>
                  <a:lnTo>
                    <a:pt x="584" y="7"/>
                  </a:lnTo>
                  <a:lnTo>
                    <a:pt x="595" y="5"/>
                  </a:lnTo>
                  <a:lnTo>
                    <a:pt x="603" y="6"/>
                  </a:lnTo>
                  <a:lnTo>
                    <a:pt x="606" y="5"/>
                  </a:lnTo>
                  <a:lnTo>
                    <a:pt x="608" y="4"/>
                  </a:lnTo>
                  <a:lnTo>
                    <a:pt x="607" y="4"/>
                  </a:lnTo>
                  <a:lnTo>
                    <a:pt x="603" y="2"/>
                  </a:lnTo>
                  <a:lnTo>
                    <a:pt x="595" y="2"/>
                  </a:lnTo>
                  <a:lnTo>
                    <a:pt x="584" y="1"/>
                  </a:lnTo>
                  <a:lnTo>
                    <a:pt x="572" y="2"/>
                  </a:lnTo>
                  <a:lnTo>
                    <a:pt x="556" y="1"/>
                  </a:lnTo>
                  <a:lnTo>
                    <a:pt x="538" y="1"/>
                  </a:lnTo>
                  <a:lnTo>
                    <a:pt x="519" y="2"/>
                  </a:lnTo>
                  <a:lnTo>
                    <a:pt x="498" y="2"/>
                  </a:lnTo>
                  <a:lnTo>
                    <a:pt x="474" y="0"/>
                  </a:lnTo>
                  <a:lnTo>
                    <a:pt x="450" y="1"/>
                  </a:lnTo>
                  <a:lnTo>
                    <a:pt x="422" y="1"/>
                  </a:lnTo>
                  <a:lnTo>
                    <a:pt x="394" y="2"/>
                  </a:lnTo>
                  <a:lnTo>
                    <a:pt x="366" y="2"/>
                  </a:lnTo>
                  <a:lnTo>
                    <a:pt x="335" y="3"/>
                  </a:lnTo>
                  <a:lnTo>
                    <a:pt x="304" y="3"/>
                  </a:lnTo>
                  <a:lnTo>
                    <a:pt x="274" y="4"/>
                  </a:lnTo>
                  <a:lnTo>
                    <a:pt x="243" y="4"/>
                  </a:lnTo>
                  <a:lnTo>
                    <a:pt x="214" y="6"/>
                  </a:lnTo>
                  <a:lnTo>
                    <a:pt x="186" y="6"/>
                  </a:lnTo>
                  <a:lnTo>
                    <a:pt x="159" y="7"/>
                  </a:lnTo>
                  <a:lnTo>
                    <a:pt x="135" y="8"/>
                  </a:lnTo>
                  <a:lnTo>
                    <a:pt x="111" y="9"/>
                  </a:lnTo>
                  <a:lnTo>
                    <a:pt x="90" y="11"/>
                  </a:lnTo>
                  <a:lnTo>
                    <a:pt x="69" y="11"/>
                  </a:lnTo>
                  <a:lnTo>
                    <a:pt x="52" y="13"/>
                  </a:lnTo>
                  <a:lnTo>
                    <a:pt x="36" y="13"/>
                  </a:lnTo>
                  <a:lnTo>
                    <a:pt x="25" y="14"/>
                  </a:lnTo>
                  <a:lnTo>
                    <a:pt x="14" y="15"/>
                  </a:lnTo>
                  <a:lnTo>
                    <a:pt x="7" y="16"/>
                  </a:lnTo>
                  <a:lnTo>
                    <a:pt x="2" y="16"/>
                  </a:lnTo>
                  <a:lnTo>
                    <a:pt x="0" y="17"/>
                  </a:lnTo>
                  <a:lnTo>
                    <a:pt x="2" y="18"/>
                  </a:lnTo>
                  <a:lnTo>
                    <a:pt x="6" y="18"/>
                  </a:lnTo>
                  <a:lnTo>
                    <a:pt x="14" y="19"/>
                  </a:lnTo>
                  <a:lnTo>
                    <a:pt x="24" y="19"/>
                  </a:lnTo>
                  <a:lnTo>
                    <a:pt x="37" y="21"/>
                  </a:lnTo>
                  <a:lnTo>
                    <a:pt x="52" y="21"/>
                  </a:lnTo>
                  <a:lnTo>
                    <a:pt x="70" y="20"/>
                  </a:lnTo>
                  <a:lnTo>
                    <a:pt x="90" y="21"/>
                  </a:lnTo>
                  <a:lnTo>
                    <a:pt x="110" y="22"/>
                  </a:lnTo>
                  <a:lnTo>
                    <a:pt x="134" y="20"/>
                  </a:lnTo>
                  <a:lnTo>
                    <a:pt x="160" y="20"/>
                  </a:lnTo>
                  <a:lnTo>
                    <a:pt x="187" y="20"/>
                  </a:lnTo>
                  <a:lnTo>
                    <a:pt x="215" y="20"/>
                  </a:lnTo>
                  <a:lnTo>
                    <a:pt x="243" y="19"/>
                  </a:lnTo>
                  <a:lnTo>
                    <a:pt x="273" y="19"/>
                  </a:lnTo>
                  <a:lnTo>
                    <a:pt x="306" y="18"/>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60" name="Freeform 55"/>
            <p:cNvSpPr>
              <a:spLocks/>
            </p:cNvSpPr>
            <p:nvPr/>
          </p:nvSpPr>
          <p:spPr bwMode="auto">
            <a:xfrm>
              <a:off x="3874" y="2061"/>
              <a:ext cx="66" cy="11"/>
            </a:xfrm>
            <a:custGeom>
              <a:avLst/>
              <a:gdLst>
                <a:gd name="T0" fmla="*/ 32 w 66"/>
                <a:gd name="T1" fmla="*/ 9 h 11"/>
                <a:gd name="T2" fmla="*/ 38 w 66"/>
                <a:gd name="T3" fmla="*/ 9 h 11"/>
                <a:gd name="T4" fmla="*/ 45 w 66"/>
                <a:gd name="T5" fmla="*/ 8 h 11"/>
                <a:gd name="T6" fmla="*/ 50 w 66"/>
                <a:gd name="T7" fmla="*/ 6 h 11"/>
                <a:gd name="T8" fmla="*/ 55 w 66"/>
                <a:gd name="T9" fmla="*/ 5 h 11"/>
                <a:gd name="T10" fmla="*/ 59 w 66"/>
                <a:gd name="T11" fmla="*/ 5 h 11"/>
                <a:gd name="T12" fmla="*/ 62 w 66"/>
                <a:gd name="T13" fmla="*/ 3 h 11"/>
                <a:gd name="T14" fmla="*/ 64 w 66"/>
                <a:gd name="T15" fmla="*/ 3 h 11"/>
                <a:gd name="T16" fmla="*/ 65 w 66"/>
                <a:gd name="T17" fmla="*/ 2 h 11"/>
                <a:gd name="T18" fmla="*/ 65 w 66"/>
                <a:gd name="T19" fmla="*/ 1 h 11"/>
                <a:gd name="T20" fmla="*/ 62 w 66"/>
                <a:gd name="T21" fmla="*/ 1 h 11"/>
                <a:gd name="T22" fmla="*/ 59 w 66"/>
                <a:gd name="T23" fmla="*/ 0 h 11"/>
                <a:gd name="T24" fmla="*/ 55 w 66"/>
                <a:gd name="T25" fmla="*/ 0 h 11"/>
                <a:gd name="T26" fmla="*/ 51 w 66"/>
                <a:gd name="T27" fmla="*/ 0 h 11"/>
                <a:gd name="T28" fmla="*/ 45 w 66"/>
                <a:gd name="T29" fmla="*/ 0 h 11"/>
                <a:gd name="T30" fmla="*/ 39 w 66"/>
                <a:gd name="T31" fmla="*/ 1 h 11"/>
                <a:gd name="T32" fmla="*/ 32 w 66"/>
                <a:gd name="T33" fmla="*/ 1 h 11"/>
                <a:gd name="T34" fmla="*/ 26 w 66"/>
                <a:gd name="T35" fmla="*/ 1 h 11"/>
                <a:gd name="T36" fmla="*/ 20 w 66"/>
                <a:gd name="T37" fmla="*/ 2 h 11"/>
                <a:gd name="T38" fmla="*/ 15 w 66"/>
                <a:gd name="T39" fmla="*/ 3 h 11"/>
                <a:gd name="T40" fmla="*/ 9 w 66"/>
                <a:gd name="T41" fmla="*/ 4 h 11"/>
                <a:gd name="T42" fmla="*/ 6 w 66"/>
                <a:gd name="T43" fmla="*/ 6 h 11"/>
                <a:gd name="T44" fmla="*/ 2 w 66"/>
                <a:gd name="T45" fmla="*/ 7 h 11"/>
                <a:gd name="T46" fmla="*/ 0 w 66"/>
                <a:gd name="T47" fmla="*/ 8 h 11"/>
                <a:gd name="T48" fmla="*/ 0 w 66"/>
                <a:gd name="T49" fmla="*/ 8 h 11"/>
                <a:gd name="T50" fmla="*/ 0 w 66"/>
                <a:gd name="T51" fmla="*/ 8 h 11"/>
                <a:gd name="T52" fmla="*/ 2 w 66"/>
                <a:gd name="T53" fmla="*/ 9 h 11"/>
                <a:gd name="T54" fmla="*/ 5 w 66"/>
                <a:gd name="T55" fmla="*/ 10 h 11"/>
                <a:gd name="T56" fmla="*/ 10 w 66"/>
                <a:gd name="T57" fmla="*/ 10 h 11"/>
                <a:gd name="T58" fmla="*/ 13 w 66"/>
                <a:gd name="T59" fmla="*/ 9 h 11"/>
                <a:gd name="T60" fmla="*/ 19 w 66"/>
                <a:gd name="T61" fmla="*/ 9 h 11"/>
                <a:gd name="T62" fmla="*/ 25 w 66"/>
                <a:gd name="T63" fmla="*/ 9 h 11"/>
                <a:gd name="T64" fmla="*/ 32 w 66"/>
                <a:gd name="T65" fmla="*/ 9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1"/>
                <a:gd name="T101" fmla="*/ 66 w 6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1">
                  <a:moveTo>
                    <a:pt x="32" y="9"/>
                  </a:moveTo>
                  <a:lnTo>
                    <a:pt x="38" y="9"/>
                  </a:lnTo>
                  <a:lnTo>
                    <a:pt x="45" y="8"/>
                  </a:lnTo>
                  <a:lnTo>
                    <a:pt x="50" y="6"/>
                  </a:lnTo>
                  <a:lnTo>
                    <a:pt x="55" y="5"/>
                  </a:lnTo>
                  <a:lnTo>
                    <a:pt x="59" y="5"/>
                  </a:lnTo>
                  <a:lnTo>
                    <a:pt x="62" y="3"/>
                  </a:lnTo>
                  <a:lnTo>
                    <a:pt x="64" y="3"/>
                  </a:lnTo>
                  <a:lnTo>
                    <a:pt x="65" y="2"/>
                  </a:lnTo>
                  <a:lnTo>
                    <a:pt x="65" y="1"/>
                  </a:lnTo>
                  <a:lnTo>
                    <a:pt x="62" y="1"/>
                  </a:lnTo>
                  <a:lnTo>
                    <a:pt x="59" y="0"/>
                  </a:lnTo>
                  <a:lnTo>
                    <a:pt x="55" y="0"/>
                  </a:lnTo>
                  <a:lnTo>
                    <a:pt x="51" y="0"/>
                  </a:lnTo>
                  <a:lnTo>
                    <a:pt x="45" y="0"/>
                  </a:lnTo>
                  <a:lnTo>
                    <a:pt x="39" y="1"/>
                  </a:lnTo>
                  <a:lnTo>
                    <a:pt x="32" y="1"/>
                  </a:lnTo>
                  <a:lnTo>
                    <a:pt x="26" y="1"/>
                  </a:lnTo>
                  <a:lnTo>
                    <a:pt x="20" y="2"/>
                  </a:lnTo>
                  <a:lnTo>
                    <a:pt x="15" y="3"/>
                  </a:lnTo>
                  <a:lnTo>
                    <a:pt x="9" y="4"/>
                  </a:lnTo>
                  <a:lnTo>
                    <a:pt x="6" y="6"/>
                  </a:lnTo>
                  <a:lnTo>
                    <a:pt x="2" y="7"/>
                  </a:lnTo>
                  <a:lnTo>
                    <a:pt x="0" y="8"/>
                  </a:lnTo>
                  <a:lnTo>
                    <a:pt x="2" y="9"/>
                  </a:lnTo>
                  <a:lnTo>
                    <a:pt x="5" y="10"/>
                  </a:lnTo>
                  <a:lnTo>
                    <a:pt x="10" y="10"/>
                  </a:lnTo>
                  <a:lnTo>
                    <a:pt x="13" y="9"/>
                  </a:lnTo>
                  <a:lnTo>
                    <a:pt x="19" y="9"/>
                  </a:lnTo>
                  <a:lnTo>
                    <a:pt x="25" y="9"/>
                  </a:lnTo>
                  <a:lnTo>
                    <a:pt x="32" y="9"/>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61" name="Freeform 56"/>
            <p:cNvSpPr>
              <a:spLocks/>
            </p:cNvSpPr>
            <p:nvPr/>
          </p:nvSpPr>
          <p:spPr bwMode="auto">
            <a:xfrm>
              <a:off x="3865" y="2067"/>
              <a:ext cx="79" cy="13"/>
            </a:xfrm>
            <a:custGeom>
              <a:avLst/>
              <a:gdLst>
                <a:gd name="T0" fmla="*/ 39 w 79"/>
                <a:gd name="T1" fmla="*/ 12 h 13"/>
                <a:gd name="T2" fmla="*/ 39 w 79"/>
                <a:gd name="T3" fmla="*/ 12 h 13"/>
                <a:gd name="T4" fmla="*/ 46 w 79"/>
                <a:gd name="T5" fmla="*/ 11 h 13"/>
                <a:gd name="T6" fmla="*/ 54 w 79"/>
                <a:gd name="T7" fmla="*/ 10 h 13"/>
                <a:gd name="T8" fmla="*/ 60 w 79"/>
                <a:gd name="T9" fmla="*/ 10 h 13"/>
                <a:gd name="T10" fmla="*/ 67 w 79"/>
                <a:gd name="T11" fmla="*/ 9 h 13"/>
                <a:gd name="T12" fmla="*/ 71 w 79"/>
                <a:gd name="T13" fmla="*/ 8 h 13"/>
                <a:gd name="T14" fmla="*/ 74 w 79"/>
                <a:gd name="T15" fmla="*/ 7 h 13"/>
                <a:gd name="T16" fmla="*/ 77 w 79"/>
                <a:gd name="T17" fmla="*/ 6 h 13"/>
                <a:gd name="T18" fmla="*/ 78 w 79"/>
                <a:gd name="T19" fmla="*/ 5 h 13"/>
                <a:gd name="T20" fmla="*/ 78 w 79"/>
                <a:gd name="T21" fmla="*/ 4 h 13"/>
                <a:gd name="T22" fmla="*/ 75 w 79"/>
                <a:gd name="T23" fmla="*/ 3 h 13"/>
                <a:gd name="T24" fmla="*/ 71 w 79"/>
                <a:gd name="T25" fmla="*/ 1 h 13"/>
                <a:gd name="T26" fmla="*/ 66 w 79"/>
                <a:gd name="T27" fmla="*/ 1 h 13"/>
                <a:gd name="T28" fmla="*/ 61 w 79"/>
                <a:gd name="T29" fmla="*/ 2 h 13"/>
                <a:gd name="T30" fmla="*/ 53 w 79"/>
                <a:gd name="T31" fmla="*/ 1 h 13"/>
                <a:gd name="T32" fmla="*/ 46 w 79"/>
                <a:gd name="T33" fmla="*/ 1 h 13"/>
                <a:gd name="T34" fmla="*/ 39 w 79"/>
                <a:gd name="T35" fmla="*/ 1 h 13"/>
                <a:gd name="T36" fmla="*/ 31 w 79"/>
                <a:gd name="T37" fmla="*/ 0 h 13"/>
                <a:gd name="T38" fmla="*/ 24 w 79"/>
                <a:gd name="T39" fmla="*/ 1 h 13"/>
                <a:gd name="T40" fmla="*/ 17 w 79"/>
                <a:gd name="T41" fmla="*/ 1 h 13"/>
                <a:gd name="T42" fmla="*/ 11 w 79"/>
                <a:gd name="T43" fmla="*/ 2 h 13"/>
                <a:gd name="T44" fmla="*/ 7 w 79"/>
                <a:gd name="T45" fmla="*/ 4 h 13"/>
                <a:gd name="T46" fmla="*/ 2 w 79"/>
                <a:gd name="T47" fmla="*/ 5 h 13"/>
                <a:gd name="T48" fmla="*/ 0 w 79"/>
                <a:gd name="T49" fmla="*/ 6 h 13"/>
                <a:gd name="T50" fmla="*/ 0 w 79"/>
                <a:gd name="T51" fmla="*/ 7 h 13"/>
                <a:gd name="T52" fmla="*/ 0 w 79"/>
                <a:gd name="T53" fmla="*/ 8 h 13"/>
                <a:gd name="T54" fmla="*/ 3 w 79"/>
                <a:gd name="T55" fmla="*/ 9 h 13"/>
                <a:gd name="T56" fmla="*/ 7 w 79"/>
                <a:gd name="T57" fmla="*/ 9 h 13"/>
                <a:gd name="T58" fmla="*/ 11 w 79"/>
                <a:gd name="T59" fmla="*/ 11 h 13"/>
                <a:gd name="T60" fmla="*/ 17 w 79"/>
                <a:gd name="T61" fmla="*/ 11 h 13"/>
                <a:gd name="T62" fmla="*/ 23 w 79"/>
                <a:gd name="T63" fmla="*/ 10 h 13"/>
                <a:gd name="T64" fmla="*/ 32 w 79"/>
                <a:gd name="T65" fmla="*/ 11 h 13"/>
                <a:gd name="T66" fmla="*/ 39 w 79"/>
                <a:gd name="T67" fmla="*/ 12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3"/>
                <a:gd name="T104" fmla="*/ 79 w 79"/>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3">
                  <a:moveTo>
                    <a:pt x="39" y="12"/>
                  </a:moveTo>
                  <a:lnTo>
                    <a:pt x="39" y="12"/>
                  </a:lnTo>
                  <a:lnTo>
                    <a:pt x="46" y="11"/>
                  </a:lnTo>
                  <a:lnTo>
                    <a:pt x="54" y="10"/>
                  </a:lnTo>
                  <a:lnTo>
                    <a:pt x="60" y="10"/>
                  </a:lnTo>
                  <a:lnTo>
                    <a:pt x="67" y="9"/>
                  </a:lnTo>
                  <a:lnTo>
                    <a:pt x="71" y="8"/>
                  </a:lnTo>
                  <a:lnTo>
                    <a:pt x="74" y="7"/>
                  </a:lnTo>
                  <a:lnTo>
                    <a:pt x="77" y="6"/>
                  </a:lnTo>
                  <a:lnTo>
                    <a:pt x="78" y="5"/>
                  </a:lnTo>
                  <a:lnTo>
                    <a:pt x="78" y="4"/>
                  </a:lnTo>
                  <a:lnTo>
                    <a:pt x="75" y="3"/>
                  </a:lnTo>
                  <a:lnTo>
                    <a:pt x="71" y="1"/>
                  </a:lnTo>
                  <a:lnTo>
                    <a:pt x="66" y="1"/>
                  </a:lnTo>
                  <a:lnTo>
                    <a:pt x="61" y="2"/>
                  </a:lnTo>
                  <a:lnTo>
                    <a:pt x="53" y="1"/>
                  </a:lnTo>
                  <a:lnTo>
                    <a:pt x="46" y="1"/>
                  </a:lnTo>
                  <a:lnTo>
                    <a:pt x="39" y="1"/>
                  </a:lnTo>
                  <a:lnTo>
                    <a:pt x="31" y="0"/>
                  </a:lnTo>
                  <a:lnTo>
                    <a:pt x="24" y="1"/>
                  </a:lnTo>
                  <a:lnTo>
                    <a:pt x="17" y="1"/>
                  </a:lnTo>
                  <a:lnTo>
                    <a:pt x="11" y="2"/>
                  </a:lnTo>
                  <a:lnTo>
                    <a:pt x="7" y="4"/>
                  </a:lnTo>
                  <a:lnTo>
                    <a:pt x="2" y="5"/>
                  </a:lnTo>
                  <a:lnTo>
                    <a:pt x="0" y="6"/>
                  </a:lnTo>
                  <a:lnTo>
                    <a:pt x="0" y="7"/>
                  </a:lnTo>
                  <a:lnTo>
                    <a:pt x="0" y="8"/>
                  </a:lnTo>
                  <a:lnTo>
                    <a:pt x="3" y="9"/>
                  </a:lnTo>
                  <a:lnTo>
                    <a:pt x="7" y="9"/>
                  </a:lnTo>
                  <a:lnTo>
                    <a:pt x="11" y="11"/>
                  </a:lnTo>
                  <a:lnTo>
                    <a:pt x="17" y="11"/>
                  </a:lnTo>
                  <a:lnTo>
                    <a:pt x="23" y="10"/>
                  </a:lnTo>
                  <a:lnTo>
                    <a:pt x="32" y="11"/>
                  </a:lnTo>
                  <a:lnTo>
                    <a:pt x="39" y="1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62" name="Freeform 57"/>
            <p:cNvSpPr>
              <a:spLocks/>
            </p:cNvSpPr>
            <p:nvPr/>
          </p:nvSpPr>
          <p:spPr bwMode="auto">
            <a:xfrm>
              <a:off x="2140" y="2480"/>
              <a:ext cx="859" cy="103"/>
            </a:xfrm>
            <a:custGeom>
              <a:avLst/>
              <a:gdLst>
                <a:gd name="T0" fmla="*/ 130 w 859"/>
                <a:gd name="T1" fmla="*/ 4 h 103"/>
                <a:gd name="T2" fmla="*/ 136 w 859"/>
                <a:gd name="T3" fmla="*/ 3 h 103"/>
                <a:gd name="T4" fmla="*/ 148 w 859"/>
                <a:gd name="T5" fmla="*/ 3 h 103"/>
                <a:gd name="T6" fmla="*/ 166 w 859"/>
                <a:gd name="T7" fmla="*/ 1 h 103"/>
                <a:gd name="T8" fmla="*/ 189 w 859"/>
                <a:gd name="T9" fmla="*/ 0 h 103"/>
                <a:gd name="T10" fmla="*/ 219 w 859"/>
                <a:gd name="T11" fmla="*/ 1 h 103"/>
                <a:gd name="T12" fmla="*/ 255 w 859"/>
                <a:gd name="T13" fmla="*/ 0 h 103"/>
                <a:gd name="T14" fmla="*/ 295 w 859"/>
                <a:gd name="T15" fmla="*/ 1 h 103"/>
                <a:gd name="T16" fmla="*/ 342 w 859"/>
                <a:gd name="T17" fmla="*/ 3 h 103"/>
                <a:gd name="T18" fmla="*/ 393 w 859"/>
                <a:gd name="T19" fmla="*/ 7 h 103"/>
                <a:gd name="T20" fmla="*/ 450 w 859"/>
                <a:gd name="T21" fmla="*/ 11 h 103"/>
                <a:gd name="T22" fmla="*/ 513 w 859"/>
                <a:gd name="T23" fmla="*/ 17 h 103"/>
                <a:gd name="T24" fmla="*/ 582 w 859"/>
                <a:gd name="T25" fmla="*/ 25 h 103"/>
                <a:gd name="T26" fmla="*/ 654 w 859"/>
                <a:gd name="T27" fmla="*/ 36 h 103"/>
                <a:gd name="T28" fmla="*/ 733 w 859"/>
                <a:gd name="T29" fmla="*/ 49 h 103"/>
                <a:gd name="T30" fmla="*/ 814 w 859"/>
                <a:gd name="T31" fmla="*/ 65 h 103"/>
                <a:gd name="T32" fmla="*/ 856 w 859"/>
                <a:gd name="T33" fmla="*/ 74 h 103"/>
                <a:gd name="T34" fmla="*/ 850 w 859"/>
                <a:gd name="T35" fmla="*/ 75 h 103"/>
                <a:gd name="T36" fmla="*/ 835 w 859"/>
                <a:gd name="T37" fmla="*/ 74 h 103"/>
                <a:gd name="T38" fmla="*/ 815 w 859"/>
                <a:gd name="T39" fmla="*/ 74 h 103"/>
                <a:gd name="T40" fmla="*/ 788 w 859"/>
                <a:gd name="T41" fmla="*/ 76 h 103"/>
                <a:gd name="T42" fmla="*/ 754 w 859"/>
                <a:gd name="T43" fmla="*/ 76 h 103"/>
                <a:gd name="T44" fmla="*/ 715 w 859"/>
                <a:gd name="T45" fmla="*/ 76 h 103"/>
                <a:gd name="T46" fmla="*/ 671 w 859"/>
                <a:gd name="T47" fmla="*/ 77 h 103"/>
                <a:gd name="T48" fmla="*/ 622 w 859"/>
                <a:gd name="T49" fmla="*/ 78 h 103"/>
                <a:gd name="T50" fmla="*/ 568 w 859"/>
                <a:gd name="T51" fmla="*/ 79 h 103"/>
                <a:gd name="T52" fmla="*/ 511 w 859"/>
                <a:gd name="T53" fmla="*/ 82 h 103"/>
                <a:gd name="T54" fmla="*/ 450 w 859"/>
                <a:gd name="T55" fmla="*/ 84 h 103"/>
                <a:gd name="T56" fmla="*/ 384 w 859"/>
                <a:gd name="T57" fmla="*/ 87 h 103"/>
                <a:gd name="T58" fmla="*/ 315 w 859"/>
                <a:gd name="T59" fmla="*/ 90 h 103"/>
                <a:gd name="T60" fmla="*/ 243 w 859"/>
                <a:gd name="T61" fmla="*/ 95 h 103"/>
                <a:gd name="T62" fmla="*/ 169 w 859"/>
                <a:gd name="T63" fmla="*/ 100 h 103"/>
                <a:gd name="T64" fmla="*/ 126 w 859"/>
                <a:gd name="T65" fmla="*/ 102 h 103"/>
                <a:gd name="T66" fmla="*/ 109 w 859"/>
                <a:gd name="T67" fmla="*/ 102 h 103"/>
                <a:gd name="T68" fmla="*/ 89 w 859"/>
                <a:gd name="T69" fmla="*/ 102 h 103"/>
                <a:gd name="T70" fmla="*/ 66 w 859"/>
                <a:gd name="T71" fmla="*/ 101 h 103"/>
                <a:gd name="T72" fmla="*/ 45 w 859"/>
                <a:gd name="T73" fmla="*/ 96 h 103"/>
                <a:gd name="T74" fmla="*/ 26 w 859"/>
                <a:gd name="T75" fmla="*/ 91 h 103"/>
                <a:gd name="T76" fmla="*/ 11 w 859"/>
                <a:gd name="T77" fmla="*/ 83 h 103"/>
                <a:gd name="T78" fmla="*/ 4 w 859"/>
                <a:gd name="T79" fmla="*/ 71 h 103"/>
                <a:gd name="T80" fmla="*/ 2 w 859"/>
                <a:gd name="T81" fmla="*/ 63 h 103"/>
                <a:gd name="T82" fmla="*/ 1 w 859"/>
                <a:gd name="T83" fmla="*/ 57 h 103"/>
                <a:gd name="T84" fmla="*/ 5 w 859"/>
                <a:gd name="T85" fmla="*/ 49 h 103"/>
                <a:gd name="T86" fmla="*/ 17 w 859"/>
                <a:gd name="T87" fmla="*/ 38 h 103"/>
                <a:gd name="T88" fmla="*/ 34 w 859"/>
                <a:gd name="T89" fmla="*/ 30 h 103"/>
                <a:gd name="T90" fmla="*/ 55 w 859"/>
                <a:gd name="T91" fmla="*/ 20 h 103"/>
                <a:gd name="T92" fmla="*/ 82 w 859"/>
                <a:gd name="T93" fmla="*/ 10 h 103"/>
                <a:gd name="T94" fmla="*/ 112 w 859"/>
                <a:gd name="T95" fmla="*/ 7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9"/>
                <a:gd name="T145" fmla="*/ 0 h 103"/>
                <a:gd name="T146" fmla="*/ 859 w 859"/>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9" h="103">
                  <a:moveTo>
                    <a:pt x="130" y="4"/>
                  </a:moveTo>
                  <a:lnTo>
                    <a:pt x="130" y="4"/>
                  </a:lnTo>
                  <a:lnTo>
                    <a:pt x="132" y="4"/>
                  </a:lnTo>
                  <a:lnTo>
                    <a:pt x="136" y="3"/>
                  </a:lnTo>
                  <a:lnTo>
                    <a:pt x="140" y="2"/>
                  </a:lnTo>
                  <a:lnTo>
                    <a:pt x="148" y="3"/>
                  </a:lnTo>
                  <a:lnTo>
                    <a:pt x="157" y="2"/>
                  </a:lnTo>
                  <a:lnTo>
                    <a:pt x="166" y="1"/>
                  </a:lnTo>
                  <a:lnTo>
                    <a:pt x="177" y="2"/>
                  </a:lnTo>
                  <a:lnTo>
                    <a:pt x="189" y="0"/>
                  </a:lnTo>
                  <a:lnTo>
                    <a:pt x="203" y="1"/>
                  </a:lnTo>
                  <a:lnTo>
                    <a:pt x="219" y="1"/>
                  </a:lnTo>
                  <a:lnTo>
                    <a:pt x="236" y="0"/>
                  </a:lnTo>
                  <a:lnTo>
                    <a:pt x="255" y="0"/>
                  </a:lnTo>
                  <a:lnTo>
                    <a:pt x="274" y="1"/>
                  </a:lnTo>
                  <a:lnTo>
                    <a:pt x="295" y="1"/>
                  </a:lnTo>
                  <a:lnTo>
                    <a:pt x="317" y="2"/>
                  </a:lnTo>
                  <a:lnTo>
                    <a:pt x="342" y="3"/>
                  </a:lnTo>
                  <a:lnTo>
                    <a:pt x="367" y="4"/>
                  </a:lnTo>
                  <a:lnTo>
                    <a:pt x="393" y="7"/>
                  </a:lnTo>
                  <a:lnTo>
                    <a:pt x="422" y="9"/>
                  </a:lnTo>
                  <a:lnTo>
                    <a:pt x="450" y="11"/>
                  </a:lnTo>
                  <a:lnTo>
                    <a:pt x="481" y="14"/>
                  </a:lnTo>
                  <a:lnTo>
                    <a:pt x="513" y="17"/>
                  </a:lnTo>
                  <a:lnTo>
                    <a:pt x="546" y="22"/>
                  </a:lnTo>
                  <a:lnTo>
                    <a:pt x="582" y="25"/>
                  </a:lnTo>
                  <a:lnTo>
                    <a:pt x="618" y="31"/>
                  </a:lnTo>
                  <a:lnTo>
                    <a:pt x="654" y="36"/>
                  </a:lnTo>
                  <a:lnTo>
                    <a:pt x="693" y="42"/>
                  </a:lnTo>
                  <a:lnTo>
                    <a:pt x="733" y="49"/>
                  </a:lnTo>
                  <a:lnTo>
                    <a:pt x="772" y="55"/>
                  </a:lnTo>
                  <a:lnTo>
                    <a:pt x="814" y="65"/>
                  </a:lnTo>
                  <a:lnTo>
                    <a:pt x="858" y="73"/>
                  </a:lnTo>
                  <a:lnTo>
                    <a:pt x="856" y="74"/>
                  </a:lnTo>
                  <a:lnTo>
                    <a:pt x="854" y="74"/>
                  </a:lnTo>
                  <a:lnTo>
                    <a:pt x="850" y="75"/>
                  </a:lnTo>
                  <a:lnTo>
                    <a:pt x="843" y="74"/>
                  </a:lnTo>
                  <a:lnTo>
                    <a:pt x="835" y="74"/>
                  </a:lnTo>
                  <a:lnTo>
                    <a:pt x="825" y="74"/>
                  </a:lnTo>
                  <a:lnTo>
                    <a:pt x="815" y="74"/>
                  </a:lnTo>
                  <a:lnTo>
                    <a:pt x="803" y="75"/>
                  </a:lnTo>
                  <a:lnTo>
                    <a:pt x="788" y="76"/>
                  </a:lnTo>
                  <a:lnTo>
                    <a:pt x="772" y="75"/>
                  </a:lnTo>
                  <a:lnTo>
                    <a:pt x="754" y="76"/>
                  </a:lnTo>
                  <a:lnTo>
                    <a:pt x="735" y="76"/>
                  </a:lnTo>
                  <a:lnTo>
                    <a:pt x="715" y="76"/>
                  </a:lnTo>
                  <a:lnTo>
                    <a:pt x="694" y="76"/>
                  </a:lnTo>
                  <a:lnTo>
                    <a:pt x="671" y="77"/>
                  </a:lnTo>
                  <a:lnTo>
                    <a:pt x="647" y="78"/>
                  </a:lnTo>
                  <a:lnTo>
                    <a:pt x="622" y="78"/>
                  </a:lnTo>
                  <a:lnTo>
                    <a:pt x="595" y="79"/>
                  </a:lnTo>
                  <a:lnTo>
                    <a:pt x="568" y="79"/>
                  </a:lnTo>
                  <a:lnTo>
                    <a:pt x="540" y="80"/>
                  </a:lnTo>
                  <a:lnTo>
                    <a:pt x="511" y="82"/>
                  </a:lnTo>
                  <a:lnTo>
                    <a:pt x="481" y="83"/>
                  </a:lnTo>
                  <a:lnTo>
                    <a:pt x="450" y="84"/>
                  </a:lnTo>
                  <a:lnTo>
                    <a:pt x="416" y="84"/>
                  </a:lnTo>
                  <a:lnTo>
                    <a:pt x="384" y="87"/>
                  </a:lnTo>
                  <a:lnTo>
                    <a:pt x="350" y="88"/>
                  </a:lnTo>
                  <a:lnTo>
                    <a:pt x="315" y="90"/>
                  </a:lnTo>
                  <a:lnTo>
                    <a:pt x="279" y="92"/>
                  </a:lnTo>
                  <a:lnTo>
                    <a:pt x="243" y="95"/>
                  </a:lnTo>
                  <a:lnTo>
                    <a:pt x="206" y="96"/>
                  </a:lnTo>
                  <a:lnTo>
                    <a:pt x="169" y="100"/>
                  </a:lnTo>
                  <a:lnTo>
                    <a:pt x="131" y="102"/>
                  </a:lnTo>
                  <a:lnTo>
                    <a:pt x="126" y="102"/>
                  </a:lnTo>
                  <a:lnTo>
                    <a:pt x="118" y="102"/>
                  </a:lnTo>
                  <a:lnTo>
                    <a:pt x="109" y="102"/>
                  </a:lnTo>
                  <a:lnTo>
                    <a:pt x="99" y="102"/>
                  </a:lnTo>
                  <a:lnTo>
                    <a:pt x="89" y="102"/>
                  </a:lnTo>
                  <a:lnTo>
                    <a:pt x="77" y="102"/>
                  </a:lnTo>
                  <a:lnTo>
                    <a:pt x="66" y="101"/>
                  </a:lnTo>
                  <a:lnTo>
                    <a:pt x="55" y="99"/>
                  </a:lnTo>
                  <a:lnTo>
                    <a:pt x="45" y="96"/>
                  </a:lnTo>
                  <a:lnTo>
                    <a:pt x="35" y="94"/>
                  </a:lnTo>
                  <a:lnTo>
                    <a:pt x="26" y="91"/>
                  </a:lnTo>
                  <a:lnTo>
                    <a:pt x="17" y="86"/>
                  </a:lnTo>
                  <a:lnTo>
                    <a:pt x="11" y="83"/>
                  </a:lnTo>
                  <a:lnTo>
                    <a:pt x="7" y="78"/>
                  </a:lnTo>
                  <a:lnTo>
                    <a:pt x="4" y="71"/>
                  </a:lnTo>
                  <a:lnTo>
                    <a:pt x="4" y="65"/>
                  </a:lnTo>
                  <a:lnTo>
                    <a:pt x="2" y="63"/>
                  </a:lnTo>
                  <a:lnTo>
                    <a:pt x="0" y="59"/>
                  </a:lnTo>
                  <a:lnTo>
                    <a:pt x="1" y="57"/>
                  </a:lnTo>
                  <a:lnTo>
                    <a:pt x="2" y="53"/>
                  </a:lnTo>
                  <a:lnTo>
                    <a:pt x="5" y="49"/>
                  </a:lnTo>
                  <a:lnTo>
                    <a:pt x="9" y="43"/>
                  </a:lnTo>
                  <a:lnTo>
                    <a:pt x="17" y="38"/>
                  </a:lnTo>
                  <a:lnTo>
                    <a:pt x="25" y="33"/>
                  </a:lnTo>
                  <a:lnTo>
                    <a:pt x="34" y="30"/>
                  </a:lnTo>
                  <a:lnTo>
                    <a:pt x="44" y="25"/>
                  </a:lnTo>
                  <a:lnTo>
                    <a:pt x="55" y="20"/>
                  </a:lnTo>
                  <a:lnTo>
                    <a:pt x="67" y="16"/>
                  </a:lnTo>
                  <a:lnTo>
                    <a:pt x="82" y="10"/>
                  </a:lnTo>
                  <a:lnTo>
                    <a:pt x="97" y="8"/>
                  </a:lnTo>
                  <a:lnTo>
                    <a:pt x="112" y="7"/>
                  </a:lnTo>
                  <a:lnTo>
                    <a:pt x="130" y="4"/>
                  </a:lnTo>
                </a:path>
              </a:pathLst>
            </a:custGeom>
            <a:solidFill>
              <a:srgbClr val="E5E5E5"/>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63" name="Freeform 58"/>
            <p:cNvSpPr>
              <a:spLocks/>
            </p:cNvSpPr>
            <p:nvPr/>
          </p:nvSpPr>
          <p:spPr bwMode="auto">
            <a:xfrm>
              <a:off x="2131" y="2484"/>
              <a:ext cx="873" cy="106"/>
            </a:xfrm>
            <a:custGeom>
              <a:avLst/>
              <a:gdLst>
                <a:gd name="T0" fmla="*/ 131 w 873"/>
                <a:gd name="T1" fmla="*/ 3 h 106"/>
                <a:gd name="T2" fmla="*/ 138 w 873"/>
                <a:gd name="T3" fmla="*/ 3 h 106"/>
                <a:gd name="T4" fmla="*/ 151 w 873"/>
                <a:gd name="T5" fmla="*/ 2 h 106"/>
                <a:gd name="T6" fmla="*/ 168 w 873"/>
                <a:gd name="T7" fmla="*/ 1 h 106"/>
                <a:gd name="T8" fmla="*/ 192 w 873"/>
                <a:gd name="T9" fmla="*/ 0 h 106"/>
                <a:gd name="T10" fmla="*/ 221 w 873"/>
                <a:gd name="T11" fmla="*/ 1 h 106"/>
                <a:gd name="T12" fmla="*/ 257 w 873"/>
                <a:gd name="T13" fmla="*/ 1 h 106"/>
                <a:gd name="T14" fmla="*/ 300 w 873"/>
                <a:gd name="T15" fmla="*/ 2 h 106"/>
                <a:gd name="T16" fmla="*/ 347 w 873"/>
                <a:gd name="T17" fmla="*/ 5 h 106"/>
                <a:gd name="T18" fmla="*/ 399 w 873"/>
                <a:gd name="T19" fmla="*/ 9 h 106"/>
                <a:gd name="T20" fmla="*/ 457 w 873"/>
                <a:gd name="T21" fmla="*/ 13 h 106"/>
                <a:gd name="T22" fmla="*/ 521 w 873"/>
                <a:gd name="T23" fmla="*/ 20 h 106"/>
                <a:gd name="T24" fmla="*/ 590 w 873"/>
                <a:gd name="T25" fmla="*/ 28 h 106"/>
                <a:gd name="T26" fmla="*/ 664 w 873"/>
                <a:gd name="T27" fmla="*/ 40 h 106"/>
                <a:gd name="T28" fmla="*/ 743 w 873"/>
                <a:gd name="T29" fmla="*/ 53 h 106"/>
                <a:gd name="T30" fmla="*/ 827 w 873"/>
                <a:gd name="T31" fmla="*/ 69 h 106"/>
                <a:gd name="T32" fmla="*/ 870 w 873"/>
                <a:gd name="T33" fmla="*/ 79 h 106"/>
                <a:gd name="T34" fmla="*/ 863 w 873"/>
                <a:gd name="T35" fmla="*/ 80 h 106"/>
                <a:gd name="T36" fmla="*/ 848 w 873"/>
                <a:gd name="T37" fmla="*/ 80 h 106"/>
                <a:gd name="T38" fmla="*/ 828 w 873"/>
                <a:gd name="T39" fmla="*/ 80 h 106"/>
                <a:gd name="T40" fmla="*/ 800 w 873"/>
                <a:gd name="T41" fmla="*/ 80 h 106"/>
                <a:gd name="T42" fmla="*/ 766 w 873"/>
                <a:gd name="T43" fmla="*/ 81 h 106"/>
                <a:gd name="T44" fmla="*/ 726 w 873"/>
                <a:gd name="T45" fmla="*/ 81 h 106"/>
                <a:gd name="T46" fmla="*/ 681 w 873"/>
                <a:gd name="T47" fmla="*/ 82 h 106"/>
                <a:gd name="T48" fmla="*/ 631 w 873"/>
                <a:gd name="T49" fmla="*/ 83 h 106"/>
                <a:gd name="T50" fmla="*/ 577 w 873"/>
                <a:gd name="T51" fmla="*/ 83 h 106"/>
                <a:gd name="T52" fmla="*/ 519 w 873"/>
                <a:gd name="T53" fmla="*/ 85 h 106"/>
                <a:gd name="T54" fmla="*/ 457 w 873"/>
                <a:gd name="T55" fmla="*/ 88 h 106"/>
                <a:gd name="T56" fmla="*/ 390 w 873"/>
                <a:gd name="T57" fmla="*/ 90 h 106"/>
                <a:gd name="T58" fmla="*/ 321 w 873"/>
                <a:gd name="T59" fmla="*/ 93 h 106"/>
                <a:gd name="T60" fmla="*/ 248 w 873"/>
                <a:gd name="T61" fmla="*/ 97 h 106"/>
                <a:gd name="T62" fmla="*/ 172 w 873"/>
                <a:gd name="T63" fmla="*/ 101 h 106"/>
                <a:gd name="T64" fmla="*/ 127 w 873"/>
                <a:gd name="T65" fmla="*/ 105 h 106"/>
                <a:gd name="T66" fmla="*/ 111 w 873"/>
                <a:gd name="T67" fmla="*/ 104 h 106"/>
                <a:gd name="T68" fmla="*/ 90 w 873"/>
                <a:gd name="T69" fmla="*/ 103 h 106"/>
                <a:gd name="T70" fmla="*/ 67 w 873"/>
                <a:gd name="T71" fmla="*/ 103 h 106"/>
                <a:gd name="T72" fmla="*/ 45 w 873"/>
                <a:gd name="T73" fmla="*/ 99 h 106"/>
                <a:gd name="T74" fmla="*/ 27 w 873"/>
                <a:gd name="T75" fmla="*/ 92 h 106"/>
                <a:gd name="T76" fmla="*/ 11 w 873"/>
                <a:gd name="T77" fmla="*/ 85 h 106"/>
                <a:gd name="T78" fmla="*/ 4 w 873"/>
                <a:gd name="T79" fmla="*/ 72 h 106"/>
                <a:gd name="T80" fmla="*/ 2 w 873"/>
                <a:gd name="T81" fmla="*/ 64 h 106"/>
                <a:gd name="T82" fmla="*/ 0 w 873"/>
                <a:gd name="T83" fmla="*/ 57 h 106"/>
                <a:gd name="T84" fmla="*/ 5 w 873"/>
                <a:gd name="T85" fmla="*/ 49 h 106"/>
                <a:gd name="T86" fmla="*/ 16 w 873"/>
                <a:gd name="T87" fmla="*/ 38 h 106"/>
                <a:gd name="T88" fmla="*/ 35 w 873"/>
                <a:gd name="T89" fmla="*/ 29 h 106"/>
                <a:gd name="T90" fmla="*/ 56 w 873"/>
                <a:gd name="T91" fmla="*/ 20 h 106"/>
                <a:gd name="T92" fmla="*/ 83 w 873"/>
                <a:gd name="T93" fmla="*/ 10 h 106"/>
                <a:gd name="T94" fmla="*/ 114 w 873"/>
                <a:gd name="T95" fmla="*/ 6 h 1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3"/>
                <a:gd name="T145" fmla="*/ 0 h 106"/>
                <a:gd name="T146" fmla="*/ 873 w 873"/>
                <a:gd name="T147" fmla="*/ 106 h 1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3" h="106">
                  <a:moveTo>
                    <a:pt x="131" y="3"/>
                  </a:moveTo>
                  <a:lnTo>
                    <a:pt x="131" y="3"/>
                  </a:lnTo>
                  <a:lnTo>
                    <a:pt x="134" y="3"/>
                  </a:lnTo>
                  <a:lnTo>
                    <a:pt x="138" y="3"/>
                  </a:lnTo>
                  <a:lnTo>
                    <a:pt x="142" y="3"/>
                  </a:lnTo>
                  <a:lnTo>
                    <a:pt x="151" y="2"/>
                  </a:lnTo>
                  <a:lnTo>
                    <a:pt x="159" y="2"/>
                  </a:lnTo>
                  <a:lnTo>
                    <a:pt x="168" y="1"/>
                  </a:lnTo>
                  <a:lnTo>
                    <a:pt x="179" y="1"/>
                  </a:lnTo>
                  <a:lnTo>
                    <a:pt x="192" y="0"/>
                  </a:lnTo>
                  <a:lnTo>
                    <a:pt x="207" y="1"/>
                  </a:lnTo>
                  <a:lnTo>
                    <a:pt x="221" y="1"/>
                  </a:lnTo>
                  <a:lnTo>
                    <a:pt x="240" y="1"/>
                  </a:lnTo>
                  <a:lnTo>
                    <a:pt x="257" y="1"/>
                  </a:lnTo>
                  <a:lnTo>
                    <a:pt x="279" y="2"/>
                  </a:lnTo>
                  <a:lnTo>
                    <a:pt x="300" y="2"/>
                  </a:lnTo>
                  <a:lnTo>
                    <a:pt x="322" y="2"/>
                  </a:lnTo>
                  <a:lnTo>
                    <a:pt x="347" y="5"/>
                  </a:lnTo>
                  <a:lnTo>
                    <a:pt x="373" y="5"/>
                  </a:lnTo>
                  <a:lnTo>
                    <a:pt x="399" y="9"/>
                  </a:lnTo>
                  <a:lnTo>
                    <a:pt x="427" y="10"/>
                  </a:lnTo>
                  <a:lnTo>
                    <a:pt x="457" y="13"/>
                  </a:lnTo>
                  <a:lnTo>
                    <a:pt x="488" y="16"/>
                  </a:lnTo>
                  <a:lnTo>
                    <a:pt x="521" y="20"/>
                  </a:lnTo>
                  <a:lnTo>
                    <a:pt x="555" y="23"/>
                  </a:lnTo>
                  <a:lnTo>
                    <a:pt x="590" y="28"/>
                  </a:lnTo>
                  <a:lnTo>
                    <a:pt x="627" y="34"/>
                  </a:lnTo>
                  <a:lnTo>
                    <a:pt x="664" y="40"/>
                  </a:lnTo>
                  <a:lnTo>
                    <a:pt x="703" y="46"/>
                  </a:lnTo>
                  <a:lnTo>
                    <a:pt x="743" y="53"/>
                  </a:lnTo>
                  <a:lnTo>
                    <a:pt x="784" y="60"/>
                  </a:lnTo>
                  <a:lnTo>
                    <a:pt x="827" y="69"/>
                  </a:lnTo>
                  <a:lnTo>
                    <a:pt x="872" y="78"/>
                  </a:lnTo>
                  <a:lnTo>
                    <a:pt x="870" y="79"/>
                  </a:lnTo>
                  <a:lnTo>
                    <a:pt x="867" y="79"/>
                  </a:lnTo>
                  <a:lnTo>
                    <a:pt x="863" y="80"/>
                  </a:lnTo>
                  <a:lnTo>
                    <a:pt x="857" y="79"/>
                  </a:lnTo>
                  <a:lnTo>
                    <a:pt x="848" y="80"/>
                  </a:lnTo>
                  <a:lnTo>
                    <a:pt x="839" y="79"/>
                  </a:lnTo>
                  <a:lnTo>
                    <a:pt x="828" y="80"/>
                  </a:lnTo>
                  <a:lnTo>
                    <a:pt x="815" y="81"/>
                  </a:lnTo>
                  <a:lnTo>
                    <a:pt x="800" y="80"/>
                  </a:lnTo>
                  <a:lnTo>
                    <a:pt x="783" y="79"/>
                  </a:lnTo>
                  <a:lnTo>
                    <a:pt x="766" y="81"/>
                  </a:lnTo>
                  <a:lnTo>
                    <a:pt x="746" y="81"/>
                  </a:lnTo>
                  <a:lnTo>
                    <a:pt x="726" y="81"/>
                  </a:lnTo>
                  <a:lnTo>
                    <a:pt x="704" y="81"/>
                  </a:lnTo>
                  <a:lnTo>
                    <a:pt x="681" y="82"/>
                  </a:lnTo>
                  <a:lnTo>
                    <a:pt x="658" y="81"/>
                  </a:lnTo>
                  <a:lnTo>
                    <a:pt x="631" y="83"/>
                  </a:lnTo>
                  <a:lnTo>
                    <a:pt x="605" y="82"/>
                  </a:lnTo>
                  <a:lnTo>
                    <a:pt x="577" y="83"/>
                  </a:lnTo>
                  <a:lnTo>
                    <a:pt x="549" y="84"/>
                  </a:lnTo>
                  <a:lnTo>
                    <a:pt x="519" y="85"/>
                  </a:lnTo>
                  <a:lnTo>
                    <a:pt x="488" y="86"/>
                  </a:lnTo>
                  <a:lnTo>
                    <a:pt x="457" y="88"/>
                  </a:lnTo>
                  <a:lnTo>
                    <a:pt x="424" y="88"/>
                  </a:lnTo>
                  <a:lnTo>
                    <a:pt x="390" y="90"/>
                  </a:lnTo>
                  <a:lnTo>
                    <a:pt x="355" y="91"/>
                  </a:lnTo>
                  <a:lnTo>
                    <a:pt x="321" y="93"/>
                  </a:lnTo>
                  <a:lnTo>
                    <a:pt x="284" y="95"/>
                  </a:lnTo>
                  <a:lnTo>
                    <a:pt x="248" y="97"/>
                  </a:lnTo>
                  <a:lnTo>
                    <a:pt x="209" y="98"/>
                  </a:lnTo>
                  <a:lnTo>
                    <a:pt x="172" y="101"/>
                  </a:lnTo>
                  <a:lnTo>
                    <a:pt x="133" y="104"/>
                  </a:lnTo>
                  <a:lnTo>
                    <a:pt x="127" y="105"/>
                  </a:lnTo>
                  <a:lnTo>
                    <a:pt x="120" y="105"/>
                  </a:lnTo>
                  <a:lnTo>
                    <a:pt x="111" y="104"/>
                  </a:lnTo>
                  <a:lnTo>
                    <a:pt x="102" y="105"/>
                  </a:lnTo>
                  <a:lnTo>
                    <a:pt x="90" y="103"/>
                  </a:lnTo>
                  <a:lnTo>
                    <a:pt x="79" y="103"/>
                  </a:lnTo>
                  <a:lnTo>
                    <a:pt x="67" y="103"/>
                  </a:lnTo>
                  <a:lnTo>
                    <a:pt x="55" y="101"/>
                  </a:lnTo>
                  <a:lnTo>
                    <a:pt x="45" y="99"/>
                  </a:lnTo>
                  <a:lnTo>
                    <a:pt x="35" y="95"/>
                  </a:lnTo>
                  <a:lnTo>
                    <a:pt x="27" y="92"/>
                  </a:lnTo>
                  <a:lnTo>
                    <a:pt x="18" y="88"/>
                  </a:lnTo>
                  <a:lnTo>
                    <a:pt x="11" y="85"/>
                  </a:lnTo>
                  <a:lnTo>
                    <a:pt x="7" y="78"/>
                  </a:lnTo>
                  <a:lnTo>
                    <a:pt x="4" y="72"/>
                  </a:lnTo>
                  <a:lnTo>
                    <a:pt x="4" y="66"/>
                  </a:lnTo>
                  <a:lnTo>
                    <a:pt x="2" y="64"/>
                  </a:lnTo>
                  <a:lnTo>
                    <a:pt x="0" y="60"/>
                  </a:lnTo>
                  <a:lnTo>
                    <a:pt x="0" y="57"/>
                  </a:lnTo>
                  <a:lnTo>
                    <a:pt x="2" y="54"/>
                  </a:lnTo>
                  <a:lnTo>
                    <a:pt x="5" y="49"/>
                  </a:lnTo>
                  <a:lnTo>
                    <a:pt x="9" y="43"/>
                  </a:lnTo>
                  <a:lnTo>
                    <a:pt x="16" y="38"/>
                  </a:lnTo>
                  <a:lnTo>
                    <a:pt x="25" y="34"/>
                  </a:lnTo>
                  <a:lnTo>
                    <a:pt x="35" y="29"/>
                  </a:lnTo>
                  <a:lnTo>
                    <a:pt x="45" y="24"/>
                  </a:lnTo>
                  <a:lnTo>
                    <a:pt x="56" y="20"/>
                  </a:lnTo>
                  <a:lnTo>
                    <a:pt x="68" y="15"/>
                  </a:lnTo>
                  <a:lnTo>
                    <a:pt x="83" y="10"/>
                  </a:lnTo>
                  <a:lnTo>
                    <a:pt x="98" y="7"/>
                  </a:lnTo>
                  <a:lnTo>
                    <a:pt x="114" y="6"/>
                  </a:lnTo>
                  <a:lnTo>
                    <a:pt x="131" y="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64" name="Freeform 59"/>
            <p:cNvSpPr>
              <a:spLocks/>
            </p:cNvSpPr>
            <p:nvPr/>
          </p:nvSpPr>
          <p:spPr bwMode="auto">
            <a:xfrm>
              <a:off x="2218" y="2487"/>
              <a:ext cx="519" cy="63"/>
            </a:xfrm>
            <a:custGeom>
              <a:avLst/>
              <a:gdLst>
                <a:gd name="T0" fmla="*/ 78 w 519"/>
                <a:gd name="T1" fmla="*/ 4 h 63"/>
                <a:gd name="T2" fmla="*/ 82 w 519"/>
                <a:gd name="T3" fmla="*/ 3 h 63"/>
                <a:gd name="T4" fmla="*/ 89 w 519"/>
                <a:gd name="T5" fmla="*/ 2 h 63"/>
                <a:gd name="T6" fmla="*/ 99 w 519"/>
                <a:gd name="T7" fmla="*/ 1 h 63"/>
                <a:gd name="T8" fmla="*/ 113 w 519"/>
                <a:gd name="T9" fmla="*/ 1 h 63"/>
                <a:gd name="T10" fmla="*/ 132 w 519"/>
                <a:gd name="T11" fmla="*/ 1 h 63"/>
                <a:gd name="T12" fmla="*/ 153 w 519"/>
                <a:gd name="T13" fmla="*/ 0 h 63"/>
                <a:gd name="T14" fmla="*/ 178 w 519"/>
                <a:gd name="T15" fmla="*/ 1 h 63"/>
                <a:gd name="T16" fmla="*/ 206 w 519"/>
                <a:gd name="T17" fmla="*/ 2 h 63"/>
                <a:gd name="T18" fmla="*/ 237 w 519"/>
                <a:gd name="T19" fmla="*/ 3 h 63"/>
                <a:gd name="T20" fmla="*/ 272 w 519"/>
                <a:gd name="T21" fmla="*/ 8 h 63"/>
                <a:gd name="T22" fmla="*/ 310 w 519"/>
                <a:gd name="T23" fmla="*/ 10 h 63"/>
                <a:gd name="T24" fmla="*/ 351 w 519"/>
                <a:gd name="T25" fmla="*/ 14 h 63"/>
                <a:gd name="T26" fmla="*/ 394 w 519"/>
                <a:gd name="T27" fmla="*/ 21 h 63"/>
                <a:gd name="T28" fmla="*/ 441 w 519"/>
                <a:gd name="T29" fmla="*/ 29 h 63"/>
                <a:gd name="T30" fmla="*/ 491 w 519"/>
                <a:gd name="T31" fmla="*/ 38 h 63"/>
                <a:gd name="T32" fmla="*/ 517 w 519"/>
                <a:gd name="T33" fmla="*/ 43 h 63"/>
                <a:gd name="T34" fmla="*/ 514 w 519"/>
                <a:gd name="T35" fmla="*/ 44 h 63"/>
                <a:gd name="T36" fmla="*/ 504 w 519"/>
                <a:gd name="T37" fmla="*/ 43 h 63"/>
                <a:gd name="T38" fmla="*/ 492 w 519"/>
                <a:gd name="T39" fmla="*/ 43 h 63"/>
                <a:gd name="T40" fmla="*/ 475 w 519"/>
                <a:gd name="T41" fmla="*/ 45 h 63"/>
                <a:gd name="T42" fmla="*/ 454 w 519"/>
                <a:gd name="T43" fmla="*/ 44 h 63"/>
                <a:gd name="T44" fmla="*/ 431 w 519"/>
                <a:gd name="T45" fmla="*/ 45 h 63"/>
                <a:gd name="T46" fmla="*/ 404 w 519"/>
                <a:gd name="T47" fmla="*/ 46 h 63"/>
                <a:gd name="T48" fmla="*/ 375 w 519"/>
                <a:gd name="T49" fmla="*/ 46 h 63"/>
                <a:gd name="T50" fmla="*/ 342 w 519"/>
                <a:gd name="T51" fmla="*/ 47 h 63"/>
                <a:gd name="T52" fmla="*/ 308 w 519"/>
                <a:gd name="T53" fmla="*/ 49 h 63"/>
                <a:gd name="T54" fmla="*/ 271 w 519"/>
                <a:gd name="T55" fmla="*/ 49 h 63"/>
                <a:gd name="T56" fmla="*/ 231 w 519"/>
                <a:gd name="T57" fmla="*/ 52 h 63"/>
                <a:gd name="T58" fmla="*/ 188 w 519"/>
                <a:gd name="T59" fmla="*/ 55 h 63"/>
                <a:gd name="T60" fmla="*/ 146 w 519"/>
                <a:gd name="T61" fmla="*/ 57 h 63"/>
                <a:gd name="T62" fmla="*/ 102 w 519"/>
                <a:gd name="T63" fmla="*/ 60 h 63"/>
                <a:gd name="T64" fmla="*/ 71 w 519"/>
                <a:gd name="T65" fmla="*/ 62 h 63"/>
                <a:gd name="T66" fmla="*/ 46 w 519"/>
                <a:gd name="T67" fmla="*/ 62 h 63"/>
                <a:gd name="T68" fmla="*/ 19 w 519"/>
                <a:gd name="T69" fmla="*/ 56 h 63"/>
                <a:gd name="T70" fmla="*/ 4 w 519"/>
                <a:gd name="T71" fmla="*/ 47 h 63"/>
                <a:gd name="T72" fmla="*/ 0 w 519"/>
                <a:gd name="T73" fmla="*/ 37 h 63"/>
                <a:gd name="T74" fmla="*/ 7 w 519"/>
                <a:gd name="T75" fmla="*/ 27 h 63"/>
                <a:gd name="T76" fmla="*/ 25 w 519"/>
                <a:gd name="T77" fmla="*/ 16 h 63"/>
                <a:gd name="T78" fmla="*/ 58 w 519"/>
                <a:gd name="T79" fmla="*/ 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63"/>
                <a:gd name="T122" fmla="*/ 519 w 519"/>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63">
                  <a:moveTo>
                    <a:pt x="78" y="4"/>
                  </a:moveTo>
                  <a:lnTo>
                    <a:pt x="78" y="4"/>
                  </a:lnTo>
                  <a:lnTo>
                    <a:pt x="79" y="4"/>
                  </a:lnTo>
                  <a:lnTo>
                    <a:pt x="82" y="3"/>
                  </a:lnTo>
                  <a:lnTo>
                    <a:pt x="85" y="2"/>
                  </a:lnTo>
                  <a:lnTo>
                    <a:pt x="89" y="2"/>
                  </a:lnTo>
                  <a:lnTo>
                    <a:pt x="94" y="1"/>
                  </a:lnTo>
                  <a:lnTo>
                    <a:pt x="99" y="1"/>
                  </a:lnTo>
                  <a:lnTo>
                    <a:pt x="107" y="1"/>
                  </a:lnTo>
                  <a:lnTo>
                    <a:pt x="113" y="1"/>
                  </a:lnTo>
                  <a:lnTo>
                    <a:pt x="123" y="0"/>
                  </a:lnTo>
                  <a:lnTo>
                    <a:pt x="132" y="1"/>
                  </a:lnTo>
                  <a:lnTo>
                    <a:pt x="143" y="0"/>
                  </a:lnTo>
                  <a:lnTo>
                    <a:pt x="153" y="0"/>
                  </a:lnTo>
                  <a:lnTo>
                    <a:pt x="164" y="1"/>
                  </a:lnTo>
                  <a:lnTo>
                    <a:pt x="178" y="1"/>
                  </a:lnTo>
                  <a:lnTo>
                    <a:pt x="192" y="2"/>
                  </a:lnTo>
                  <a:lnTo>
                    <a:pt x="206" y="2"/>
                  </a:lnTo>
                  <a:lnTo>
                    <a:pt x="220" y="3"/>
                  </a:lnTo>
                  <a:lnTo>
                    <a:pt x="237" y="3"/>
                  </a:lnTo>
                  <a:lnTo>
                    <a:pt x="253" y="5"/>
                  </a:lnTo>
                  <a:lnTo>
                    <a:pt x="272" y="8"/>
                  </a:lnTo>
                  <a:lnTo>
                    <a:pt x="290" y="7"/>
                  </a:lnTo>
                  <a:lnTo>
                    <a:pt x="310" y="10"/>
                  </a:lnTo>
                  <a:lnTo>
                    <a:pt x="330" y="13"/>
                  </a:lnTo>
                  <a:lnTo>
                    <a:pt x="351" y="14"/>
                  </a:lnTo>
                  <a:lnTo>
                    <a:pt x="373" y="18"/>
                  </a:lnTo>
                  <a:lnTo>
                    <a:pt x="394" y="21"/>
                  </a:lnTo>
                  <a:lnTo>
                    <a:pt x="418" y="25"/>
                  </a:lnTo>
                  <a:lnTo>
                    <a:pt x="441" y="29"/>
                  </a:lnTo>
                  <a:lnTo>
                    <a:pt x="467" y="32"/>
                  </a:lnTo>
                  <a:lnTo>
                    <a:pt x="491" y="38"/>
                  </a:lnTo>
                  <a:lnTo>
                    <a:pt x="518" y="42"/>
                  </a:lnTo>
                  <a:lnTo>
                    <a:pt x="517" y="43"/>
                  </a:lnTo>
                  <a:lnTo>
                    <a:pt x="516" y="44"/>
                  </a:lnTo>
                  <a:lnTo>
                    <a:pt x="514" y="44"/>
                  </a:lnTo>
                  <a:lnTo>
                    <a:pt x="509" y="43"/>
                  </a:lnTo>
                  <a:lnTo>
                    <a:pt x="504" y="43"/>
                  </a:lnTo>
                  <a:lnTo>
                    <a:pt x="498" y="43"/>
                  </a:lnTo>
                  <a:lnTo>
                    <a:pt x="492" y="43"/>
                  </a:lnTo>
                  <a:lnTo>
                    <a:pt x="483" y="45"/>
                  </a:lnTo>
                  <a:lnTo>
                    <a:pt x="475" y="45"/>
                  </a:lnTo>
                  <a:lnTo>
                    <a:pt x="465" y="44"/>
                  </a:lnTo>
                  <a:lnTo>
                    <a:pt x="454" y="44"/>
                  </a:lnTo>
                  <a:lnTo>
                    <a:pt x="443" y="45"/>
                  </a:lnTo>
                  <a:lnTo>
                    <a:pt x="431" y="45"/>
                  </a:lnTo>
                  <a:lnTo>
                    <a:pt x="418" y="45"/>
                  </a:lnTo>
                  <a:lnTo>
                    <a:pt x="404" y="46"/>
                  </a:lnTo>
                  <a:lnTo>
                    <a:pt x="390" y="46"/>
                  </a:lnTo>
                  <a:lnTo>
                    <a:pt x="375" y="46"/>
                  </a:lnTo>
                  <a:lnTo>
                    <a:pt x="359" y="48"/>
                  </a:lnTo>
                  <a:lnTo>
                    <a:pt x="342" y="47"/>
                  </a:lnTo>
                  <a:lnTo>
                    <a:pt x="326" y="48"/>
                  </a:lnTo>
                  <a:lnTo>
                    <a:pt x="308" y="49"/>
                  </a:lnTo>
                  <a:lnTo>
                    <a:pt x="289" y="50"/>
                  </a:lnTo>
                  <a:lnTo>
                    <a:pt x="271" y="49"/>
                  </a:lnTo>
                  <a:lnTo>
                    <a:pt x="251" y="51"/>
                  </a:lnTo>
                  <a:lnTo>
                    <a:pt x="231" y="52"/>
                  </a:lnTo>
                  <a:lnTo>
                    <a:pt x="211" y="53"/>
                  </a:lnTo>
                  <a:lnTo>
                    <a:pt x="188" y="55"/>
                  </a:lnTo>
                  <a:lnTo>
                    <a:pt x="168" y="56"/>
                  </a:lnTo>
                  <a:lnTo>
                    <a:pt x="146" y="57"/>
                  </a:lnTo>
                  <a:lnTo>
                    <a:pt x="125" y="57"/>
                  </a:lnTo>
                  <a:lnTo>
                    <a:pt x="102" y="60"/>
                  </a:lnTo>
                  <a:lnTo>
                    <a:pt x="79" y="62"/>
                  </a:lnTo>
                  <a:lnTo>
                    <a:pt x="71" y="62"/>
                  </a:lnTo>
                  <a:lnTo>
                    <a:pt x="59" y="61"/>
                  </a:lnTo>
                  <a:lnTo>
                    <a:pt x="46" y="62"/>
                  </a:lnTo>
                  <a:lnTo>
                    <a:pt x="32" y="60"/>
                  </a:lnTo>
                  <a:lnTo>
                    <a:pt x="19" y="56"/>
                  </a:lnTo>
                  <a:lnTo>
                    <a:pt x="9" y="53"/>
                  </a:lnTo>
                  <a:lnTo>
                    <a:pt x="4" y="47"/>
                  </a:lnTo>
                  <a:lnTo>
                    <a:pt x="1" y="38"/>
                  </a:lnTo>
                  <a:lnTo>
                    <a:pt x="0" y="37"/>
                  </a:lnTo>
                  <a:lnTo>
                    <a:pt x="2" y="32"/>
                  </a:lnTo>
                  <a:lnTo>
                    <a:pt x="7" y="27"/>
                  </a:lnTo>
                  <a:lnTo>
                    <a:pt x="16" y="21"/>
                  </a:lnTo>
                  <a:lnTo>
                    <a:pt x="25" y="16"/>
                  </a:lnTo>
                  <a:lnTo>
                    <a:pt x="41" y="9"/>
                  </a:lnTo>
                  <a:lnTo>
                    <a:pt x="58" y="5"/>
                  </a:lnTo>
                  <a:lnTo>
                    <a:pt x="78" y="4"/>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65" name="Freeform 60"/>
            <p:cNvSpPr>
              <a:spLocks/>
            </p:cNvSpPr>
            <p:nvPr/>
          </p:nvSpPr>
          <p:spPr bwMode="auto">
            <a:xfrm>
              <a:off x="2209" y="2491"/>
              <a:ext cx="532" cy="65"/>
            </a:xfrm>
            <a:custGeom>
              <a:avLst/>
              <a:gdLst>
                <a:gd name="T0" fmla="*/ 79 w 532"/>
                <a:gd name="T1" fmla="*/ 3 h 65"/>
                <a:gd name="T2" fmla="*/ 81 w 532"/>
                <a:gd name="T3" fmla="*/ 3 h 65"/>
                <a:gd name="T4" fmla="*/ 88 w 532"/>
                <a:gd name="T5" fmla="*/ 2 h 65"/>
                <a:gd name="T6" fmla="*/ 96 w 532"/>
                <a:gd name="T7" fmla="*/ 2 h 65"/>
                <a:gd name="T8" fmla="*/ 109 w 532"/>
                <a:gd name="T9" fmla="*/ 1 h 65"/>
                <a:gd name="T10" fmla="*/ 126 w 532"/>
                <a:gd name="T11" fmla="*/ 0 h 65"/>
                <a:gd name="T12" fmla="*/ 146 w 532"/>
                <a:gd name="T13" fmla="*/ 1 h 65"/>
                <a:gd name="T14" fmla="*/ 169 w 532"/>
                <a:gd name="T15" fmla="*/ 0 h 65"/>
                <a:gd name="T16" fmla="*/ 195 w 532"/>
                <a:gd name="T17" fmla="*/ 2 h 65"/>
                <a:gd name="T18" fmla="*/ 226 w 532"/>
                <a:gd name="T19" fmla="*/ 4 h 65"/>
                <a:gd name="T20" fmla="*/ 260 w 532"/>
                <a:gd name="T21" fmla="*/ 6 h 65"/>
                <a:gd name="T22" fmla="*/ 298 w 532"/>
                <a:gd name="T23" fmla="*/ 10 h 65"/>
                <a:gd name="T24" fmla="*/ 339 w 532"/>
                <a:gd name="T25" fmla="*/ 15 h 65"/>
                <a:gd name="T26" fmla="*/ 382 w 532"/>
                <a:gd name="T27" fmla="*/ 22 h 65"/>
                <a:gd name="T28" fmla="*/ 428 w 532"/>
                <a:gd name="T29" fmla="*/ 28 h 65"/>
                <a:gd name="T30" fmla="*/ 479 w 532"/>
                <a:gd name="T31" fmla="*/ 36 h 65"/>
                <a:gd name="T32" fmla="*/ 531 w 532"/>
                <a:gd name="T33" fmla="*/ 47 h 65"/>
                <a:gd name="T34" fmla="*/ 529 w 532"/>
                <a:gd name="T35" fmla="*/ 49 h 65"/>
                <a:gd name="T36" fmla="*/ 521 w 532"/>
                <a:gd name="T37" fmla="*/ 48 h 65"/>
                <a:gd name="T38" fmla="*/ 511 w 532"/>
                <a:gd name="T39" fmla="*/ 48 h 65"/>
                <a:gd name="T40" fmla="*/ 495 w 532"/>
                <a:gd name="T41" fmla="*/ 49 h 65"/>
                <a:gd name="T42" fmla="*/ 477 w 532"/>
                <a:gd name="T43" fmla="*/ 49 h 65"/>
                <a:gd name="T44" fmla="*/ 454 w 532"/>
                <a:gd name="T45" fmla="*/ 49 h 65"/>
                <a:gd name="T46" fmla="*/ 429 w 532"/>
                <a:gd name="T47" fmla="*/ 49 h 65"/>
                <a:gd name="T48" fmla="*/ 400 w 532"/>
                <a:gd name="T49" fmla="*/ 51 h 65"/>
                <a:gd name="T50" fmla="*/ 368 w 532"/>
                <a:gd name="T51" fmla="*/ 51 h 65"/>
                <a:gd name="T52" fmla="*/ 333 w 532"/>
                <a:gd name="T53" fmla="*/ 52 h 65"/>
                <a:gd name="T54" fmla="*/ 298 w 532"/>
                <a:gd name="T55" fmla="*/ 53 h 65"/>
                <a:gd name="T56" fmla="*/ 257 w 532"/>
                <a:gd name="T57" fmla="*/ 54 h 65"/>
                <a:gd name="T58" fmla="*/ 217 w 532"/>
                <a:gd name="T59" fmla="*/ 56 h 65"/>
                <a:gd name="T60" fmla="*/ 172 w 532"/>
                <a:gd name="T61" fmla="*/ 58 h 65"/>
                <a:gd name="T62" fmla="*/ 127 w 532"/>
                <a:gd name="T63" fmla="*/ 60 h 65"/>
                <a:gd name="T64" fmla="*/ 81 w 532"/>
                <a:gd name="T65" fmla="*/ 64 h 65"/>
                <a:gd name="T66" fmla="*/ 61 w 532"/>
                <a:gd name="T67" fmla="*/ 64 h 65"/>
                <a:gd name="T68" fmla="*/ 33 w 532"/>
                <a:gd name="T69" fmla="*/ 61 h 65"/>
                <a:gd name="T70" fmla="*/ 10 w 532"/>
                <a:gd name="T71" fmla="*/ 54 h 65"/>
                <a:gd name="T72" fmla="*/ 2 w 532"/>
                <a:gd name="T73" fmla="*/ 39 h 65"/>
                <a:gd name="T74" fmla="*/ 1 w 532"/>
                <a:gd name="T75" fmla="*/ 32 h 65"/>
                <a:gd name="T76" fmla="*/ 15 w 532"/>
                <a:gd name="T77" fmla="*/ 20 h 65"/>
                <a:gd name="T78" fmla="*/ 42 w 532"/>
                <a:gd name="T79" fmla="*/ 9 h 65"/>
                <a:gd name="T80" fmla="*/ 79 w 532"/>
                <a:gd name="T81" fmla="*/ 3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65"/>
                <a:gd name="T125" fmla="*/ 532 w 532"/>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65">
                  <a:moveTo>
                    <a:pt x="79" y="3"/>
                  </a:moveTo>
                  <a:lnTo>
                    <a:pt x="79" y="3"/>
                  </a:lnTo>
                  <a:lnTo>
                    <a:pt x="80" y="3"/>
                  </a:lnTo>
                  <a:lnTo>
                    <a:pt x="81" y="3"/>
                  </a:lnTo>
                  <a:lnTo>
                    <a:pt x="84" y="2"/>
                  </a:lnTo>
                  <a:lnTo>
                    <a:pt x="88" y="2"/>
                  </a:lnTo>
                  <a:lnTo>
                    <a:pt x="91" y="3"/>
                  </a:lnTo>
                  <a:lnTo>
                    <a:pt x="96" y="2"/>
                  </a:lnTo>
                  <a:lnTo>
                    <a:pt x="102" y="1"/>
                  </a:lnTo>
                  <a:lnTo>
                    <a:pt x="109" y="1"/>
                  </a:lnTo>
                  <a:lnTo>
                    <a:pt x="116" y="1"/>
                  </a:lnTo>
                  <a:lnTo>
                    <a:pt x="126" y="0"/>
                  </a:lnTo>
                  <a:lnTo>
                    <a:pt x="134" y="0"/>
                  </a:lnTo>
                  <a:lnTo>
                    <a:pt x="146" y="1"/>
                  </a:lnTo>
                  <a:lnTo>
                    <a:pt x="157" y="1"/>
                  </a:lnTo>
                  <a:lnTo>
                    <a:pt x="169" y="0"/>
                  </a:lnTo>
                  <a:lnTo>
                    <a:pt x="182" y="1"/>
                  </a:lnTo>
                  <a:lnTo>
                    <a:pt x="195" y="2"/>
                  </a:lnTo>
                  <a:lnTo>
                    <a:pt x="211" y="3"/>
                  </a:lnTo>
                  <a:lnTo>
                    <a:pt x="226" y="4"/>
                  </a:lnTo>
                  <a:lnTo>
                    <a:pt x="243" y="4"/>
                  </a:lnTo>
                  <a:lnTo>
                    <a:pt x="260" y="6"/>
                  </a:lnTo>
                  <a:lnTo>
                    <a:pt x="278" y="9"/>
                  </a:lnTo>
                  <a:lnTo>
                    <a:pt x="298" y="10"/>
                  </a:lnTo>
                  <a:lnTo>
                    <a:pt x="317" y="13"/>
                  </a:lnTo>
                  <a:lnTo>
                    <a:pt x="339" y="15"/>
                  </a:lnTo>
                  <a:lnTo>
                    <a:pt x="360" y="18"/>
                  </a:lnTo>
                  <a:lnTo>
                    <a:pt x="382" y="22"/>
                  </a:lnTo>
                  <a:lnTo>
                    <a:pt x="404" y="24"/>
                  </a:lnTo>
                  <a:lnTo>
                    <a:pt x="428" y="28"/>
                  </a:lnTo>
                  <a:lnTo>
                    <a:pt x="452" y="32"/>
                  </a:lnTo>
                  <a:lnTo>
                    <a:pt x="479" y="36"/>
                  </a:lnTo>
                  <a:lnTo>
                    <a:pt x="503" y="42"/>
                  </a:lnTo>
                  <a:lnTo>
                    <a:pt x="531" y="47"/>
                  </a:lnTo>
                  <a:lnTo>
                    <a:pt x="530" y="48"/>
                  </a:lnTo>
                  <a:lnTo>
                    <a:pt x="529" y="49"/>
                  </a:lnTo>
                  <a:lnTo>
                    <a:pt x="526" y="49"/>
                  </a:lnTo>
                  <a:lnTo>
                    <a:pt x="521" y="48"/>
                  </a:lnTo>
                  <a:lnTo>
                    <a:pt x="516" y="48"/>
                  </a:lnTo>
                  <a:lnTo>
                    <a:pt x="511" y="48"/>
                  </a:lnTo>
                  <a:lnTo>
                    <a:pt x="503" y="49"/>
                  </a:lnTo>
                  <a:lnTo>
                    <a:pt x="495" y="49"/>
                  </a:lnTo>
                  <a:lnTo>
                    <a:pt x="487" y="50"/>
                  </a:lnTo>
                  <a:lnTo>
                    <a:pt x="477" y="49"/>
                  </a:lnTo>
                  <a:lnTo>
                    <a:pt x="466" y="49"/>
                  </a:lnTo>
                  <a:lnTo>
                    <a:pt x="454" y="49"/>
                  </a:lnTo>
                  <a:lnTo>
                    <a:pt x="442" y="50"/>
                  </a:lnTo>
                  <a:lnTo>
                    <a:pt x="429" y="49"/>
                  </a:lnTo>
                  <a:lnTo>
                    <a:pt x="415" y="50"/>
                  </a:lnTo>
                  <a:lnTo>
                    <a:pt x="400" y="51"/>
                  </a:lnTo>
                  <a:lnTo>
                    <a:pt x="385" y="50"/>
                  </a:lnTo>
                  <a:lnTo>
                    <a:pt x="368" y="51"/>
                  </a:lnTo>
                  <a:lnTo>
                    <a:pt x="351" y="51"/>
                  </a:lnTo>
                  <a:lnTo>
                    <a:pt x="333" y="52"/>
                  </a:lnTo>
                  <a:lnTo>
                    <a:pt x="315" y="52"/>
                  </a:lnTo>
                  <a:lnTo>
                    <a:pt x="298" y="53"/>
                  </a:lnTo>
                  <a:lnTo>
                    <a:pt x="277" y="53"/>
                  </a:lnTo>
                  <a:lnTo>
                    <a:pt x="257" y="54"/>
                  </a:lnTo>
                  <a:lnTo>
                    <a:pt x="237" y="54"/>
                  </a:lnTo>
                  <a:lnTo>
                    <a:pt x="217" y="56"/>
                  </a:lnTo>
                  <a:lnTo>
                    <a:pt x="195" y="58"/>
                  </a:lnTo>
                  <a:lnTo>
                    <a:pt x="172" y="58"/>
                  </a:lnTo>
                  <a:lnTo>
                    <a:pt x="150" y="60"/>
                  </a:lnTo>
                  <a:lnTo>
                    <a:pt x="127" y="60"/>
                  </a:lnTo>
                  <a:lnTo>
                    <a:pt x="104" y="63"/>
                  </a:lnTo>
                  <a:lnTo>
                    <a:pt x="81" y="64"/>
                  </a:lnTo>
                  <a:lnTo>
                    <a:pt x="73" y="64"/>
                  </a:lnTo>
                  <a:lnTo>
                    <a:pt x="61" y="64"/>
                  </a:lnTo>
                  <a:lnTo>
                    <a:pt x="48" y="64"/>
                  </a:lnTo>
                  <a:lnTo>
                    <a:pt x="33" y="61"/>
                  </a:lnTo>
                  <a:lnTo>
                    <a:pt x="20" y="57"/>
                  </a:lnTo>
                  <a:lnTo>
                    <a:pt x="10" y="54"/>
                  </a:lnTo>
                  <a:lnTo>
                    <a:pt x="3" y="48"/>
                  </a:lnTo>
                  <a:lnTo>
                    <a:pt x="2" y="39"/>
                  </a:lnTo>
                  <a:lnTo>
                    <a:pt x="0" y="38"/>
                  </a:lnTo>
                  <a:lnTo>
                    <a:pt x="1" y="32"/>
                  </a:lnTo>
                  <a:lnTo>
                    <a:pt x="7" y="27"/>
                  </a:lnTo>
                  <a:lnTo>
                    <a:pt x="15" y="20"/>
                  </a:lnTo>
                  <a:lnTo>
                    <a:pt x="26" y="16"/>
                  </a:lnTo>
                  <a:lnTo>
                    <a:pt x="42" y="9"/>
                  </a:lnTo>
                  <a:lnTo>
                    <a:pt x="59" y="4"/>
                  </a:lnTo>
                  <a:lnTo>
                    <a:pt x="79" y="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66" name="Freeform 61"/>
            <p:cNvSpPr>
              <a:spLocks/>
            </p:cNvSpPr>
            <p:nvPr/>
          </p:nvSpPr>
          <p:spPr bwMode="auto">
            <a:xfrm>
              <a:off x="3739" y="2270"/>
              <a:ext cx="313" cy="34"/>
            </a:xfrm>
            <a:custGeom>
              <a:avLst/>
              <a:gdLst>
                <a:gd name="T0" fmla="*/ 48 w 313"/>
                <a:gd name="T1" fmla="*/ 5 h 34"/>
                <a:gd name="T2" fmla="*/ 49 w 313"/>
                <a:gd name="T3" fmla="*/ 6 h 34"/>
                <a:gd name="T4" fmla="*/ 52 w 313"/>
                <a:gd name="T5" fmla="*/ 6 h 34"/>
                <a:gd name="T6" fmla="*/ 58 w 313"/>
                <a:gd name="T7" fmla="*/ 4 h 34"/>
                <a:gd name="T8" fmla="*/ 65 w 313"/>
                <a:gd name="T9" fmla="*/ 4 h 34"/>
                <a:gd name="T10" fmla="*/ 75 w 313"/>
                <a:gd name="T11" fmla="*/ 2 h 34"/>
                <a:gd name="T12" fmla="*/ 87 w 313"/>
                <a:gd name="T13" fmla="*/ 1 h 34"/>
                <a:gd name="T14" fmla="*/ 101 w 313"/>
                <a:gd name="T15" fmla="*/ 1 h 34"/>
                <a:gd name="T16" fmla="*/ 117 w 313"/>
                <a:gd name="T17" fmla="*/ 0 h 34"/>
                <a:gd name="T18" fmla="*/ 134 w 313"/>
                <a:gd name="T19" fmla="*/ 1 h 34"/>
                <a:gd name="T20" fmla="*/ 154 w 313"/>
                <a:gd name="T21" fmla="*/ 0 h 34"/>
                <a:gd name="T22" fmla="*/ 175 w 313"/>
                <a:gd name="T23" fmla="*/ 1 h 34"/>
                <a:gd name="T24" fmla="*/ 200 w 313"/>
                <a:gd name="T25" fmla="*/ 3 h 34"/>
                <a:gd name="T26" fmla="*/ 225 w 313"/>
                <a:gd name="T27" fmla="*/ 4 h 34"/>
                <a:gd name="T28" fmla="*/ 252 w 313"/>
                <a:gd name="T29" fmla="*/ 5 h 34"/>
                <a:gd name="T30" fmla="*/ 282 w 313"/>
                <a:gd name="T31" fmla="*/ 8 h 34"/>
                <a:gd name="T32" fmla="*/ 312 w 313"/>
                <a:gd name="T33" fmla="*/ 12 h 34"/>
                <a:gd name="T34" fmla="*/ 310 w 313"/>
                <a:gd name="T35" fmla="*/ 13 h 34"/>
                <a:gd name="T36" fmla="*/ 307 w 313"/>
                <a:gd name="T37" fmla="*/ 15 h 34"/>
                <a:gd name="T38" fmla="*/ 301 w 313"/>
                <a:gd name="T39" fmla="*/ 16 h 34"/>
                <a:gd name="T40" fmla="*/ 292 w 313"/>
                <a:gd name="T41" fmla="*/ 17 h 34"/>
                <a:gd name="T42" fmla="*/ 281 w 313"/>
                <a:gd name="T43" fmla="*/ 19 h 34"/>
                <a:gd name="T44" fmla="*/ 268 w 313"/>
                <a:gd name="T45" fmla="*/ 19 h 34"/>
                <a:gd name="T46" fmla="*/ 253 w 313"/>
                <a:gd name="T47" fmla="*/ 21 h 34"/>
                <a:gd name="T48" fmla="*/ 237 w 313"/>
                <a:gd name="T49" fmla="*/ 23 h 34"/>
                <a:gd name="T50" fmla="*/ 218 w 313"/>
                <a:gd name="T51" fmla="*/ 25 h 34"/>
                <a:gd name="T52" fmla="*/ 198 w 313"/>
                <a:gd name="T53" fmla="*/ 27 h 34"/>
                <a:gd name="T54" fmla="*/ 177 w 313"/>
                <a:gd name="T55" fmla="*/ 28 h 34"/>
                <a:gd name="T56" fmla="*/ 153 w 313"/>
                <a:gd name="T57" fmla="*/ 29 h 34"/>
                <a:gd name="T58" fmla="*/ 129 w 313"/>
                <a:gd name="T59" fmla="*/ 32 h 34"/>
                <a:gd name="T60" fmla="*/ 103 w 313"/>
                <a:gd name="T61" fmla="*/ 33 h 34"/>
                <a:gd name="T62" fmla="*/ 76 w 313"/>
                <a:gd name="T63" fmla="*/ 32 h 34"/>
                <a:gd name="T64" fmla="*/ 50 w 313"/>
                <a:gd name="T65" fmla="*/ 33 h 34"/>
                <a:gd name="T66" fmla="*/ 44 w 313"/>
                <a:gd name="T67" fmla="*/ 33 h 34"/>
                <a:gd name="T68" fmla="*/ 38 w 313"/>
                <a:gd name="T69" fmla="*/ 33 h 34"/>
                <a:gd name="T70" fmla="*/ 28 w 313"/>
                <a:gd name="T71" fmla="*/ 33 h 34"/>
                <a:gd name="T72" fmla="*/ 21 w 313"/>
                <a:gd name="T73" fmla="*/ 31 h 34"/>
                <a:gd name="T74" fmla="*/ 14 w 313"/>
                <a:gd name="T75" fmla="*/ 30 h 34"/>
                <a:gd name="T76" fmla="*/ 8 w 313"/>
                <a:gd name="T77" fmla="*/ 29 h 34"/>
                <a:gd name="T78" fmla="*/ 3 w 313"/>
                <a:gd name="T79" fmla="*/ 25 h 34"/>
                <a:gd name="T80" fmla="*/ 2 w 313"/>
                <a:gd name="T81" fmla="*/ 21 h 34"/>
                <a:gd name="T82" fmla="*/ 0 w 313"/>
                <a:gd name="T83" fmla="*/ 20 h 34"/>
                <a:gd name="T84" fmla="*/ 1 w 313"/>
                <a:gd name="T85" fmla="*/ 17 h 34"/>
                <a:gd name="T86" fmla="*/ 5 w 313"/>
                <a:gd name="T87" fmla="*/ 15 h 34"/>
                <a:gd name="T88" fmla="*/ 10 w 313"/>
                <a:gd name="T89" fmla="*/ 13 h 34"/>
                <a:gd name="T90" fmla="*/ 17 w 313"/>
                <a:gd name="T91" fmla="*/ 11 h 34"/>
                <a:gd name="T92" fmla="*/ 26 w 313"/>
                <a:gd name="T93" fmla="*/ 9 h 34"/>
                <a:gd name="T94" fmla="*/ 37 w 313"/>
                <a:gd name="T95" fmla="*/ 7 h 34"/>
                <a:gd name="T96" fmla="*/ 48 w 313"/>
                <a:gd name="T97" fmla="*/ 5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3"/>
                <a:gd name="T148" fmla="*/ 0 h 34"/>
                <a:gd name="T149" fmla="*/ 313 w 313"/>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3" h="34">
                  <a:moveTo>
                    <a:pt x="48" y="5"/>
                  </a:moveTo>
                  <a:lnTo>
                    <a:pt x="49" y="6"/>
                  </a:lnTo>
                  <a:lnTo>
                    <a:pt x="52" y="6"/>
                  </a:lnTo>
                  <a:lnTo>
                    <a:pt x="58" y="4"/>
                  </a:lnTo>
                  <a:lnTo>
                    <a:pt x="65" y="4"/>
                  </a:lnTo>
                  <a:lnTo>
                    <a:pt x="75" y="2"/>
                  </a:lnTo>
                  <a:lnTo>
                    <a:pt x="87" y="1"/>
                  </a:lnTo>
                  <a:lnTo>
                    <a:pt x="101" y="1"/>
                  </a:lnTo>
                  <a:lnTo>
                    <a:pt x="117" y="0"/>
                  </a:lnTo>
                  <a:lnTo>
                    <a:pt x="134" y="1"/>
                  </a:lnTo>
                  <a:lnTo>
                    <a:pt x="154" y="0"/>
                  </a:lnTo>
                  <a:lnTo>
                    <a:pt x="175" y="1"/>
                  </a:lnTo>
                  <a:lnTo>
                    <a:pt x="200" y="3"/>
                  </a:lnTo>
                  <a:lnTo>
                    <a:pt x="225" y="4"/>
                  </a:lnTo>
                  <a:lnTo>
                    <a:pt x="252" y="5"/>
                  </a:lnTo>
                  <a:lnTo>
                    <a:pt x="282" y="8"/>
                  </a:lnTo>
                  <a:lnTo>
                    <a:pt x="312" y="12"/>
                  </a:lnTo>
                  <a:lnTo>
                    <a:pt x="310" y="13"/>
                  </a:lnTo>
                  <a:lnTo>
                    <a:pt x="307" y="15"/>
                  </a:lnTo>
                  <a:lnTo>
                    <a:pt x="301" y="16"/>
                  </a:lnTo>
                  <a:lnTo>
                    <a:pt x="292" y="17"/>
                  </a:lnTo>
                  <a:lnTo>
                    <a:pt x="281" y="19"/>
                  </a:lnTo>
                  <a:lnTo>
                    <a:pt x="268" y="19"/>
                  </a:lnTo>
                  <a:lnTo>
                    <a:pt x="253" y="21"/>
                  </a:lnTo>
                  <a:lnTo>
                    <a:pt x="237" y="23"/>
                  </a:lnTo>
                  <a:lnTo>
                    <a:pt x="218" y="25"/>
                  </a:lnTo>
                  <a:lnTo>
                    <a:pt x="198" y="27"/>
                  </a:lnTo>
                  <a:lnTo>
                    <a:pt x="177" y="28"/>
                  </a:lnTo>
                  <a:lnTo>
                    <a:pt x="153" y="29"/>
                  </a:lnTo>
                  <a:lnTo>
                    <a:pt x="129" y="32"/>
                  </a:lnTo>
                  <a:lnTo>
                    <a:pt x="103" y="33"/>
                  </a:lnTo>
                  <a:lnTo>
                    <a:pt x="76" y="32"/>
                  </a:lnTo>
                  <a:lnTo>
                    <a:pt x="50" y="33"/>
                  </a:lnTo>
                  <a:lnTo>
                    <a:pt x="44" y="33"/>
                  </a:lnTo>
                  <a:lnTo>
                    <a:pt x="38" y="33"/>
                  </a:lnTo>
                  <a:lnTo>
                    <a:pt x="28" y="33"/>
                  </a:lnTo>
                  <a:lnTo>
                    <a:pt x="21" y="31"/>
                  </a:lnTo>
                  <a:lnTo>
                    <a:pt x="14" y="30"/>
                  </a:lnTo>
                  <a:lnTo>
                    <a:pt x="8" y="29"/>
                  </a:lnTo>
                  <a:lnTo>
                    <a:pt x="3" y="25"/>
                  </a:lnTo>
                  <a:lnTo>
                    <a:pt x="2" y="21"/>
                  </a:lnTo>
                  <a:lnTo>
                    <a:pt x="0" y="20"/>
                  </a:lnTo>
                  <a:lnTo>
                    <a:pt x="1" y="17"/>
                  </a:lnTo>
                  <a:lnTo>
                    <a:pt x="5" y="15"/>
                  </a:lnTo>
                  <a:lnTo>
                    <a:pt x="10" y="13"/>
                  </a:lnTo>
                  <a:lnTo>
                    <a:pt x="17" y="11"/>
                  </a:lnTo>
                  <a:lnTo>
                    <a:pt x="26" y="9"/>
                  </a:lnTo>
                  <a:lnTo>
                    <a:pt x="37" y="7"/>
                  </a:lnTo>
                  <a:lnTo>
                    <a:pt x="48" y="5"/>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67" name="Freeform 62"/>
            <p:cNvSpPr>
              <a:spLocks/>
            </p:cNvSpPr>
            <p:nvPr/>
          </p:nvSpPr>
          <p:spPr bwMode="auto">
            <a:xfrm>
              <a:off x="3730" y="2275"/>
              <a:ext cx="327" cy="35"/>
            </a:xfrm>
            <a:custGeom>
              <a:avLst/>
              <a:gdLst>
                <a:gd name="T0" fmla="*/ 49 w 327"/>
                <a:gd name="T1" fmla="*/ 4 h 35"/>
                <a:gd name="T2" fmla="*/ 49 w 327"/>
                <a:gd name="T3" fmla="*/ 4 h 35"/>
                <a:gd name="T4" fmla="*/ 51 w 327"/>
                <a:gd name="T5" fmla="*/ 4 h 35"/>
                <a:gd name="T6" fmla="*/ 54 w 327"/>
                <a:gd name="T7" fmla="*/ 5 h 35"/>
                <a:gd name="T8" fmla="*/ 59 w 327"/>
                <a:gd name="T9" fmla="*/ 3 h 35"/>
                <a:gd name="T10" fmla="*/ 68 w 327"/>
                <a:gd name="T11" fmla="*/ 3 h 35"/>
                <a:gd name="T12" fmla="*/ 78 w 327"/>
                <a:gd name="T13" fmla="*/ 1 h 35"/>
                <a:gd name="T14" fmla="*/ 91 w 327"/>
                <a:gd name="T15" fmla="*/ 1 h 35"/>
                <a:gd name="T16" fmla="*/ 105 w 327"/>
                <a:gd name="T17" fmla="*/ 0 h 35"/>
                <a:gd name="T18" fmla="*/ 122 w 327"/>
                <a:gd name="T19" fmla="*/ 1 h 35"/>
                <a:gd name="T20" fmla="*/ 141 w 327"/>
                <a:gd name="T21" fmla="*/ 1 h 35"/>
                <a:gd name="T22" fmla="*/ 161 w 327"/>
                <a:gd name="T23" fmla="*/ 0 h 35"/>
                <a:gd name="T24" fmla="*/ 183 w 327"/>
                <a:gd name="T25" fmla="*/ 2 h 35"/>
                <a:gd name="T26" fmla="*/ 209 w 327"/>
                <a:gd name="T27" fmla="*/ 3 h 35"/>
                <a:gd name="T28" fmla="*/ 234 w 327"/>
                <a:gd name="T29" fmla="*/ 6 h 35"/>
                <a:gd name="T30" fmla="*/ 263 w 327"/>
                <a:gd name="T31" fmla="*/ 9 h 35"/>
                <a:gd name="T32" fmla="*/ 294 w 327"/>
                <a:gd name="T33" fmla="*/ 12 h 35"/>
                <a:gd name="T34" fmla="*/ 326 w 327"/>
                <a:gd name="T35" fmla="*/ 17 h 35"/>
                <a:gd name="T36" fmla="*/ 324 w 327"/>
                <a:gd name="T37" fmla="*/ 18 h 35"/>
                <a:gd name="T38" fmla="*/ 320 w 327"/>
                <a:gd name="T39" fmla="*/ 19 h 35"/>
                <a:gd name="T40" fmla="*/ 314 w 327"/>
                <a:gd name="T41" fmla="*/ 20 h 35"/>
                <a:gd name="T42" fmla="*/ 304 w 327"/>
                <a:gd name="T43" fmla="*/ 21 h 35"/>
                <a:gd name="T44" fmla="*/ 293 w 327"/>
                <a:gd name="T45" fmla="*/ 23 h 35"/>
                <a:gd name="T46" fmla="*/ 279 w 327"/>
                <a:gd name="T47" fmla="*/ 23 h 35"/>
                <a:gd name="T48" fmla="*/ 264 w 327"/>
                <a:gd name="T49" fmla="*/ 25 h 35"/>
                <a:gd name="T50" fmla="*/ 246 w 327"/>
                <a:gd name="T51" fmla="*/ 26 h 35"/>
                <a:gd name="T52" fmla="*/ 227 w 327"/>
                <a:gd name="T53" fmla="*/ 28 h 35"/>
                <a:gd name="T54" fmla="*/ 206 w 327"/>
                <a:gd name="T55" fmla="*/ 30 h 35"/>
                <a:gd name="T56" fmla="*/ 184 w 327"/>
                <a:gd name="T57" fmla="*/ 32 h 35"/>
                <a:gd name="T58" fmla="*/ 160 w 327"/>
                <a:gd name="T59" fmla="*/ 32 h 35"/>
                <a:gd name="T60" fmla="*/ 134 w 327"/>
                <a:gd name="T61" fmla="*/ 33 h 35"/>
                <a:gd name="T62" fmla="*/ 107 w 327"/>
                <a:gd name="T63" fmla="*/ 33 h 35"/>
                <a:gd name="T64" fmla="*/ 80 w 327"/>
                <a:gd name="T65" fmla="*/ 33 h 35"/>
                <a:gd name="T66" fmla="*/ 51 w 327"/>
                <a:gd name="T67" fmla="*/ 34 h 35"/>
                <a:gd name="T68" fmla="*/ 46 w 327"/>
                <a:gd name="T69" fmla="*/ 34 h 35"/>
                <a:gd name="T70" fmla="*/ 39 w 327"/>
                <a:gd name="T71" fmla="*/ 34 h 35"/>
                <a:gd name="T72" fmla="*/ 30 w 327"/>
                <a:gd name="T73" fmla="*/ 33 h 35"/>
                <a:gd name="T74" fmla="*/ 22 w 327"/>
                <a:gd name="T75" fmla="*/ 32 h 35"/>
                <a:gd name="T76" fmla="*/ 14 w 327"/>
                <a:gd name="T77" fmla="*/ 30 h 35"/>
                <a:gd name="T78" fmla="*/ 8 w 327"/>
                <a:gd name="T79" fmla="*/ 29 h 35"/>
                <a:gd name="T80" fmla="*/ 3 w 327"/>
                <a:gd name="T81" fmla="*/ 25 h 35"/>
                <a:gd name="T82" fmla="*/ 2 w 327"/>
                <a:gd name="T83" fmla="*/ 21 h 35"/>
                <a:gd name="T84" fmla="*/ 0 w 327"/>
                <a:gd name="T85" fmla="*/ 19 h 35"/>
                <a:gd name="T86" fmla="*/ 1 w 327"/>
                <a:gd name="T87" fmla="*/ 16 h 35"/>
                <a:gd name="T88" fmla="*/ 5 w 327"/>
                <a:gd name="T89" fmla="*/ 15 h 35"/>
                <a:gd name="T90" fmla="*/ 10 w 327"/>
                <a:gd name="T91" fmla="*/ 12 h 35"/>
                <a:gd name="T92" fmla="*/ 17 w 327"/>
                <a:gd name="T93" fmla="*/ 10 h 35"/>
                <a:gd name="T94" fmla="*/ 27 w 327"/>
                <a:gd name="T95" fmla="*/ 8 h 35"/>
                <a:gd name="T96" fmla="*/ 38 w 327"/>
                <a:gd name="T97" fmla="*/ 6 h 35"/>
                <a:gd name="T98" fmla="*/ 49 w 327"/>
                <a:gd name="T99" fmla="*/ 4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7"/>
                <a:gd name="T151" fmla="*/ 0 h 35"/>
                <a:gd name="T152" fmla="*/ 327 w 327"/>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7" h="35">
                  <a:moveTo>
                    <a:pt x="49" y="4"/>
                  </a:moveTo>
                  <a:lnTo>
                    <a:pt x="49" y="4"/>
                  </a:lnTo>
                  <a:lnTo>
                    <a:pt x="51" y="4"/>
                  </a:lnTo>
                  <a:lnTo>
                    <a:pt x="54" y="5"/>
                  </a:lnTo>
                  <a:lnTo>
                    <a:pt x="59" y="3"/>
                  </a:lnTo>
                  <a:lnTo>
                    <a:pt x="68" y="3"/>
                  </a:lnTo>
                  <a:lnTo>
                    <a:pt x="78" y="1"/>
                  </a:lnTo>
                  <a:lnTo>
                    <a:pt x="91" y="1"/>
                  </a:lnTo>
                  <a:lnTo>
                    <a:pt x="105" y="0"/>
                  </a:lnTo>
                  <a:lnTo>
                    <a:pt x="122" y="1"/>
                  </a:lnTo>
                  <a:lnTo>
                    <a:pt x="141" y="1"/>
                  </a:lnTo>
                  <a:lnTo>
                    <a:pt x="161" y="0"/>
                  </a:lnTo>
                  <a:lnTo>
                    <a:pt x="183" y="2"/>
                  </a:lnTo>
                  <a:lnTo>
                    <a:pt x="209" y="3"/>
                  </a:lnTo>
                  <a:lnTo>
                    <a:pt x="234" y="6"/>
                  </a:lnTo>
                  <a:lnTo>
                    <a:pt x="263" y="9"/>
                  </a:lnTo>
                  <a:lnTo>
                    <a:pt x="294" y="12"/>
                  </a:lnTo>
                  <a:lnTo>
                    <a:pt x="326" y="17"/>
                  </a:lnTo>
                  <a:lnTo>
                    <a:pt x="324" y="18"/>
                  </a:lnTo>
                  <a:lnTo>
                    <a:pt x="320" y="19"/>
                  </a:lnTo>
                  <a:lnTo>
                    <a:pt x="314" y="20"/>
                  </a:lnTo>
                  <a:lnTo>
                    <a:pt x="304" y="21"/>
                  </a:lnTo>
                  <a:lnTo>
                    <a:pt x="293" y="23"/>
                  </a:lnTo>
                  <a:lnTo>
                    <a:pt x="279" y="23"/>
                  </a:lnTo>
                  <a:lnTo>
                    <a:pt x="264" y="25"/>
                  </a:lnTo>
                  <a:lnTo>
                    <a:pt x="246" y="26"/>
                  </a:lnTo>
                  <a:lnTo>
                    <a:pt x="227" y="28"/>
                  </a:lnTo>
                  <a:lnTo>
                    <a:pt x="206" y="30"/>
                  </a:lnTo>
                  <a:lnTo>
                    <a:pt x="184" y="32"/>
                  </a:lnTo>
                  <a:lnTo>
                    <a:pt x="160" y="32"/>
                  </a:lnTo>
                  <a:lnTo>
                    <a:pt x="134" y="33"/>
                  </a:lnTo>
                  <a:lnTo>
                    <a:pt x="107" y="33"/>
                  </a:lnTo>
                  <a:lnTo>
                    <a:pt x="80" y="33"/>
                  </a:lnTo>
                  <a:lnTo>
                    <a:pt x="51" y="34"/>
                  </a:lnTo>
                  <a:lnTo>
                    <a:pt x="46" y="34"/>
                  </a:lnTo>
                  <a:lnTo>
                    <a:pt x="39" y="34"/>
                  </a:lnTo>
                  <a:lnTo>
                    <a:pt x="30" y="33"/>
                  </a:lnTo>
                  <a:lnTo>
                    <a:pt x="22" y="32"/>
                  </a:lnTo>
                  <a:lnTo>
                    <a:pt x="14" y="30"/>
                  </a:lnTo>
                  <a:lnTo>
                    <a:pt x="8" y="29"/>
                  </a:lnTo>
                  <a:lnTo>
                    <a:pt x="3" y="25"/>
                  </a:lnTo>
                  <a:lnTo>
                    <a:pt x="2" y="21"/>
                  </a:lnTo>
                  <a:lnTo>
                    <a:pt x="0" y="19"/>
                  </a:lnTo>
                  <a:lnTo>
                    <a:pt x="1" y="16"/>
                  </a:lnTo>
                  <a:lnTo>
                    <a:pt x="5" y="15"/>
                  </a:lnTo>
                  <a:lnTo>
                    <a:pt x="10" y="12"/>
                  </a:lnTo>
                  <a:lnTo>
                    <a:pt x="17" y="10"/>
                  </a:lnTo>
                  <a:lnTo>
                    <a:pt x="27" y="8"/>
                  </a:lnTo>
                  <a:lnTo>
                    <a:pt x="38" y="6"/>
                  </a:lnTo>
                  <a:lnTo>
                    <a:pt x="49" y="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68" name="Freeform 63"/>
            <p:cNvSpPr>
              <a:spLocks/>
            </p:cNvSpPr>
            <p:nvPr/>
          </p:nvSpPr>
          <p:spPr bwMode="auto">
            <a:xfrm>
              <a:off x="2403" y="2099"/>
              <a:ext cx="84" cy="148"/>
            </a:xfrm>
            <a:custGeom>
              <a:avLst/>
              <a:gdLst>
                <a:gd name="T0" fmla="*/ 0 w 84"/>
                <a:gd name="T1" fmla="*/ 147 h 148"/>
                <a:gd name="T2" fmla="*/ 20 w 84"/>
                <a:gd name="T3" fmla="*/ 145 h 148"/>
                <a:gd name="T4" fmla="*/ 83 w 84"/>
                <a:gd name="T5" fmla="*/ 0 h 148"/>
                <a:gd name="T6" fmla="*/ 63 w 84"/>
                <a:gd name="T7" fmla="*/ 2 h 148"/>
                <a:gd name="T8" fmla="*/ 0 w 84"/>
                <a:gd name="T9" fmla="*/ 147 h 148"/>
                <a:gd name="T10" fmla="*/ 0 60000 65536"/>
                <a:gd name="T11" fmla="*/ 0 60000 65536"/>
                <a:gd name="T12" fmla="*/ 0 60000 65536"/>
                <a:gd name="T13" fmla="*/ 0 60000 65536"/>
                <a:gd name="T14" fmla="*/ 0 60000 65536"/>
                <a:gd name="T15" fmla="*/ 0 w 84"/>
                <a:gd name="T16" fmla="*/ 0 h 148"/>
                <a:gd name="T17" fmla="*/ 84 w 84"/>
                <a:gd name="T18" fmla="*/ 148 h 148"/>
              </a:gdLst>
              <a:ahLst/>
              <a:cxnLst>
                <a:cxn ang="T10">
                  <a:pos x="T0" y="T1"/>
                </a:cxn>
                <a:cxn ang="T11">
                  <a:pos x="T2" y="T3"/>
                </a:cxn>
                <a:cxn ang="T12">
                  <a:pos x="T4" y="T5"/>
                </a:cxn>
                <a:cxn ang="T13">
                  <a:pos x="T6" y="T7"/>
                </a:cxn>
                <a:cxn ang="T14">
                  <a:pos x="T8" y="T9"/>
                </a:cxn>
              </a:cxnLst>
              <a:rect l="T15" t="T16" r="T17" b="T18"/>
              <a:pathLst>
                <a:path w="84" h="148">
                  <a:moveTo>
                    <a:pt x="0" y="147"/>
                  </a:moveTo>
                  <a:lnTo>
                    <a:pt x="20" y="145"/>
                  </a:lnTo>
                  <a:lnTo>
                    <a:pt x="83" y="0"/>
                  </a:lnTo>
                  <a:lnTo>
                    <a:pt x="63" y="2"/>
                  </a:lnTo>
                  <a:lnTo>
                    <a:pt x="0" y="147"/>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69" name="Freeform 64"/>
            <p:cNvSpPr>
              <a:spLocks/>
            </p:cNvSpPr>
            <p:nvPr/>
          </p:nvSpPr>
          <p:spPr bwMode="auto">
            <a:xfrm>
              <a:off x="2399" y="2099"/>
              <a:ext cx="88" cy="162"/>
            </a:xfrm>
            <a:custGeom>
              <a:avLst/>
              <a:gdLst>
                <a:gd name="T0" fmla="*/ 0 w 88"/>
                <a:gd name="T1" fmla="*/ 161 h 162"/>
                <a:gd name="T2" fmla="*/ 21 w 88"/>
                <a:gd name="T3" fmla="*/ 158 h 162"/>
                <a:gd name="T4" fmla="*/ 87 w 88"/>
                <a:gd name="T5" fmla="*/ 0 h 162"/>
                <a:gd name="T6" fmla="*/ 66 w 88"/>
                <a:gd name="T7" fmla="*/ 3 h 162"/>
                <a:gd name="T8" fmla="*/ 0 w 88"/>
                <a:gd name="T9" fmla="*/ 161 h 162"/>
                <a:gd name="T10" fmla="*/ 0 60000 65536"/>
                <a:gd name="T11" fmla="*/ 0 60000 65536"/>
                <a:gd name="T12" fmla="*/ 0 60000 65536"/>
                <a:gd name="T13" fmla="*/ 0 60000 65536"/>
                <a:gd name="T14" fmla="*/ 0 60000 65536"/>
                <a:gd name="T15" fmla="*/ 0 w 88"/>
                <a:gd name="T16" fmla="*/ 0 h 162"/>
                <a:gd name="T17" fmla="*/ 88 w 88"/>
                <a:gd name="T18" fmla="*/ 162 h 162"/>
              </a:gdLst>
              <a:ahLst/>
              <a:cxnLst>
                <a:cxn ang="T10">
                  <a:pos x="T0" y="T1"/>
                </a:cxn>
                <a:cxn ang="T11">
                  <a:pos x="T2" y="T3"/>
                </a:cxn>
                <a:cxn ang="T12">
                  <a:pos x="T4" y="T5"/>
                </a:cxn>
                <a:cxn ang="T13">
                  <a:pos x="T6" y="T7"/>
                </a:cxn>
                <a:cxn ang="T14">
                  <a:pos x="T8" y="T9"/>
                </a:cxn>
              </a:cxnLst>
              <a:rect l="T15" t="T16" r="T17" b="T18"/>
              <a:pathLst>
                <a:path w="88" h="162">
                  <a:moveTo>
                    <a:pt x="0" y="161"/>
                  </a:moveTo>
                  <a:lnTo>
                    <a:pt x="21" y="158"/>
                  </a:lnTo>
                  <a:lnTo>
                    <a:pt x="87" y="0"/>
                  </a:lnTo>
                  <a:lnTo>
                    <a:pt x="66" y="3"/>
                  </a:lnTo>
                  <a:lnTo>
                    <a:pt x="0" y="16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70" name="Freeform 65"/>
            <p:cNvSpPr>
              <a:spLocks/>
            </p:cNvSpPr>
            <p:nvPr/>
          </p:nvSpPr>
          <p:spPr bwMode="auto">
            <a:xfrm>
              <a:off x="2406" y="2098"/>
              <a:ext cx="78" cy="148"/>
            </a:xfrm>
            <a:custGeom>
              <a:avLst/>
              <a:gdLst>
                <a:gd name="T0" fmla="*/ 0 w 78"/>
                <a:gd name="T1" fmla="*/ 147 h 148"/>
                <a:gd name="T2" fmla="*/ 14 w 78"/>
                <a:gd name="T3" fmla="*/ 146 h 148"/>
                <a:gd name="T4" fmla="*/ 77 w 78"/>
                <a:gd name="T5" fmla="*/ 0 h 148"/>
                <a:gd name="T6" fmla="*/ 64 w 78"/>
                <a:gd name="T7" fmla="*/ 3 h 148"/>
                <a:gd name="T8" fmla="*/ 0 w 78"/>
                <a:gd name="T9" fmla="*/ 147 h 148"/>
                <a:gd name="T10" fmla="*/ 0 60000 65536"/>
                <a:gd name="T11" fmla="*/ 0 60000 65536"/>
                <a:gd name="T12" fmla="*/ 0 60000 65536"/>
                <a:gd name="T13" fmla="*/ 0 60000 65536"/>
                <a:gd name="T14" fmla="*/ 0 60000 65536"/>
                <a:gd name="T15" fmla="*/ 0 w 78"/>
                <a:gd name="T16" fmla="*/ 0 h 148"/>
                <a:gd name="T17" fmla="*/ 78 w 78"/>
                <a:gd name="T18" fmla="*/ 148 h 148"/>
              </a:gdLst>
              <a:ahLst/>
              <a:cxnLst>
                <a:cxn ang="T10">
                  <a:pos x="T0" y="T1"/>
                </a:cxn>
                <a:cxn ang="T11">
                  <a:pos x="T2" y="T3"/>
                </a:cxn>
                <a:cxn ang="T12">
                  <a:pos x="T4" y="T5"/>
                </a:cxn>
                <a:cxn ang="T13">
                  <a:pos x="T6" y="T7"/>
                </a:cxn>
                <a:cxn ang="T14">
                  <a:pos x="T8" y="T9"/>
                </a:cxn>
              </a:cxnLst>
              <a:rect l="T15" t="T16" r="T17" b="T18"/>
              <a:pathLst>
                <a:path w="78" h="148">
                  <a:moveTo>
                    <a:pt x="0" y="147"/>
                  </a:moveTo>
                  <a:lnTo>
                    <a:pt x="14" y="146"/>
                  </a:lnTo>
                  <a:lnTo>
                    <a:pt x="77" y="0"/>
                  </a:lnTo>
                  <a:lnTo>
                    <a:pt x="64" y="3"/>
                  </a:lnTo>
                  <a:lnTo>
                    <a:pt x="0" y="147"/>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71" name="Freeform 66"/>
            <p:cNvSpPr>
              <a:spLocks/>
            </p:cNvSpPr>
            <p:nvPr/>
          </p:nvSpPr>
          <p:spPr bwMode="auto">
            <a:xfrm>
              <a:off x="2402" y="2098"/>
              <a:ext cx="82" cy="161"/>
            </a:xfrm>
            <a:custGeom>
              <a:avLst/>
              <a:gdLst>
                <a:gd name="T0" fmla="*/ 0 w 82"/>
                <a:gd name="T1" fmla="*/ 160 h 161"/>
                <a:gd name="T2" fmla="*/ 14 w 82"/>
                <a:gd name="T3" fmla="*/ 159 h 161"/>
                <a:gd name="T4" fmla="*/ 81 w 82"/>
                <a:gd name="T5" fmla="*/ 0 h 161"/>
                <a:gd name="T6" fmla="*/ 67 w 82"/>
                <a:gd name="T7" fmla="*/ 3 h 161"/>
                <a:gd name="T8" fmla="*/ 0 w 82"/>
                <a:gd name="T9" fmla="*/ 160 h 161"/>
                <a:gd name="T10" fmla="*/ 0 60000 65536"/>
                <a:gd name="T11" fmla="*/ 0 60000 65536"/>
                <a:gd name="T12" fmla="*/ 0 60000 65536"/>
                <a:gd name="T13" fmla="*/ 0 60000 65536"/>
                <a:gd name="T14" fmla="*/ 0 60000 65536"/>
                <a:gd name="T15" fmla="*/ 0 w 82"/>
                <a:gd name="T16" fmla="*/ 0 h 161"/>
                <a:gd name="T17" fmla="*/ 82 w 82"/>
                <a:gd name="T18" fmla="*/ 161 h 161"/>
              </a:gdLst>
              <a:ahLst/>
              <a:cxnLst>
                <a:cxn ang="T10">
                  <a:pos x="T0" y="T1"/>
                </a:cxn>
                <a:cxn ang="T11">
                  <a:pos x="T2" y="T3"/>
                </a:cxn>
                <a:cxn ang="T12">
                  <a:pos x="T4" y="T5"/>
                </a:cxn>
                <a:cxn ang="T13">
                  <a:pos x="T6" y="T7"/>
                </a:cxn>
                <a:cxn ang="T14">
                  <a:pos x="T8" y="T9"/>
                </a:cxn>
              </a:cxnLst>
              <a:rect l="T15" t="T16" r="T17" b="T18"/>
              <a:pathLst>
                <a:path w="82" h="161">
                  <a:moveTo>
                    <a:pt x="0" y="160"/>
                  </a:moveTo>
                  <a:lnTo>
                    <a:pt x="14" y="159"/>
                  </a:lnTo>
                  <a:lnTo>
                    <a:pt x="81" y="0"/>
                  </a:lnTo>
                  <a:lnTo>
                    <a:pt x="67" y="3"/>
                  </a:lnTo>
                  <a:lnTo>
                    <a:pt x="0" y="16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72" name="Freeform 67"/>
            <p:cNvSpPr>
              <a:spLocks/>
            </p:cNvSpPr>
            <p:nvPr/>
          </p:nvSpPr>
          <p:spPr bwMode="auto">
            <a:xfrm>
              <a:off x="2138" y="2532"/>
              <a:ext cx="852" cy="29"/>
            </a:xfrm>
            <a:custGeom>
              <a:avLst/>
              <a:gdLst>
                <a:gd name="T0" fmla="*/ 0 w 852"/>
                <a:gd name="T1" fmla="*/ 18 h 29"/>
                <a:gd name="T2" fmla="*/ 0 w 852"/>
                <a:gd name="T3" fmla="*/ 18 h 29"/>
                <a:gd name="T4" fmla="*/ 5 w 852"/>
                <a:gd name="T5" fmla="*/ 16 h 29"/>
                <a:gd name="T6" fmla="*/ 14 w 852"/>
                <a:gd name="T7" fmla="*/ 14 h 29"/>
                <a:gd name="T8" fmla="*/ 25 w 852"/>
                <a:gd name="T9" fmla="*/ 11 h 29"/>
                <a:gd name="T10" fmla="*/ 40 w 852"/>
                <a:gd name="T11" fmla="*/ 9 h 29"/>
                <a:gd name="T12" fmla="*/ 53 w 852"/>
                <a:gd name="T13" fmla="*/ 6 h 29"/>
                <a:gd name="T14" fmla="*/ 64 w 852"/>
                <a:gd name="T15" fmla="*/ 2 h 29"/>
                <a:gd name="T16" fmla="*/ 72 w 852"/>
                <a:gd name="T17" fmla="*/ 1 h 29"/>
                <a:gd name="T18" fmla="*/ 75 w 852"/>
                <a:gd name="T19" fmla="*/ 0 h 29"/>
                <a:gd name="T20" fmla="*/ 76 w 852"/>
                <a:gd name="T21" fmla="*/ 0 h 29"/>
                <a:gd name="T22" fmla="*/ 80 w 852"/>
                <a:gd name="T23" fmla="*/ 1 h 29"/>
                <a:gd name="T24" fmla="*/ 87 w 852"/>
                <a:gd name="T25" fmla="*/ 0 h 29"/>
                <a:gd name="T26" fmla="*/ 95 w 852"/>
                <a:gd name="T27" fmla="*/ 1 h 29"/>
                <a:gd name="T28" fmla="*/ 108 w 852"/>
                <a:gd name="T29" fmla="*/ 1 h 29"/>
                <a:gd name="T30" fmla="*/ 122 w 852"/>
                <a:gd name="T31" fmla="*/ 1 h 29"/>
                <a:gd name="T32" fmla="*/ 138 w 852"/>
                <a:gd name="T33" fmla="*/ 2 h 29"/>
                <a:gd name="T34" fmla="*/ 156 w 852"/>
                <a:gd name="T35" fmla="*/ 2 h 29"/>
                <a:gd name="T36" fmla="*/ 175 w 852"/>
                <a:gd name="T37" fmla="*/ 1 h 29"/>
                <a:gd name="T38" fmla="*/ 196 w 852"/>
                <a:gd name="T39" fmla="*/ 1 h 29"/>
                <a:gd name="T40" fmla="*/ 218 w 852"/>
                <a:gd name="T41" fmla="*/ 2 h 29"/>
                <a:gd name="T42" fmla="*/ 240 w 852"/>
                <a:gd name="T43" fmla="*/ 2 h 29"/>
                <a:gd name="T44" fmla="*/ 264 w 852"/>
                <a:gd name="T45" fmla="*/ 2 h 29"/>
                <a:gd name="T46" fmla="*/ 288 w 852"/>
                <a:gd name="T47" fmla="*/ 3 h 29"/>
                <a:gd name="T48" fmla="*/ 313 w 852"/>
                <a:gd name="T49" fmla="*/ 2 h 29"/>
                <a:gd name="T50" fmla="*/ 338 w 852"/>
                <a:gd name="T51" fmla="*/ 3 h 29"/>
                <a:gd name="T52" fmla="*/ 363 w 852"/>
                <a:gd name="T53" fmla="*/ 2 h 29"/>
                <a:gd name="T54" fmla="*/ 388 w 852"/>
                <a:gd name="T55" fmla="*/ 4 h 29"/>
                <a:gd name="T56" fmla="*/ 411 w 852"/>
                <a:gd name="T57" fmla="*/ 4 h 29"/>
                <a:gd name="T58" fmla="*/ 435 w 852"/>
                <a:gd name="T59" fmla="*/ 3 h 29"/>
                <a:gd name="T60" fmla="*/ 458 w 852"/>
                <a:gd name="T61" fmla="*/ 4 h 29"/>
                <a:gd name="T62" fmla="*/ 481 w 852"/>
                <a:gd name="T63" fmla="*/ 4 h 29"/>
                <a:gd name="T64" fmla="*/ 500 w 852"/>
                <a:gd name="T65" fmla="*/ 5 h 29"/>
                <a:gd name="T66" fmla="*/ 520 w 852"/>
                <a:gd name="T67" fmla="*/ 6 h 29"/>
                <a:gd name="T68" fmla="*/ 538 w 852"/>
                <a:gd name="T69" fmla="*/ 5 h 29"/>
                <a:gd name="T70" fmla="*/ 554 w 852"/>
                <a:gd name="T71" fmla="*/ 6 h 29"/>
                <a:gd name="T72" fmla="*/ 568 w 852"/>
                <a:gd name="T73" fmla="*/ 7 h 29"/>
                <a:gd name="T74" fmla="*/ 580 w 852"/>
                <a:gd name="T75" fmla="*/ 6 h 29"/>
                <a:gd name="T76" fmla="*/ 589 w 852"/>
                <a:gd name="T77" fmla="*/ 6 h 29"/>
                <a:gd name="T78" fmla="*/ 597 w 852"/>
                <a:gd name="T79" fmla="*/ 8 h 29"/>
                <a:gd name="T80" fmla="*/ 602 w 852"/>
                <a:gd name="T81" fmla="*/ 6 h 29"/>
                <a:gd name="T82" fmla="*/ 603 w 852"/>
                <a:gd name="T83" fmla="*/ 7 h 29"/>
                <a:gd name="T84" fmla="*/ 606 w 852"/>
                <a:gd name="T85" fmla="*/ 8 h 29"/>
                <a:gd name="T86" fmla="*/ 614 w 852"/>
                <a:gd name="T87" fmla="*/ 10 h 29"/>
                <a:gd name="T88" fmla="*/ 627 w 852"/>
                <a:gd name="T89" fmla="*/ 11 h 29"/>
                <a:gd name="T90" fmla="*/ 642 w 852"/>
                <a:gd name="T91" fmla="*/ 13 h 29"/>
                <a:gd name="T92" fmla="*/ 661 w 852"/>
                <a:gd name="T93" fmla="*/ 14 h 29"/>
                <a:gd name="T94" fmla="*/ 682 w 852"/>
                <a:gd name="T95" fmla="*/ 16 h 29"/>
                <a:gd name="T96" fmla="*/ 703 w 852"/>
                <a:gd name="T97" fmla="*/ 17 h 29"/>
                <a:gd name="T98" fmla="*/ 727 w 852"/>
                <a:gd name="T99" fmla="*/ 19 h 29"/>
                <a:gd name="T100" fmla="*/ 749 w 852"/>
                <a:gd name="T101" fmla="*/ 21 h 29"/>
                <a:gd name="T102" fmla="*/ 772 w 852"/>
                <a:gd name="T103" fmla="*/ 22 h 29"/>
                <a:gd name="T104" fmla="*/ 794 w 852"/>
                <a:gd name="T105" fmla="*/ 24 h 29"/>
                <a:gd name="T106" fmla="*/ 812 w 852"/>
                <a:gd name="T107" fmla="*/ 26 h 29"/>
                <a:gd name="T108" fmla="*/ 828 w 852"/>
                <a:gd name="T109" fmla="*/ 26 h 29"/>
                <a:gd name="T110" fmla="*/ 841 w 852"/>
                <a:gd name="T111" fmla="*/ 28 h 29"/>
                <a:gd name="T112" fmla="*/ 848 w 852"/>
                <a:gd name="T113" fmla="*/ 27 h 29"/>
                <a:gd name="T114" fmla="*/ 851 w 852"/>
                <a:gd name="T115" fmla="*/ 28 h 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2"/>
                <a:gd name="T175" fmla="*/ 0 h 29"/>
                <a:gd name="T176" fmla="*/ 852 w 852"/>
                <a:gd name="T177" fmla="*/ 29 h 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2" h="29">
                  <a:moveTo>
                    <a:pt x="0" y="18"/>
                  </a:moveTo>
                  <a:lnTo>
                    <a:pt x="0" y="18"/>
                  </a:lnTo>
                  <a:lnTo>
                    <a:pt x="5" y="16"/>
                  </a:lnTo>
                  <a:lnTo>
                    <a:pt x="14" y="14"/>
                  </a:lnTo>
                  <a:lnTo>
                    <a:pt x="25" y="11"/>
                  </a:lnTo>
                  <a:lnTo>
                    <a:pt x="40" y="9"/>
                  </a:lnTo>
                  <a:lnTo>
                    <a:pt x="53" y="6"/>
                  </a:lnTo>
                  <a:lnTo>
                    <a:pt x="64" y="2"/>
                  </a:lnTo>
                  <a:lnTo>
                    <a:pt x="72" y="1"/>
                  </a:lnTo>
                  <a:lnTo>
                    <a:pt x="75" y="0"/>
                  </a:lnTo>
                  <a:lnTo>
                    <a:pt x="76" y="0"/>
                  </a:lnTo>
                  <a:lnTo>
                    <a:pt x="80" y="1"/>
                  </a:lnTo>
                  <a:lnTo>
                    <a:pt x="87" y="0"/>
                  </a:lnTo>
                  <a:lnTo>
                    <a:pt x="95" y="1"/>
                  </a:lnTo>
                  <a:lnTo>
                    <a:pt x="108" y="1"/>
                  </a:lnTo>
                  <a:lnTo>
                    <a:pt x="122" y="1"/>
                  </a:lnTo>
                  <a:lnTo>
                    <a:pt x="138" y="2"/>
                  </a:lnTo>
                  <a:lnTo>
                    <a:pt x="156" y="2"/>
                  </a:lnTo>
                  <a:lnTo>
                    <a:pt x="175" y="1"/>
                  </a:lnTo>
                  <a:lnTo>
                    <a:pt x="196" y="1"/>
                  </a:lnTo>
                  <a:lnTo>
                    <a:pt x="218" y="2"/>
                  </a:lnTo>
                  <a:lnTo>
                    <a:pt x="240" y="2"/>
                  </a:lnTo>
                  <a:lnTo>
                    <a:pt x="264" y="2"/>
                  </a:lnTo>
                  <a:lnTo>
                    <a:pt x="288" y="3"/>
                  </a:lnTo>
                  <a:lnTo>
                    <a:pt x="313" y="2"/>
                  </a:lnTo>
                  <a:lnTo>
                    <a:pt x="338" y="3"/>
                  </a:lnTo>
                  <a:lnTo>
                    <a:pt x="363" y="2"/>
                  </a:lnTo>
                  <a:lnTo>
                    <a:pt x="388" y="4"/>
                  </a:lnTo>
                  <a:lnTo>
                    <a:pt x="411" y="4"/>
                  </a:lnTo>
                  <a:lnTo>
                    <a:pt x="435" y="3"/>
                  </a:lnTo>
                  <a:lnTo>
                    <a:pt x="458" y="4"/>
                  </a:lnTo>
                  <a:lnTo>
                    <a:pt x="481" y="4"/>
                  </a:lnTo>
                  <a:lnTo>
                    <a:pt x="500" y="5"/>
                  </a:lnTo>
                  <a:lnTo>
                    <a:pt x="520" y="6"/>
                  </a:lnTo>
                  <a:lnTo>
                    <a:pt x="538" y="5"/>
                  </a:lnTo>
                  <a:lnTo>
                    <a:pt x="554" y="6"/>
                  </a:lnTo>
                  <a:lnTo>
                    <a:pt x="568" y="7"/>
                  </a:lnTo>
                  <a:lnTo>
                    <a:pt x="580" y="6"/>
                  </a:lnTo>
                  <a:lnTo>
                    <a:pt x="589" y="6"/>
                  </a:lnTo>
                  <a:lnTo>
                    <a:pt x="597" y="8"/>
                  </a:lnTo>
                  <a:lnTo>
                    <a:pt x="602" y="6"/>
                  </a:lnTo>
                  <a:lnTo>
                    <a:pt x="603" y="7"/>
                  </a:lnTo>
                  <a:lnTo>
                    <a:pt x="606" y="8"/>
                  </a:lnTo>
                  <a:lnTo>
                    <a:pt x="614" y="10"/>
                  </a:lnTo>
                  <a:lnTo>
                    <a:pt x="627" y="11"/>
                  </a:lnTo>
                  <a:lnTo>
                    <a:pt x="642" y="13"/>
                  </a:lnTo>
                  <a:lnTo>
                    <a:pt x="661" y="14"/>
                  </a:lnTo>
                  <a:lnTo>
                    <a:pt x="682" y="16"/>
                  </a:lnTo>
                  <a:lnTo>
                    <a:pt x="703" y="17"/>
                  </a:lnTo>
                  <a:lnTo>
                    <a:pt x="727" y="19"/>
                  </a:lnTo>
                  <a:lnTo>
                    <a:pt x="749" y="21"/>
                  </a:lnTo>
                  <a:lnTo>
                    <a:pt x="772" y="22"/>
                  </a:lnTo>
                  <a:lnTo>
                    <a:pt x="794" y="24"/>
                  </a:lnTo>
                  <a:lnTo>
                    <a:pt x="812" y="26"/>
                  </a:lnTo>
                  <a:lnTo>
                    <a:pt x="828" y="26"/>
                  </a:lnTo>
                  <a:lnTo>
                    <a:pt x="841" y="28"/>
                  </a:lnTo>
                  <a:lnTo>
                    <a:pt x="848" y="27"/>
                  </a:lnTo>
                  <a:lnTo>
                    <a:pt x="851" y="28"/>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73" name="Line 68"/>
            <p:cNvSpPr>
              <a:spLocks noChangeShapeType="1"/>
            </p:cNvSpPr>
            <p:nvPr/>
          </p:nvSpPr>
          <p:spPr bwMode="auto">
            <a:xfrm flipV="1">
              <a:off x="3183" y="2197"/>
              <a:ext cx="1" cy="9"/>
            </a:xfrm>
            <a:prstGeom prst="line">
              <a:avLst/>
            </a:prstGeom>
            <a:noFill/>
            <a:ln w="12700">
              <a:solidFill>
                <a:srgbClr val="99FFFF"/>
              </a:solidFill>
              <a:round/>
              <a:headEnd/>
              <a:tailEnd/>
            </a:ln>
          </p:spPr>
          <p:txBody>
            <a:bodyPr wrap="none" anchor="ctr"/>
            <a:lstStyle/>
            <a:p>
              <a:endParaRPr lang="en-GB" sz="2400" b="1">
                <a:solidFill>
                  <a:srgbClr val="FFFF00"/>
                </a:solidFill>
              </a:endParaRPr>
            </a:p>
          </p:txBody>
        </p:sp>
        <p:sp>
          <p:nvSpPr>
            <p:cNvPr id="34874" name="Freeform 69"/>
            <p:cNvSpPr>
              <a:spLocks/>
            </p:cNvSpPr>
            <p:nvPr/>
          </p:nvSpPr>
          <p:spPr bwMode="auto">
            <a:xfrm>
              <a:off x="3188" y="2199"/>
              <a:ext cx="135" cy="343"/>
            </a:xfrm>
            <a:custGeom>
              <a:avLst/>
              <a:gdLst>
                <a:gd name="T0" fmla="*/ 0 w 135"/>
                <a:gd name="T1" fmla="*/ 1 h 343"/>
                <a:gd name="T2" fmla="*/ 125 w 135"/>
                <a:gd name="T3" fmla="*/ 27 h 343"/>
                <a:gd name="T4" fmla="*/ 134 w 135"/>
                <a:gd name="T5" fmla="*/ 340 h 343"/>
                <a:gd name="T6" fmla="*/ 10 w 135"/>
                <a:gd name="T7" fmla="*/ 342 h 343"/>
                <a:gd name="T8" fmla="*/ 0 w 135"/>
                <a:gd name="T9" fmla="*/ 0 h 343"/>
                <a:gd name="T10" fmla="*/ 0 w 135"/>
                <a:gd name="T11" fmla="*/ 1 h 343"/>
                <a:gd name="T12" fmla="*/ 0 60000 65536"/>
                <a:gd name="T13" fmla="*/ 0 60000 65536"/>
                <a:gd name="T14" fmla="*/ 0 60000 65536"/>
                <a:gd name="T15" fmla="*/ 0 60000 65536"/>
                <a:gd name="T16" fmla="*/ 0 60000 65536"/>
                <a:gd name="T17" fmla="*/ 0 60000 65536"/>
                <a:gd name="T18" fmla="*/ 0 w 135"/>
                <a:gd name="T19" fmla="*/ 0 h 343"/>
                <a:gd name="T20" fmla="*/ 135 w 135"/>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135" h="343">
                  <a:moveTo>
                    <a:pt x="0" y="1"/>
                  </a:moveTo>
                  <a:lnTo>
                    <a:pt x="125" y="27"/>
                  </a:lnTo>
                  <a:lnTo>
                    <a:pt x="134" y="340"/>
                  </a:lnTo>
                  <a:lnTo>
                    <a:pt x="10" y="342"/>
                  </a:lnTo>
                  <a:lnTo>
                    <a:pt x="0" y="0"/>
                  </a:lnTo>
                  <a:lnTo>
                    <a:pt x="0" y="1"/>
                  </a:lnTo>
                </a:path>
              </a:pathLst>
            </a:custGeom>
            <a:solidFill>
              <a:srgbClr val="6699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75" name="Freeform 70"/>
            <p:cNvSpPr>
              <a:spLocks/>
            </p:cNvSpPr>
            <p:nvPr/>
          </p:nvSpPr>
          <p:spPr bwMode="auto">
            <a:xfrm>
              <a:off x="3184" y="2201"/>
              <a:ext cx="137" cy="353"/>
            </a:xfrm>
            <a:custGeom>
              <a:avLst/>
              <a:gdLst>
                <a:gd name="T0" fmla="*/ 0 w 137"/>
                <a:gd name="T1" fmla="*/ 1 h 353"/>
                <a:gd name="T2" fmla="*/ 129 w 137"/>
                <a:gd name="T3" fmla="*/ 27 h 353"/>
                <a:gd name="T4" fmla="*/ 136 w 137"/>
                <a:gd name="T5" fmla="*/ 350 h 353"/>
                <a:gd name="T6" fmla="*/ 9 w 137"/>
                <a:gd name="T7" fmla="*/ 352 h 353"/>
                <a:gd name="T8" fmla="*/ 0 w 137"/>
                <a:gd name="T9" fmla="*/ 0 h 353"/>
                <a:gd name="T10" fmla="*/ 0 w 137"/>
                <a:gd name="T11" fmla="*/ 1 h 353"/>
                <a:gd name="T12" fmla="*/ 0 60000 65536"/>
                <a:gd name="T13" fmla="*/ 0 60000 65536"/>
                <a:gd name="T14" fmla="*/ 0 60000 65536"/>
                <a:gd name="T15" fmla="*/ 0 60000 65536"/>
                <a:gd name="T16" fmla="*/ 0 60000 65536"/>
                <a:gd name="T17" fmla="*/ 0 60000 65536"/>
                <a:gd name="T18" fmla="*/ 0 w 137"/>
                <a:gd name="T19" fmla="*/ 0 h 353"/>
                <a:gd name="T20" fmla="*/ 137 w 137"/>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137" h="353">
                  <a:moveTo>
                    <a:pt x="0" y="1"/>
                  </a:moveTo>
                  <a:lnTo>
                    <a:pt x="129" y="27"/>
                  </a:lnTo>
                  <a:lnTo>
                    <a:pt x="136" y="350"/>
                  </a:lnTo>
                  <a:lnTo>
                    <a:pt x="9" y="352"/>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76" name="Freeform 71"/>
            <p:cNvSpPr>
              <a:spLocks/>
            </p:cNvSpPr>
            <p:nvPr/>
          </p:nvSpPr>
          <p:spPr bwMode="auto">
            <a:xfrm>
              <a:off x="3183" y="2201"/>
              <a:ext cx="27" cy="341"/>
            </a:xfrm>
            <a:custGeom>
              <a:avLst/>
              <a:gdLst>
                <a:gd name="T0" fmla="*/ 0 w 27"/>
                <a:gd name="T1" fmla="*/ 1 h 341"/>
                <a:gd name="T2" fmla="*/ 14 w 27"/>
                <a:gd name="T3" fmla="*/ 3 h 341"/>
                <a:gd name="T4" fmla="*/ 26 w 27"/>
                <a:gd name="T5" fmla="*/ 340 h 341"/>
                <a:gd name="T6" fmla="*/ 13 w 27"/>
                <a:gd name="T7" fmla="*/ 339 h 341"/>
                <a:gd name="T8" fmla="*/ 1 w 27"/>
                <a:gd name="T9" fmla="*/ 0 h 341"/>
                <a:gd name="T10" fmla="*/ 0 w 27"/>
                <a:gd name="T11" fmla="*/ 1 h 341"/>
                <a:gd name="T12" fmla="*/ 0 60000 65536"/>
                <a:gd name="T13" fmla="*/ 0 60000 65536"/>
                <a:gd name="T14" fmla="*/ 0 60000 65536"/>
                <a:gd name="T15" fmla="*/ 0 60000 65536"/>
                <a:gd name="T16" fmla="*/ 0 60000 65536"/>
                <a:gd name="T17" fmla="*/ 0 60000 65536"/>
                <a:gd name="T18" fmla="*/ 0 w 27"/>
                <a:gd name="T19" fmla="*/ 0 h 341"/>
                <a:gd name="T20" fmla="*/ 27 w 27"/>
                <a:gd name="T21" fmla="*/ 341 h 341"/>
              </a:gdLst>
              <a:ahLst/>
              <a:cxnLst>
                <a:cxn ang="T12">
                  <a:pos x="T0" y="T1"/>
                </a:cxn>
                <a:cxn ang="T13">
                  <a:pos x="T2" y="T3"/>
                </a:cxn>
                <a:cxn ang="T14">
                  <a:pos x="T4" y="T5"/>
                </a:cxn>
                <a:cxn ang="T15">
                  <a:pos x="T6" y="T7"/>
                </a:cxn>
                <a:cxn ang="T16">
                  <a:pos x="T8" y="T9"/>
                </a:cxn>
                <a:cxn ang="T17">
                  <a:pos x="T10" y="T11"/>
                </a:cxn>
              </a:cxnLst>
              <a:rect l="T18" t="T19" r="T20" b="T21"/>
              <a:pathLst>
                <a:path w="27" h="341">
                  <a:moveTo>
                    <a:pt x="0" y="1"/>
                  </a:moveTo>
                  <a:lnTo>
                    <a:pt x="14" y="3"/>
                  </a:lnTo>
                  <a:lnTo>
                    <a:pt x="26" y="340"/>
                  </a:lnTo>
                  <a:lnTo>
                    <a:pt x="13" y="339"/>
                  </a:lnTo>
                  <a:lnTo>
                    <a:pt x="1" y="0"/>
                  </a:lnTo>
                  <a:lnTo>
                    <a:pt x="0" y="1"/>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77" name="Freeform 72"/>
            <p:cNvSpPr>
              <a:spLocks/>
            </p:cNvSpPr>
            <p:nvPr/>
          </p:nvSpPr>
          <p:spPr bwMode="auto">
            <a:xfrm>
              <a:off x="3183" y="2201"/>
              <a:ext cx="23" cy="353"/>
            </a:xfrm>
            <a:custGeom>
              <a:avLst/>
              <a:gdLst>
                <a:gd name="T0" fmla="*/ 0 w 23"/>
                <a:gd name="T1" fmla="*/ 2 h 353"/>
                <a:gd name="T2" fmla="*/ 14 w 23"/>
                <a:gd name="T3" fmla="*/ 3 h 353"/>
                <a:gd name="T4" fmla="*/ 22 w 23"/>
                <a:gd name="T5" fmla="*/ 352 h 353"/>
                <a:gd name="T6" fmla="*/ 8 w 23"/>
                <a:gd name="T7" fmla="*/ 352 h 353"/>
                <a:gd name="T8" fmla="*/ 0 w 23"/>
                <a:gd name="T9" fmla="*/ 0 h 353"/>
                <a:gd name="T10" fmla="*/ 0 w 23"/>
                <a:gd name="T11" fmla="*/ 2 h 353"/>
                <a:gd name="T12" fmla="*/ 0 60000 65536"/>
                <a:gd name="T13" fmla="*/ 0 60000 65536"/>
                <a:gd name="T14" fmla="*/ 0 60000 65536"/>
                <a:gd name="T15" fmla="*/ 0 60000 65536"/>
                <a:gd name="T16" fmla="*/ 0 60000 65536"/>
                <a:gd name="T17" fmla="*/ 0 60000 65536"/>
                <a:gd name="T18" fmla="*/ 0 w 23"/>
                <a:gd name="T19" fmla="*/ 0 h 353"/>
                <a:gd name="T20" fmla="*/ 23 w 23"/>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23" h="353">
                  <a:moveTo>
                    <a:pt x="0" y="2"/>
                  </a:moveTo>
                  <a:lnTo>
                    <a:pt x="14" y="3"/>
                  </a:lnTo>
                  <a:lnTo>
                    <a:pt x="22" y="352"/>
                  </a:lnTo>
                  <a:lnTo>
                    <a:pt x="8" y="352"/>
                  </a:lnTo>
                  <a:lnTo>
                    <a:pt x="0" y="0"/>
                  </a:lnTo>
                  <a:lnTo>
                    <a:pt x="0" y="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78" name="Freeform 73"/>
            <p:cNvSpPr>
              <a:spLocks/>
            </p:cNvSpPr>
            <p:nvPr/>
          </p:nvSpPr>
          <p:spPr bwMode="auto">
            <a:xfrm>
              <a:off x="3301" y="2224"/>
              <a:ext cx="26" cy="315"/>
            </a:xfrm>
            <a:custGeom>
              <a:avLst/>
              <a:gdLst>
                <a:gd name="T0" fmla="*/ 0 w 26"/>
                <a:gd name="T1" fmla="*/ 1 h 315"/>
                <a:gd name="T2" fmla="*/ 12 w 26"/>
                <a:gd name="T3" fmla="*/ 4 h 315"/>
                <a:gd name="T4" fmla="*/ 25 w 26"/>
                <a:gd name="T5" fmla="*/ 314 h 315"/>
                <a:gd name="T6" fmla="*/ 12 w 26"/>
                <a:gd name="T7" fmla="*/ 313 h 315"/>
                <a:gd name="T8" fmla="*/ 0 w 26"/>
                <a:gd name="T9" fmla="*/ 0 h 315"/>
                <a:gd name="T10" fmla="*/ 0 w 26"/>
                <a:gd name="T11" fmla="*/ 1 h 315"/>
                <a:gd name="T12" fmla="*/ 0 60000 65536"/>
                <a:gd name="T13" fmla="*/ 0 60000 65536"/>
                <a:gd name="T14" fmla="*/ 0 60000 65536"/>
                <a:gd name="T15" fmla="*/ 0 60000 65536"/>
                <a:gd name="T16" fmla="*/ 0 60000 65536"/>
                <a:gd name="T17" fmla="*/ 0 60000 65536"/>
                <a:gd name="T18" fmla="*/ 0 w 26"/>
                <a:gd name="T19" fmla="*/ 0 h 315"/>
                <a:gd name="T20" fmla="*/ 26 w 26"/>
                <a:gd name="T21" fmla="*/ 315 h 315"/>
              </a:gdLst>
              <a:ahLst/>
              <a:cxnLst>
                <a:cxn ang="T12">
                  <a:pos x="T0" y="T1"/>
                </a:cxn>
                <a:cxn ang="T13">
                  <a:pos x="T2" y="T3"/>
                </a:cxn>
                <a:cxn ang="T14">
                  <a:pos x="T4" y="T5"/>
                </a:cxn>
                <a:cxn ang="T15">
                  <a:pos x="T6" y="T7"/>
                </a:cxn>
                <a:cxn ang="T16">
                  <a:pos x="T8" y="T9"/>
                </a:cxn>
                <a:cxn ang="T17">
                  <a:pos x="T10" y="T11"/>
                </a:cxn>
              </a:cxnLst>
              <a:rect l="T18" t="T19" r="T20" b="T21"/>
              <a:pathLst>
                <a:path w="26" h="315">
                  <a:moveTo>
                    <a:pt x="0" y="1"/>
                  </a:moveTo>
                  <a:lnTo>
                    <a:pt x="12" y="4"/>
                  </a:lnTo>
                  <a:lnTo>
                    <a:pt x="25" y="314"/>
                  </a:lnTo>
                  <a:lnTo>
                    <a:pt x="12" y="313"/>
                  </a:lnTo>
                  <a:lnTo>
                    <a:pt x="0" y="0"/>
                  </a:lnTo>
                  <a:lnTo>
                    <a:pt x="0" y="1"/>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79" name="Freeform 74"/>
            <p:cNvSpPr>
              <a:spLocks/>
            </p:cNvSpPr>
            <p:nvPr/>
          </p:nvSpPr>
          <p:spPr bwMode="auto">
            <a:xfrm>
              <a:off x="3300" y="2224"/>
              <a:ext cx="22" cy="328"/>
            </a:xfrm>
            <a:custGeom>
              <a:avLst/>
              <a:gdLst>
                <a:gd name="T0" fmla="*/ 0 w 22"/>
                <a:gd name="T1" fmla="*/ 1 h 328"/>
                <a:gd name="T2" fmla="*/ 13 w 22"/>
                <a:gd name="T3" fmla="*/ 4 h 328"/>
                <a:gd name="T4" fmla="*/ 21 w 22"/>
                <a:gd name="T5" fmla="*/ 327 h 328"/>
                <a:gd name="T6" fmla="*/ 7 w 22"/>
                <a:gd name="T7" fmla="*/ 327 h 328"/>
                <a:gd name="T8" fmla="*/ 0 w 22"/>
                <a:gd name="T9" fmla="*/ 0 h 328"/>
                <a:gd name="T10" fmla="*/ 0 w 22"/>
                <a:gd name="T11" fmla="*/ 1 h 328"/>
                <a:gd name="T12" fmla="*/ 0 60000 65536"/>
                <a:gd name="T13" fmla="*/ 0 60000 65536"/>
                <a:gd name="T14" fmla="*/ 0 60000 65536"/>
                <a:gd name="T15" fmla="*/ 0 60000 65536"/>
                <a:gd name="T16" fmla="*/ 0 60000 65536"/>
                <a:gd name="T17" fmla="*/ 0 60000 65536"/>
                <a:gd name="T18" fmla="*/ 0 w 22"/>
                <a:gd name="T19" fmla="*/ 0 h 328"/>
                <a:gd name="T20" fmla="*/ 22 w 22"/>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2" h="328">
                  <a:moveTo>
                    <a:pt x="0" y="1"/>
                  </a:moveTo>
                  <a:lnTo>
                    <a:pt x="13" y="4"/>
                  </a:lnTo>
                  <a:lnTo>
                    <a:pt x="21" y="327"/>
                  </a:lnTo>
                  <a:lnTo>
                    <a:pt x="7" y="327"/>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80" name="Freeform 75"/>
            <p:cNvSpPr>
              <a:spLocks/>
            </p:cNvSpPr>
            <p:nvPr/>
          </p:nvSpPr>
          <p:spPr bwMode="auto">
            <a:xfrm>
              <a:off x="3177" y="2298"/>
              <a:ext cx="157" cy="164"/>
            </a:xfrm>
            <a:custGeom>
              <a:avLst/>
              <a:gdLst>
                <a:gd name="T0" fmla="*/ 78 w 157"/>
                <a:gd name="T1" fmla="*/ 163 h 164"/>
                <a:gd name="T2" fmla="*/ 87 w 157"/>
                <a:gd name="T3" fmla="*/ 162 h 164"/>
                <a:gd name="T4" fmla="*/ 94 w 157"/>
                <a:gd name="T5" fmla="*/ 162 h 164"/>
                <a:gd name="T6" fmla="*/ 103 w 157"/>
                <a:gd name="T7" fmla="*/ 159 h 164"/>
                <a:gd name="T8" fmla="*/ 109 w 157"/>
                <a:gd name="T9" fmla="*/ 156 h 164"/>
                <a:gd name="T10" fmla="*/ 116 w 157"/>
                <a:gd name="T11" fmla="*/ 152 h 164"/>
                <a:gd name="T12" fmla="*/ 122 w 157"/>
                <a:gd name="T13" fmla="*/ 148 h 164"/>
                <a:gd name="T14" fmla="*/ 128 w 157"/>
                <a:gd name="T15" fmla="*/ 142 h 164"/>
                <a:gd name="T16" fmla="*/ 134 w 157"/>
                <a:gd name="T17" fmla="*/ 137 h 164"/>
                <a:gd name="T18" fmla="*/ 139 w 157"/>
                <a:gd name="T19" fmla="*/ 133 h 164"/>
                <a:gd name="T20" fmla="*/ 142 w 157"/>
                <a:gd name="T21" fmla="*/ 126 h 164"/>
                <a:gd name="T22" fmla="*/ 147 w 157"/>
                <a:gd name="T23" fmla="*/ 120 h 164"/>
                <a:gd name="T24" fmla="*/ 151 w 157"/>
                <a:gd name="T25" fmla="*/ 111 h 164"/>
                <a:gd name="T26" fmla="*/ 153 w 157"/>
                <a:gd name="T27" fmla="*/ 106 h 164"/>
                <a:gd name="T28" fmla="*/ 154 w 157"/>
                <a:gd name="T29" fmla="*/ 97 h 164"/>
                <a:gd name="T30" fmla="*/ 156 w 157"/>
                <a:gd name="T31" fmla="*/ 89 h 164"/>
                <a:gd name="T32" fmla="*/ 154 w 157"/>
                <a:gd name="T33" fmla="*/ 80 h 164"/>
                <a:gd name="T34" fmla="*/ 154 w 157"/>
                <a:gd name="T35" fmla="*/ 64 h 164"/>
                <a:gd name="T36" fmla="*/ 148 w 157"/>
                <a:gd name="T37" fmla="*/ 50 h 164"/>
                <a:gd name="T38" fmla="*/ 140 w 157"/>
                <a:gd name="T39" fmla="*/ 34 h 164"/>
                <a:gd name="T40" fmla="*/ 130 w 157"/>
                <a:gd name="T41" fmla="*/ 23 h 164"/>
                <a:gd name="T42" fmla="*/ 121 w 157"/>
                <a:gd name="T43" fmla="*/ 13 h 164"/>
                <a:gd name="T44" fmla="*/ 106 w 157"/>
                <a:gd name="T45" fmla="*/ 6 h 164"/>
                <a:gd name="T46" fmla="*/ 92 w 157"/>
                <a:gd name="T47" fmla="*/ 1 h 164"/>
                <a:gd name="T48" fmla="*/ 76 w 157"/>
                <a:gd name="T49" fmla="*/ 0 h 164"/>
                <a:gd name="T50" fmla="*/ 68 w 157"/>
                <a:gd name="T51" fmla="*/ 1 h 164"/>
                <a:gd name="T52" fmla="*/ 60 w 157"/>
                <a:gd name="T53" fmla="*/ 2 h 164"/>
                <a:gd name="T54" fmla="*/ 51 w 157"/>
                <a:gd name="T55" fmla="*/ 4 h 164"/>
                <a:gd name="T56" fmla="*/ 45 w 157"/>
                <a:gd name="T57" fmla="*/ 7 h 164"/>
                <a:gd name="T58" fmla="*/ 38 w 157"/>
                <a:gd name="T59" fmla="*/ 11 h 164"/>
                <a:gd name="T60" fmla="*/ 32 w 157"/>
                <a:gd name="T61" fmla="*/ 15 h 164"/>
                <a:gd name="T62" fmla="*/ 26 w 157"/>
                <a:gd name="T63" fmla="*/ 20 h 164"/>
                <a:gd name="T64" fmla="*/ 21 w 157"/>
                <a:gd name="T65" fmla="*/ 26 h 164"/>
                <a:gd name="T66" fmla="*/ 17 w 157"/>
                <a:gd name="T67" fmla="*/ 31 h 164"/>
                <a:gd name="T68" fmla="*/ 11 w 157"/>
                <a:gd name="T69" fmla="*/ 37 h 164"/>
                <a:gd name="T70" fmla="*/ 8 w 157"/>
                <a:gd name="T71" fmla="*/ 44 h 164"/>
                <a:gd name="T72" fmla="*/ 5 w 157"/>
                <a:gd name="T73" fmla="*/ 52 h 164"/>
                <a:gd name="T74" fmla="*/ 3 w 157"/>
                <a:gd name="T75" fmla="*/ 59 h 164"/>
                <a:gd name="T76" fmla="*/ 2 w 157"/>
                <a:gd name="T77" fmla="*/ 67 h 164"/>
                <a:gd name="T78" fmla="*/ 0 w 157"/>
                <a:gd name="T79" fmla="*/ 75 h 164"/>
                <a:gd name="T80" fmla="*/ 0 w 157"/>
                <a:gd name="T81" fmla="*/ 84 h 164"/>
                <a:gd name="T82" fmla="*/ 2 w 157"/>
                <a:gd name="T83" fmla="*/ 100 h 164"/>
                <a:gd name="T84" fmla="*/ 7 w 157"/>
                <a:gd name="T85" fmla="*/ 115 h 164"/>
                <a:gd name="T86" fmla="*/ 13 w 157"/>
                <a:gd name="T87" fmla="*/ 129 h 164"/>
                <a:gd name="T88" fmla="*/ 23 w 157"/>
                <a:gd name="T89" fmla="*/ 141 h 164"/>
                <a:gd name="T90" fmla="*/ 35 w 157"/>
                <a:gd name="T91" fmla="*/ 151 h 164"/>
                <a:gd name="T92" fmla="*/ 49 w 157"/>
                <a:gd name="T93" fmla="*/ 157 h 164"/>
                <a:gd name="T94" fmla="*/ 63 w 157"/>
                <a:gd name="T95" fmla="*/ 162 h 164"/>
                <a:gd name="T96" fmla="*/ 78 w 157"/>
                <a:gd name="T97" fmla="*/ 163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164"/>
                <a:gd name="T149" fmla="*/ 157 w 157"/>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164">
                  <a:moveTo>
                    <a:pt x="78" y="163"/>
                  </a:moveTo>
                  <a:lnTo>
                    <a:pt x="87" y="162"/>
                  </a:lnTo>
                  <a:lnTo>
                    <a:pt x="94" y="162"/>
                  </a:lnTo>
                  <a:lnTo>
                    <a:pt x="103" y="159"/>
                  </a:lnTo>
                  <a:lnTo>
                    <a:pt x="109" y="156"/>
                  </a:lnTo>
                  <a:lnTo>
                    <a:pt x="116" y="152"/>
                  </a:lnTo>
                  <a:lnTo>
                    <a:pt x="122" y="148"/>
                  </a:lnTo>
                  <a:lnTo>
                    <a:pt x="128" y="142"/>
                  </a:lnTo>
                  <a:lnTo>
                    <a:pt x="134" y="137"/>
                  </a:lnTo>
                  <a:lnTo>
                    <a:pt x="139" y="133"/>
                  </a:lnTo>
                  <a:lnTo>
                    <a:pt x="142" y="126"/>
                  </a:lnTo>
                  <a:lnTo>
                    <a:pt x="147" y="120"/>
                  </a:lnTo>
                  <a:lnTo>
                    <a:pt x="151" y="111"/>
                  </a:lnTo>
                  <a:lnTo>
                    <a:pt x="153" y="106"/>
                  </a:lnTo>
                  <a:lnTo>
                    <a:pt x="154" y="97"/>
                  </a:lnTo>
                  <a:lnTo>
                    <a:pt x="156" y="89"/>
                  </a:lnTo>
                  <a:lnTo>
                    <a:pt x="154" y="80"/>
                  </a:lnTo>
                  <a:lnTo>
                    <a:pt x="154" y="64"/>
                  </a:lnTo>
                  <a:lnTo>
                    <a:pt x="148" y="50"/>
                  </a:lnTo>
                  <a:lnTo>
                    <a:pt x="140" y="34"/>
                  </a:lnTo>
                  <a:lnTo>
                    <a:pt x="130" y="23"/>
                  </a:lnTo>
                  <a:lnTo>
                    <a:pt x="121" y="13"/>
                  </a:lnTo>
                  <a:lnTo>
                    <a:pt x="106" y="6"/>
                  </a:lnTo>
                  <a:lnTo>
                    <a:pt x="92" y="1"/>
                  </a:lnTo>
                  <a:lnTo>
                    <a:pt x="76" y="0"/>
                  </a:lnTo>
                  <a:lnTo>
                    <a:pt x="68" y="1"/>
                  </a:lnTo>
                  <a:lnTo>
                    <a:pt x="60" y="2"/>
                  </a:lnTo>
                  <a:lnTo>
                    <a:pt x="51" y="4"/>
                  </a:lnTo>
                  <a:lnTo>
                    <a:pt x="45" y="7"/>
                  </a:lnTo>
                  <a:lnTo>
                    <a:pt x="38" y="11"/>
                  </a:lnTo>
                  <a:lnTo>
                    <a:pt x="32" y="15"/>
                  </a:lnTo>
                  <a:lnTo>
                    <a:pt x="26" y="20"/>
                  </a:lnTo>
                  <a:lnTo>
                    <a:pt x="21" y="26"/>
                  </a:lnTo>
                  <a:lnTo>
                    <a:pt x="17" y="31"/>
                  </a:lnTo>
                  <a:lnTo>
                    <a:pt x="11" y="37"/>
                  </a:lnTo>
                  <a:lnTo>
                    <a:pt x="8" y="44"/>
                  </a:lnTo>
                  <a:lnTo>
                    <a:pt x="5" y="52"/>
                  </a:lnTo>
                  <a:lnTo>
                    <a:pt x="3" y="59"/>
                  </a:lnTo>
                  <a:lnTo>
                    <a:pt x="2" y="67"/>
                  </a:lnTo>
                  <a:lnTo>
                    <a:pt x="0" y="75"/>
                  </a:lnTo>
                  <a:lnTo>
                    <a:pt x="0" y="84"/>
                  </a:lnTo>
                  <a:lnTo>
                    <a:pt x="2" y="100"/>
                  </a:lnTo>
                  <a:lnTo>
                    <a:pt x="7" y="115"/>
                  </a:lnTo>
                  <a:lnTo>
                    <a:pt x="13" y="129"/>
                  </a:lnTo>
                  <a:lnTo>
                    <a:pt x="23" y="141"/>
                  </a:lnTo>
                  <a:lnTo>
                    <a:pt x="35" y="151"/>
                  </a:lnTo>
                  <a:lnTo>
                    <a:pt x="49" y="157"/>
                  </a:lnTo>
                  <a:lnTo>
                    <a:pt x="63" y="162"/>
                  </a:lnTo>
                  <a:lnTo>
                    <a:pt x="78" y="163"/>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81" name="Freeform 76"/>
            <p:cNvSpPr>
              <a:spLocks/>
            </p:cNvSpPr>
            <p:nvPr/>
          </p:nvSpPr>
          <p:spPr bwMode="auto">
            <a:xfrm>
              <a:off x="3169" y="2299"/>
              <a:ext cx="167" cy="175"/>
            </a:xfrm>
            <a:custGeom>
              <a:avLst/>
              <a:gdLst>
                <a:gd name="T0" fmla="*/ 85 w 167"/>
                <a:gd name="T1" fmla="*/ 174 h 175"/>
                <a:gd name="T2" fmla="*/ 85 w 167"/>
                <a:gd name="T3" fmla="*/ 174 h 175"/>
                <a:gd name="T4" fmla="*/ 93 w 167"/>
                <a:gd name="T5" fmla="*/ 173 h 175"/>
                <a:gd name="T6" fmla="*/ 101 w 167"/>
                <a:gd name="T7" fmla="*/ 172 h 175"/>
                <a:gd name="T8" fmla="*/ 110 w 167"/>
                <a:gd name="T9" fmla="*/ 170 h 175"/>
                <a:gd name="T10" fmla="*/ 117 w 167"/>
                <a:gd name="T11" fmla="*/ 166 h 175"/>
                <a:gd name="T12" fmla="*/ 124 w 167"/>
                <a:gd name="T13" fmla="*/ 162 h 175"/>
                <a:gd name="T14" fmla="*/ 130 w 167"/>
                <a:gd name="T15" fmla="*/ 158 h 175"/>
                <a:gd name="T16" fmla="*/ 137 w 167"/>
                <a:gd name="T17" fmla="*/ 152 h 175"/>
                <a:gd name="T18" fmla="*/ 143 w 167"/>
                <a:gd name="T19" fmla="*/ 147 h 175"/>
                <a:gd name="T20" fmla="*/ 148 w 167"/>
                <a:gd name="T21" fmla="*/ 141 h 175"/>
                <a:gd name="T22" fmla="*/ 152 w 167"/>
                <a:gd name="T23" fmla="*/ 134 h 175"/>
                <a:gd name="T24" fmla="*/ 157 w 167"/>
                <a:gd name="T25" fmla="*/ 128 h 175"/>
                <a:gd name="T26" fmla="*/ 161 w 167"/>
                <a:gd name="T27" fmla="*/ 119 h 175"/>
                <a:gd name="T28" fmla="*/ 163 w 167"/>
                <a:gd name="T29" fmla="*/ 112 h 175"/>
                <a:gd name="T30" fmla="*/ 164 w 167"/>
                <a:gd name="T31" fmla="*/ 104 h 175"/>
                <a:gd name="T32" fmla="*/ 166 w 167"/>
                <a:gd name="T33" fmla="*/ 94 h 175"/>
                <a:gd name="T34" fmla="*/ 165 w 167"/>
                <a:gd name="T35" fmla="*/ 85 h 175"/>
                <a:gd name="T36" fmla="*/ 165 w 167"/>
                <a:gd name="T37" fmla="*/ 69 h 175"/>
                <a:gd name="T38" fmla="*/ 158 w 167"/>
                <a:gd name="T39" fmla="*/ 53 h 175"/>
                <a:gd name="T40" fmla="*/ 150 w 167"/>
                <a:gd name="T41" fmla="*/ 37 h 175"/>
                <a:gd name="T42" fmla="*/ 139 w 167"/>
                <a:gd name="T43" fmla="*/ 24 h 175"/>
                <a:gd name="T44" fmla="*/ 127 w 167"/>
                <a:gd name="T45" fmla="*/ 15 h 175"/>
                <a:gd name="T46" fmla="*/ 114 w 167"/>
                <a:gd name="T47" fmla="*/ 6 h 175"/>
                <a:gd name="T48" fmla="*/ 98 w 167"/>
                <a:gd name="T49" fmla="*/ 1 h 175"/>
                <a:gd name="T50" fmla="*/ 82 w 167"/>
                <a:gd name="T51" fmla="*/ 0 h 175"/>
                <a:gd name="T52" fmla="*/ 73 w 167"/>
                <a:gd name="T53" fmla="*/ 1 h 175"/>
                <a:gd name="T54" fmla="*/ 64 w 167"/>
                <a:gd name="T55" fmla="*/ 3 h 175"/>
                <a:gd name="T56" fmla="*/ 56 w 167"/>
                <a:gd name="T57" fmla="*/ 5 h 175"/>
                <a:gd name="T58" fmla="*/ 49 w 167"/>
                <a:gd name="T59" fmla="*/ 8 h 175"/>
                <a:gd name="T60" fmla="*/ 40 w 167"/>
                <a:gd name="T61" fmla="*/ 11 h 175"/>
                <a:gd name="T62" fmla="*/ 34 w 167"/>
                <a:gd name="T63" fmla="*/ 16 h 175"/>
                <a:gd name="T64" fmla="*/ 29 w 167"/>
                <a:gd name="T65" fmla="*/ 21 h 175"/>
                <a:gd name="T66" fmla="*/ 23 w 167"/>
                <a:gd name="T67" fmla="*/ 28 h 175"/>
                <a:gd name="T68" fmla="*/ 18 w 167"/>
                <a:gd name="T69" fmla="*/ 33 h 175"/>
                <a:gd name="T70" fmla="*/ 13 w 167"/>
                <a:gd name="T71" fmla="*/ 41 h 175"/>
                <a:gd name="T72" fmla="*/ 9 w 167"/>
                <a:gd name="T73" fmla="*/ 47 h 175"/>
                <a:gd name="T74" fmla="*/ 6 w 167"/>
                <a:gd name="T75" fmla="*/ 56 h 175"/>
                <a:gd name="T76" fmla="*/ 4 w 167"/>
                <a:gd name="T77" fmla="*/ 63 h 175"/>
                <a:gd name="T78" fmla="*/ 2 w 167"/>
                <a:gd name="T79" fmla="*/ 72 h 175"/>
                <a:gd name="T80" fmla="*/ 0 w 167"/>
                <a:gd name="T81" fmla="*/ 81 h 175"/>
                <a:gd name="T82" fmla="*/ 1 w 167"/>
                <a:gd name="T83" fmla="*/ 90 h 175"/>
                <a:gd name="T84" fmla="*/ 2 w 167"/>
                <a:gd name="T85" fmla="*/ 107 h 175"/>
                <a:gd name="T86" fmla="*/ 8 w 167"/>
                <a:gd name="T87" fmla="*/ 123 h 175"/>
                <a:gd name="T88" fmla="*/ 15 w 167"/>
                <a:gd name="T89" fmla="*/ 138 h 175"/>
                <a:gd name="T90" fmla="*/ 25 w 167"/>
                <a:gd name="T91" fmla="*/ 150 h 175"/>
                <a:gd name="T92" fmla="*/ 38 w 167"/>
                <a:gd name="T93" fmla="*/ 160 h 175"/>
                <a:gd name="T94" fmla="*/ 52 w 167"/>
                <a:gd name="T95" fmla="*/ 168 h 175"/>
                <a:gd name="T96" fmla="*/ 68 w 167"/>
                <a:gd name="T97" fmla="*/ 172 h 175"/>
                <a:gd name="T98" fmla="*/ 85 w 167"/>
                <a:gd name="T99" fmla="*/ 174 h 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75"/>
                <a:gd name="T152" fmla="*/ 167 w 167"/>
                <a:gd name="T153" fmla="*/ 175 h 1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75">
                  <a:moveTo>
                    <a:pt x="85" y="174"/>
                  </a:moveTo>
                  <a:lnTo>
                    <a:pt x="85" y="174"/>
                  </a:lnTo>
                  <a:lnTo>
                    <a:pt x="93" y="173"/>
                  </a:lnTo>
                  <a:lnTo>
                    <a:pt x="101" y="172"/>
                  </a:lnTo>
                  <a:lnTo>
                    <a:pt x="110" y="170"/>
                  </a:lnTo>
                  <a:lnTo>
                    <a:pt x="117" y="166"/>
                  </a:lnTo>
                  <a:lnTo>
                    <a:pt x="124" y="162"/>
                  </a:lnTo>
                  <a:lnTo>
                    <a:pt x="130" y="158"/>
                  </a:lnTo>
                  <a:lnTo>
                    <a:pt x="137" y="152"/>
                  </a:lnTo>
                  <a:lnTo>
                    <a:pt x="143" y="147"/>
                  </a:lnTo>
                  <a:lnTo>
                    <a:pt x="148" y="141"/>
                  </a:lnTo>
                  <a:lnTo>
                    <a:pt x="152" y="134"/>
                  </a:lnTo>
                  <a:lnTo>
                    <a:pt x="157" y="128"/>
                  </a:lnTo>
                  <a:lnTo>
                    <a:pt x="161" y="119"/>
                  </a:lnTo>
                  <a:lnTo>
                    <a:pt x="163" y="112"/>
                  </a:lnTo>
                  <a:lnTo>
                    <a:pt x="164" y="104"/>
                  </a:lnTo>
                  <a:lnTo>
                    <a:pt x="166" y="94"/>
                  </a:lnTo>
                  <a:lnTo>
                    <a:pt x="165" y="85"/>
                  </a:lnTo>
                  <a:lnTo>
                    <a:pt x="165" y="69"/>
                  </a:lnTo>
                  <a:lnTo>
                    <a:pt x="158" y="53"/>
                  </a:lnTo>
                  <a:lnTo>
                    <a:pt x="150" y="37"/>
                  </a:lnTo>
                  <a:lnTo>
                    <a:pt x="139" y="24"/>
                  </a:lnTo>
                  <a:lnTo>
                    <a:pt x="127" y="15"/>
                  </a:lnTo>
                  <a:lnTo>
                    <a:pt x="114" y="6"/>
                  </a:lnTo>
                  <a:lnTo>
                    <a:pt x="98" y="1"/>
                  </a:lnTo>
                  <a:lnTo>
                    <a:pt x="82" y="0"/>
                  </a:lnTo>
                  <a:lnTo>
                    <a:pt x="73" y="1"/>
                  </a:lnTo>
                  <a:lnTo>
                    <a:pt x="64" y="3"/>
                  </a:lnTo>
                  <a:lnTo>
                    <a:pt x="56" y="5"/>
                  </a:lnTo>
                  <a:lnTo>
                    <a:pt x="49" y="8"/>
                  </a:lnTo>
                  <a:lnTo>
                    <a:pt x="40" y="11"/>
                  </a:lnTo>
                  <a:lnTo>
                    <a:pt x="34" y="16"/>
                  </a:lnTo>
                  <a:lnTo>
                    <a:pt x="29" y="21"/>
                  </a:lnTo>
                  <a:lnTo>
                    <a:pt x="23" y="28"/>
                  </a:lnTo>
                  <a:lnTo>
                    <a:pt x="18" y="33"/>
                  </a:lnTo>
                  <a:lnTo>
                    <a:pt x="13" y="41"/>
                  </a:lnTo>
                  <a:lnTo>
                    <a:pt x="9" y="47"/>
                  </a:lnTo>
                  <a:lnTo>
                    <a:pt x="6" y="56"/>
                  </a:lnTo>
                  <a:lnTo>
                    <a:pt x="4" y="63"/>
                  </a:lnTo>
                  <a:lnTo>
                    <a:pt x="2" y="72"/>
                  </a:lnTo>
                  <a:lnTo>
                    <a:pt x="0" y="81"/>
                  </a:lnTo>
                  <a:lnTo>
                    <a:pt x="1" y="90"/>
                  </a:lnTo>
                  <a:lnTo>
                    <a:pt x="2" y="107"/>
                  </a:lnTo>
                  <a:lnTo>
                    <a:pt x="8" y="123"/>
                  </a:lnTo>
                  <a:lnTo>
                    <a:pt x="15" y="138"/>
                  </a:lnTo>
                  <a:lnTo>
                    <a:pt x="25" y="150"/>
                  </a:lnTo>
                  <a:lnTo>
                    <a:pt x="38" y="160"/>
                  </a:lnTo>
                  <a:lnTo>
                    <a:pt x="52" y="168"/>
                  </a:lnTo>
                  <a:lnTo>
                    <a:pt x="68" y="172"/>
                  </a:lnTo>
                  <a:lnTo>
                    <a:pt x="85" y="17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4882" name="Freeform 77"/>
            <p:cNvSpPr>
              <a:spLocks/>
            </p:cNvSpPr>
            <p:nvPr/>
          </p:nvSpPr>
          <p:spPr bwMode="auto">
            <a:xfrm>
              <a:off x="3207" y="2333"/>
              <a:ext cx="95" cy="95"/>
            </a:xfrm>
            <a:custGeom>
              <a:avLst/>
              <a:gdLst>
                <a:gd name="T0" fmla="*/ 47 w 95"/>
                <a:gd name="T1" fmla="*/ 94 h 95"/>
                <a:gd name="T2" fmla="*/ 58 w 95"/>
                <a:gd name="T3" fmla="*/ 94 h 95"/>
                <a:gd name="T4" fmla="*/ 67 w 95"/>
                <a:gd name="T5" fmla="*/ 91 h 95"/>
                <a:gd name="T6" fmla="*/ 74 w 95"/>
                <a:gd name="T7" fmla="*/ 86 h 95"/>
                <a:gd name="T8" fmla="*/ 81 w 95"/>
                <a:gd name="T9" fmla="*/ 80 h 95"/>
                <a:gd name="T10" fmla="*/ 87 w 95"/>
                <a:gd name="T11" fmla="*/ 73 h 95"/>
                <a:gd name="T12" fmla="*/ 91 w 95"/>
                <a:gd name="T13" fmla="*/ 64 h 95"/>
                <a:gd name="T14" fmla="*/ 94 w 95"/>
                <a:gd name="T15" fmla="*/ 54 h 95"/>
                <a:gd name="T16" fmla="*/ 94 w 95"/>
                <a:gd name="T17" fmla="*/ 45 h 95"/>
                <a:gd name="T18" fmla="*/ 94 w 95"/>
                <a:gd name="T19" fmla="*/ 36 h 95"/>
                <a:gd name="T20" fmla="*/ 91 w 95"/>
                <a:gd name="T21" fmla="*/ 28 h 95"/>
                <a:gd name="T22" fmla="*/ 87 w 95"/>
                <a:gd name="T23" fmla="*/ 19 h 95"/>
                <a:gd name="T24" fmla="*/ 80 w 95"/>
                <a:gd name="T25" fmla="*/ 13 h 95"/>
                <a:gd name="T26" fmla="*/ 73 w 95"/>
                <a:gd name="T27" fmla="*/ 8 h 95"/>
                <a:gd name="T28" fmla="*/ 64 w 95"/>
                <a:gd name="T29" fmla="*/ 4 h 95"/>
                <a:gd name="T30" fmla="*/ 56 w 95"/>
                <a:gd name="T31" fmla="*/ 1 h 95"/>
                <a:gd name="T32" fmla="*/ 46 w 95"/>
                <a:gd name="T33" fmla="*/ 0 h 95"/>
                <a:gd name="T34" fmla="*/ 36 w 95"/>
                <a:gd name="T35" fmla="*/ 1 h 95"/>
                <a:gd name="T36" fmla="*/ 28 w 95"/>
                <a:gd name="T37" fmla="*/ 4 h 95"/>
                <a:gd name="T38" fmla="*/ 20 w 95"/>
                <a:gd name="T39" fmla="*/ 9 h 95"/>
                <a:gd name="T40" fmla="*/ 14 w 95"/>
                <a:gd name="T41" fmla="*/ 15 h 95"/>
                <a:gd name="T42" fmla="*/ 9 w 95"/>
                <a:gd name="T43" fmla="*/ 20 h 95"/>
                <a:gd name="T44" fmla="*/ 4 w 95"/>
                <a:gd name="T45" fmla="*/ 31 h 95"/>
                <a:gd name="T46" fmla="*/ 1 w 95"/>
                <a:gd name="T47" fmla="*/ 38 h 95"/>
                <a:gd name="T48" fmla="*/ 0 w 95"/>
                <a:gd name="T49" fmla="*/ 47 h 95"/>
                <a:gd name="T50" fmla="*/ 2 w 95"/>
                <a:gd name="T51" fmla="*/ 57 h 95"/>
                <a:gd name="T52" fmla="*/ 5 w 95"/>
                <a:gd name="T53" fmla="*/ 67 h 95"/>
                <a:gd name="T54" fmla="*/ 9 w 95"/>
                <a:gd name="T55" fmla="*/ 74 h 95"/>
                <a:gd name="T56" fmla="*/ 14 w 95"/>
                <a:gd name="T57" fmla="*/ 81 h 95"/>
                <a:gd name="T58" fmla="*/ 22 w 95"/>
                <a:gd name="T59" fmla="*/ 87 h 95"/>
                <a:gd name="T60" fmla="*/ 31 w 95"/>
                <a:gd name="T61" fmla="*/ 91 h 95"/>
                <a:gd name="T62" fmla="*/ 39 w 95"/>
                <a:gd name="T63" fmla="*/ 94 h 95"/>
                <a:gd name="T64" fmla="*/ 47 w 95"/>
                <a:gd name="T65" fmla="*/ 94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47" y="94"/>
                  </a:moveTo>
                  <a:lnTo>
                    <a:pt x="58" y="94"/>
                  </a:lnTo>
                  <a:lnTo>
                    <a:pt x="67" y="91"/>
                  </a:lnTo>
                  <a:lnTo>
                    <a:pt x="74" y="86"/>
                  </a:lnTo>
                  <a:lnTo>
                    <a:pt x="81" y="80"/>
                  </a:lnTo>
                  <a:lnTo>
                    <a:pt x="87" y="73"/>
                  </a:lnTo>
                  <a:lnTo>
                    <a:pt x="91" y="64"/>
                  </a:lnTo>
                  <a:lnTo>
                    <a:pt x="94" y="54"/>
                  </a:lnTo>
                  <a:lnTo>
                    <a:pt x="94" y="45"/>
                  </a:lnTo>
                  <a:lnTo>
                    <a:pt x="94" y="36"/>
                  </a:lnTo>
                  <a:lnTo>
                    <a:pt x="91" y="28"/>
                  </a:lnTo>
                  <a:lnTo>
                    <a:pt x="87" y="19"/>
                  </a:lnTo>
                  <a:lnTo>
                    <a:pt x="80" y="13"/>
                  </a:lnTo>
                  <a:lnTo>
                    <a:pt x="73" y="8"/>
                  </a:lnTo>
                  <a:lnTo>
                    <a:pt x="64" y="4"/>
                  </a:lnTo>
                  <a:lnTo>
                    <a:pt x="56" y="1"/>
                  </a:lnTo>
                  <a:lnTo>
                    <a:pt x="46" y="0"/>
                  </a:lnTo>
                  <a:lnTo>
                    <a:pt x="36" y="1"/>
                  </a:lnTo>
                  <a:lnTo>
                    <a:pt x="28" y="4"/>
                  </a:lnTo>
                  <a:lnTo>
                    <a:pt x="20" y="9"/>
                  </a:lnTo>
                  <a:lnTo>
                    <a:pt x="14" y="15"/>
                  </a:lnTo>
                  <a:lnTo>
                    <a:pt x="9" y="20"/>
                  </a:lnTo>
                  <a:lnTo>
                    <a:pt x="4" y="31"/>
                  </a:lnTo>
                  <a:lnTo>
                    <a:pt x="1" y="38"/>
                  </a:lnTo>
                  <a:lnTo>
                    <a:pt x="0" y="47"/>
                  </a:lnTo>
                  <a:lnTo>
                    <a:pt x="2" y="57"/>
                  </a:lnTo>
                  <a:lnTo>
                    <a:pt x="5" y="67"/>
                  </a:lnTo>
                  <a:lnTo>
                    <a:pt x="9" y="74"/>
                  </a:lnTo>
                  <a:lnTo>
                    <a:pt x="14" y="81"/>
                  </a:lnTo>
                  <a:lnTo>
                    <a:pt x="22" y="87"/>
                  </a:lnTo>
                  <a:lnTo>
                    <a:pt x="31" y="91"/>
                  </a:lnTo>
                  <a:lnTo>
                    <a:pt x="39" y="94"/>
                  </a:lnTo>
                  <a:lnTo>
                    <a:pt x="47" y="94"/>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83" name="Freeform 78"/>
            <p:cNvSpPr>
              <a:spLocks/>
            </p:cNvSpPr>
            <p:nvPr/>
          </p:nvSpPr>
          <p:spPr bwMode="auto">
            <a:xfrm>
              <a:off x="3234" y="2363"/>
              <a:ext cx="38" cy="38"/>
            </a:xfrm>
            <a:custGeom>
              <a:avLst/>
              <a:gdLst>
                <a:gd name="T0" fmla="*/ 18 w 38"/>
                <a:gd name="T1" fmla="*/ 1 h 38"/>
                <a:gd name="T2" fmla="*/ 22 w 38"/>
                <a:gd name="T3" fmla="*/ 0 h 38"/>
                <a:gd name="T4" fmla="*/ 26 w 38"/>
                <a:gd name="T5" fmla="*/ 2 h 38"/>
                <a:gd name="T6" fmla="*/ 29 w 38"/>
                <a:gd name="T7" fmla="*/ 2 h 38"/>
                <a:gd name="T8" fmla="*/ 33 w 38"/>
                <a:gd name="T9" fmla="*/ 6 h 38"/>
                <a:gd name="T10" fmla="*/ 34 w 38"/>
                <a:gd name="T11" fmla="*/ 9 h 38"/>
                <a:gd name="T12" fmla="*/ 36 w 38"/>
                <a:gd name="T13" fmla="*/ 12 h 38"/>
                <a:gd name="T14" fmla="*/ 37 w 38"/>
                <a:gd name="T15" fmla="*/ 15 h 38"/>
                <a:gd name="T16" fmla="*/ 37 w 38"/>
                <a:gd name="T17" fmla="*/ 19 h 38"/>
                <a:gd name="T18" fmla="*/ 37 w 38"/>
                <a:gd name="T19" fmla="*/ 22 h 38"/>
                <a:gd name="T20" fmla="*/ 36 w 38"/>
                <a:gd name="T21" fmla="*/ 25 h 38"/>
                <a:gd name="T22" fmla="*/ 34 w 38"/>
                <a:gd name="T23" fmla="*/ 29 h 38"/>
                <a:gd name="T24" fmla="*/ 31 w 38"/>
                <a:gd name="T25" fmla="*/ 31 h 38"/>
                <a:gd name="T26" fmla="*/ 29 w 38"/>
                <a:gd name="T27" fmla="*/ 33 h 38"/>
                <a:gd name="T28" fmla="*/ 26 w 38"/>
                <a:gd name="T29" fmla="*/ 36 h 38"/>
                <a:gd name="T30" fmla="*/ 23 w 38"/>
                <a:gd name="T31" fmla="*/ 36 h 38"/>
                <a:gd name="T32" fmla="*/ 18 w 38"/>
                <a:gd name="T33" fmla="*/ 37 h 38"/>
                <a:gd name="T34" fmla="*/ 13 w 38"/>
                <a:gd name="T35" fmla="*/ 35 h 38"/>
                <a:gd name="T36" fmla="*/ 5 w 38"/>
                <a:gd name="T37" fmla="*/ 32 h 38"/>
                <a:gd name="T38" fmla="*/ 1 w 38"/>
                <a:gd name="T39" fmla="*/ 27 h 38"/>
                <a:gd name="T40" fmla="*/ 1 w 38"/>
                <a:gd name="T41" fmla="*/ 20 h 38"/>
                <a:gd name="T42" fmla="*/ 0 w 38"/>
                <a:gd name="T43" fmla="*/ 15 h 38"/>
                <a:gd name="T44" fmla="*/ 2 w 38"/>
                <a:gd name="T45" fmla="*/ 13 h 38"/>
                <a:gd name="T46" fmla="*/ 3 w 38"/>
                <a:gd name="T47" fmla="*/ 9 h 38"/>
                <a:gd name="T48" fmla="*/ 4 w 38"/>
                <a:gd name="T49" fmla="*/ 7 h 38"/>
                <a:gd name="T50" fmla="*/ 9 w 38"/>
                <a:gd name="T51" fmla="*/ 4 h 38"/>
                <a:gd name="T52" fmla="*/ 11 w 38"/>
                <a:gd name="T53" fmla="*/ 2 h 38"/>
                <a:gd name="T54" fmla="*/ 15 w 38"/>
                <a:gd name="T55" fmla="*/ 1 h 38"/>
                <a:gd name="T56" fmla="*/ 18 w 38"/>
                <a:gd name="T57" fmla="*/ 1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38"/>
                <a:gd name="T89" fmla="*/ 38 w 38"/>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38">
                  <a:moveTo>
                    <a:pt x="18" y="1"/>
                  </a:moveTo>
                  <a:lnTo>
                    <a:pt x="22" y="0"/>
                  </a:lnTo>
                  <a:lnTo>
                    <a:pt x="26" y="2"/>
                  </a:lnTo>
                  <a:lnTo>
                    <a:pt x="29" y="2"/>
                  </a:lnTo>
                  <a:lnTo>
                    <a:pt x="33" y="6"/>
                  </a:lnTo>
                  <a:lnTo>
                    <a:pt x="34" y="9"/>
                  </a:lnTo>
                  <a:lnTo>
                    <a:pt x="36" y="12"/>
                  </a:lnTo>
                  <a:lnTo>
                    <a:pt x="37" y="15"/>
                  </a:lnTo>
                  <a:lnTo>
                    <a:pt x="37" y="19"/>
                  </a:lnTo>
                  <a:lnTo>
                    <a:pt x="37" y="22"/>
                  </a:lnTo>
                  <a:lnTo>
                    <a:pt x="36" y="25"/>
                  </a:lnTo>
                  <a:lnTo>
                    <a:pt x="34" y="29"/>
                  </a:lnTo>
                  <a:lnTo>
                    <a:pt x="31" y="31"/>
                  </a:lnTo>
                  <a:lnTo>
                    <a:pt x="29" y="33"/>
                  </a:lnTo>
                  <a:lnTo>
                    <a:pt x="26" y="36"/>
                  </a:lnTo>
                  <a:lnTo>
                    <a:pt x="23" y="36"/>
                  </a:lnTo>
                  <a:lnTo>
                    <a:pt x="18" y="37"/>
                  </a:lnTo>
                  <a:lnTo>
                    <a:pt x="13" y="35"/>
                  </a:lnTo>
                  <a:lnTo>
                    <a:pt x="5" y="32"/>
                  </a:lnTo>
                  <a:lnTo>
                    <a:pt x="1" y="27"/>
                  </a:lnTo>
                  <a:lnTo>
                    <a:pt x="1" y="20"/>
                  </a:lnTo>
                  <a:lnTo>
                    <a:pt x="0" y="15"/>
                  </a:lnTo>
                  <a:lnTo>
                    <a:pt x="2" y="13"/>
                  </a:lnTo>
                  <a:lnTo>
                    <a:pt x="3" y="9"/>
                  </a:lnTo>
                  <a:lnTo>
                    <a:pt x="4" y="7"/>
                  </a:lnTo>
                  <a:lnTo>
                    <a:pt x="9" y="4"/>
                  </a:lnTo>
                  <a:lnTo>
                    <a:pt x="11" y="2"/>
                  </a:lnTo>
                  <a:lnTo>
                    <a:pt x="15" y="1"/>
                  </a:lnTo>
                  <a:lnTo>
                    <a:pt x="18" y="1"/>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84" name="Freeform 79"/>
            <p:cNvSpPr>
              <a:spLocks/>
            </p:cNvSpPr>
            <p:nvPr/>
          </p:nvSpPr>
          <p:spPr bwMode="auto">
            <a:xfrm>
              <a:off x="3898" y="2096"/>
              <a:ext cx="45" cy="152"/>
            </a:xfrm>
            <a:custGeom>
              <a:avLst/>
              <a:gdLst>
                <a:gd name="T0" fmla="*/ 0 w 45"/>
                <a:gd name="T1" fmla="*/ 0 h 152"/>
                <a:gd name="T2" fmla="*/ 39 w 45"/>
                <a:gd name="T3" fmla="*/ 0 h 152"/>
                <a:gd name="T4" fmla="*/ 44 w 45"/>
                <a:gd name="T5" fmla="*/ 150 h 152"/>
                <a:gd name="T6" fmla="*/ 6 w 45"/>
                <a:gd name="T7" fmla="*/ 151 h 152"/>
                <a:gd name="T8" fmla="*/ 0 w 45"/>
                <a:gd name="T9" fmla="*/ 0 h 152"/>
                <a:gd name="T10" fmla="*/ 0 60000 65536"/>
                <a:gd name="T11" fmla="*/ 0 60000 65536"/>
                <a:gd name="T12" fmla="*/ 0 60000 65536"/>
                <a:gd name="T13" fmla="*/ 0 60000 65536"/>
                <a:gd name="T14" fmla="*/ 0 60000 65536"/>
                <a:gd name="T15" fmla="*/ 0 w 45"/>
                <a:gd name="T16" fmla="*/ 0 h 152"/>
                <a:gd name="T17" fmla="*/ 45 w 45"/>
                <a:gd name="T18" fmla="*/ 152 h 152"/>
              </a:gdLst>
              <a:ahLst/>
              <a:cxnLst>
                <a:cxn ang="T10">
                  <a:pos x="T0" y="T1"/>
                </a:cxn>
                <a:cxn ang="T11">
                  <a:pos x="T2" y="T3"/>
                </a:cxn>
                <a:cxn ang="T12">
                  <a:pos x="T4" y="T5"/>
                </a:cxn>
                <a:cxn ang="T13">
                  <a:pos x="T6" y="T7"/>
                </a:cxn>
                <a:cxn ang="T14">
                  <a:pos x="T8" y="T9"/>
                </a:cxn>
              </a:cxnLst>
              <a:rect l="T15" t="T16" r="T17" b="T18"/>
              <a:pathLst>
                <a:path w="45" h="152">
                  <a:moveTo>
                    <a:pt x="0" y="0"/>
                  </a:moveTo>
                  <a:lnTo>
                    <a:pt x="39" y="0"/>
                  </a:lnTo>
                  <a:lnTo>
                    <a:pt x="44" y="150"/>
                  </a:lnTo>
                  <a:lnTo>
                    <a:pt x="6" y="151"/>
                  </a:lnTo>
                  <a:lnTo>
                    <a:pt x="0" y="0"/>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85" name="Freeform 80"/>
            <p:cNvSpPr>
              <a:spLocks/>
            </p:cNvSpPr>
            <p:nvPr/>
          </p:nvSpPr>
          <p:spPr bwMode="auto">
            <a:xfrm>
              <a:off x="3943" y="2095"/>
              <a:ext cx="47" cy="151"/>
            </a:xfrm>
            <a:custGeom>
              <a:avLst/>
              <a:gdLst>
                <a:gd name="T0" fmla="*/ 0 w 47"/>
                <a:gd name="T1" fmla="*/ 1 h 151"/>
                <a:gd name="T2" fmla="*/ 39 w 47"/>
                <a:gd name="T3" fmla="*/ 0 h 151"/>
                <a:gd name="T4" fmla="*/ 46 w 47"/>
                <a:gd name="T5" fmla="*/ 149 h 151"/>
                <a:gd name="T6" fmla="*/ 7 w 47"/>
                <a:gd name="T7" fmla="*/ 150 h 151"/>
                <a:gd name="T8" fmla="*/ 0 w 47"/>
                <a:gd name="T9" fmla="*/ 1 h 151"/>
                <a:gd name="T10" fmla="*/ 0 60000 65536"/>
                <a:gd name="T11" fmla="*/ 0 60000 65536"/>
                <a:gd name="T12" fmla="*/ 0 60000 65536"/>
                <a:gd name="T13" fmla="*/ 0 60000 65536"/>
                <a:gd name="T14" fmla="*/ 0 60000 65536"/>
                <a:gd name="T15" fmla="*/ 0 w 47"/>
                <a:gd name="T16" fmla="*/ 0 h 151"/>
                <a:gd name="T17" fmla="*/ 47 w 47"/>
                <a:gd name="T18" fmla="*/ 151 h 151"/>
              </a:gdLst>
              <a:ahLst/>
              <a:cxnLst>
                <a:cxn ang="T10">
                  <a:pos x="T0" y="T1"/>
                </a:cxn>
                <a:cxn ang="T11">
                  <a:pos x="T2" y="T3"/>
                </a:cxn>
                <a:cxn ang="T12">
                  <a:pos x="T4" y="T5"/>
                </a:cxn>
                <a:cxn ang="T13">
                  <a:pos x="T6" y="T7"/>
                </a:cxn>
                <a:cxn ang="T14">
                  <a:pos x="T8" y="T9"/>
                </a:cxn>
              </a:cxnLst>
              <a:rect l="T15" t="T16" r="T17" b="T18"/>
              <a:pathLst>
                <a:path w="47" h="151">
                  <a:moveTo>
                    <a:pt x="0" y="1"/>
                  </a:moveTo>
                  <a:lnTo>
                    <a:pt x="39" y="0"/>
                  </a:lnTo>
                  <a:lnTo>
                    <a:pt x="46" y="149"/>
                  </a:lnTo>
                  <a:lnTo>
                    <a:pt x="7" y="150"/>
                  </a:lnTo>
                  <a:lnTo>
                    <a:pt x="0" y="1"/>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4886" name="Freeform 81"/>
            <p:cNvSpPr>
              <a:spLocks/>
            </p:cNvSpPr>
            <p:nvPr/>
          </p:nvSpPr>
          <p:spPr bwMode="auto">
            <a:xfrm>
              <a:off x="3984" y="2091"/>
              <a:ext cx="45" cy="151"/>
            </a:xfrm>
            <a:custGeom>
              <a:avLst/>
              <a:gdLst>
                <a:gd name="T0" fmla="*/ 0 w 45"/>
                <a:gd name="T1" fmla="*/ 0 h 151"/>
                <a:gd name="T2" fmla="*/ 38 w 45"/>
                <a:gd name="T3" fmla="*/ 1 h 151"/>
                <a:gd name="T4" fmla="*/ 44 w 45"/>
                <a:gd name="T5" fmla="*/ 150 h 151"/>
                <a:gd name="T6" fmla="*/ 5 w 45"/>
                <a:gd name="T7" fmla="*/ 149 h 151"/>
                <a:gd name="T8" fmla="*/ 0 w 45"/>
                <a:gd name="T9" fmla="*/ 0 h 151"/>
                <a:gd name="T10" fmla="*/ 0 60000 65536"/>
                <a:gd name="T11" fmla="*/ 0 60000 65536"/>
                <a:gd name="T12" fmla="*/ 0 60000 65536"/>
                <a:gd name="T13" fmla="*/ 0 60000 65536"/>
                <a:gd name="T14" fmla="*/ 0 60000 65536"/>
                <a:gd name="T15" fmla="*/ 0 w 45"/>
                <a:gd name="T16" fmla="*/ 0 h 151"/>
                <a:gd name="T17" fmla="*/ 45 w 45"/>
                <a:gd name="T18" fmla="*/ 151 h 151"/>
              </a:gdLst>
              <a:ahLst/>
              <a:cxnLst>
                <a:cxn ang="T10">
                  <a:pos x="T0" y="T1"/>
                </a:cxn>
                <a:cxn ang="T11">
                  <a:pos x="T2" y="T3"/>
                </a:cxn>
                <a:cxn ang="T12">
                  <a:pos x="T4" y="T5"/>
                </a:cxn>
                <a:cxn ang="T13">
                  <a:pos x="T6" y="T7"/>
                </a:cxn>
                <a:cxn ang="T14">
                  <a:pos x="T8" y="T9"/>
                </a:cxn>
              </a:cxnLst>
              <a:rect l="T15" t="T16" r="T17" b="T18"/>
              <a:pathLst>
                <a:path w="45" h="151">
                  <a:moveTo>
                    <a:pt x="0" y="0"/>
                  </a:moveTo>
                  <a:lnTo>
                    <a:pt x="38" y="1"/>
                  </a:lnTo>
                  <a:lnTo>
                    <a:pt x="44" y="150"/>
                  </a:lnTo>
                  <a:lnTo>
                    <a:pt x="5" y="149"/>
                  </a:lnTo>
                  <a:lnTo>
                    <a:pt x="0" y="0"/>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grpSp>
      <p:sp>
        <p:nvSpPr>
          <p:cNvPr id="171090" name="Line 82"/>
          <p:cNvSpPr>
            <a:spLocks noChangeShapeType="1"/>
          </p:cNvSpPr>
          <p:nvPr/>
        </p:nvSpPr>
        <p:spPr bwMode="auto">
          <a:xfrm>
            <a:off x="3924300" y="3933825"/>
            <a:ext cx="0" cy="1439863"/>
          </a:xfrm>
          <a:prstGeom prst="line">
            <a:avLst/>
          </a:prstGeom>
          <a:noFill/>
          <a:ln w="50800">
            <a:solidFill>
              <a:srgbClr val="FFFF00"/>
            </a:solidFill>
            <a:round/>
            <a:headEnd/>
            <a:tailEnd type="triangle" w="med" len="med"/>
          </a:ln>
        </p:spPr>
        <p:txBody>
          <a:bodyPr/>
          <a:lstStyle/>
          <a:p>
            <a:endParaRPr lang="en-GB" sz="2400" b="1">
              <a:solidFill>
                <a:srgbClr val="FFFF00"/>
              </a:solidFill>
            </a:endParaRPr>
          </a:p>
        </p:txBody>
      </p:sp>
      <p:sp>
        <p:nvSpPr>
          <p:cNvPr id="171091" name="Line 83"/>
          <p:cNvSpPr>
            <a:spLocks noChangeShapeType="1"/>
          </p:cNvSpPr>
          <p:nvPr/>
        </p:nvSpPr>
        <p:spPr bwMode="auto">
          <a:xfrm flipV="1">
            <a:off x="3924300" y="2349500"/>
            <a:ext cx="0" cy="1439863"/>
          </a:xfrm>
          <a:prstGeom prst="line">
            <a:avLst/>
          </a:prstGeom>
          <a:noFill/>
          <a:ln w="50800">
            <a:solidFill>
              <a:srgbClr val="00FF00"/>
            </a:solidFill>
            <a:round/>
            <a:headEnd/>
            <a:tailEnd type="triangle" w="med" len="med"/>
          </a:ln>
        </p:spPr>
        <p:txBody>
          <a:bodyPr/>
          <a:lstStyle/>
          <a:p>
            <a:endParaRPr lang="en-GB" sz="2400" b="1">
              <a:solidFill>
                <a:srgbClr val="FFFF00"/>
              </a:solidFill>
            </a:endParaRPr>
          </a:p>
        </p:txBody>
      </p:sp>
      <p:sp>
        <p:nvSpPr>
          <p:cNvPr id="171092" name="Line 84"/>
          <p:cNvSpPr>
            <a:spLocks noChangeShapeType="1"/>
          </p:cNvSpPr>
          <p:nvPr/>
        </p:nvSpPr>
        <p:spPr bwMode="auto">
          <a:xfrm flipH="1">
            <a:off x="755650" y="3608388"/>
            <a:ext cx="1223963" cy="0"/>
          </a:xfrm>
          <a:prstGeom prst="line">
            <a:avLst/>
          </a:prstGeom>
          <a:noFill/>
          <a:ln w="50800">
            <a:solidFill>
              <a:srgbClr val="FFFF00"/>
            </a:solidFill>
            <a:round/>
            <a:headEnd/>
            <a:tailEnd type="triangle" w="med" len="med"/>
          </a:ln>
        </p:spPr>
        <p:txBody>
          <a:bodyPr/>
          <a:lstStyle/>
          <a:p>
            <a:endParaRPr lang="en-GB" sz="2400" b="1">
              <a:solidFill>
                <a:srgbClr val="FFFF00"/>
              </a:solidFill>
            </a:endParaRPr>
          </a:p>
        </p:txBody>
      </p:sp>
      <p:sp>
        <p:nvSpPr>
          <p:cNvPr id="171093" name="Text Box 85"/>
          <p:cNvSpPr txBox="1">
            <a:spLocks noChangeArrowheads="1"/>
          </p:cNvSpPr>
          <p:nvPr/>
        </p:nvSpPr>
        <p:spPr bwMode="auto">
          <a:xfrm>
            <a:off x="3347864" y="5373216"/>
            <a:ext cx="1295574" cy="457200"/>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FF00"/>
                </a:solidFill>
              </a:rPr>
              <a:t>Weight</a:t>
            </a:r>
          </a:p>
        </p:txBody>
      </p:sp>
      <p:sp>
        <p:nvSpPr>
          <p:cNvPr id="171094" name="Text Box 86"/>
          <p:cNvSpPr txBox="1">
            <a:spLocks noChangeArrowheads="1"/>
          </p:cNvSpPr>
          <p:nvPr/>
        </p:nvSpPr>
        <p:spPr bwMode="auto">
          <a:xfrm>
            <a:off x="3635896" y="1892300"/>
            <a:ext cx="1296466" cy="457200"/>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FF00"/>
                </a:solidFill>
              </a:rPr>
              <a:t>Lift</a:t>
            </a:r>
          </a:p>
        </p:txBody>
      </p:sp>
      <p:sp>
        <p:nvSpPr>
          <p:cNvPr id="171095" name="Text Box 87"/>
          <p:cNvSpPr txBox="1">
            <a:spLocks noChangeArrowheads="1"/>
          </p:cNvSpPr>
          <p:nvPr/>
        </p:nvSpPr>
        <p:spPr bwMode="auto">
          <a:xfrm>
            <a:off x="395536" y="2996952"/>
            <a:ext cx="1512887" cy="457200"/>
          </a:xfrm>
          <a:prstGeom prst="rect">
            <a:avLst/>
          </a:prstGeom>
          <a:noFill/>
          <a:ln w="0" algn="ctr">
            <a:noFill/>
            <a:miter lim="800000"/>
            <a:headEnd/>
            <a:tailEnd/>
          </a:ln>
        </p:spPr>
        <p:txBody>
          <a:bodyPr>
            <a:spAutoFit/>
          </a:bodyPr>
          <a:lstStyle/>
          <a:p>
            <a:pPr>
              <a:spcBef>
                <a:spcPct val="50000"/>
              </a:spcBef>
            </a:pPr>
            <a:r>
              <a:rPr lang="en-GB" sz="2400" b="1" dirty="0">
                <a:solidFill>
                  <a:srgbClr val="FFFF00"/>
                </a:solidFill>
              </a:rPr>
              <a:t>Thrust</a:t>
            </a:r>
          </a:p>
        </p:txBody>
      </p:sp>
      <p:grpSp>
        <p:nvGrpSpPr>
          <p:cNvPr id="3" name="Group 90"/>
          <p:cNvGrpSpPr>
            <a:grpSpLocks/>
          </p:cNvGrpSpPr>
          <p:nvPr/>
        </p:nvGrpSpPr>
        <p:grpSpPr bwMode="auto">
          <a:xfrm>
            <a:off x="468313" y="4581523"/>
            <a:ext cx="2808287" cy="719138"/>
            <a:chOff x="295" y="2886"/>
            <a:chExt cx="1769" cy="453"/>
          </a:xfrm>
        </p:grpSpPr>
        <p:sp>
          <p:nvSpPr>
            <p:cNvPr id="34827" name="AutoShape 88"/>
            <p:cNvSpPr>
              <a:spLocks noChangeArrowheads="1"/>
            </p:cNvSpPr>
            <p:nvPr/>
          </p:nvSpPr>
          <p:spPr bwMode="auto">
            <a:xfrm>
              <a:off x="295" y="3203"/>
              <a:ext cx="1769" cy="136"/>
            </a:xfrm>
            <a:prstGeom prst="leftArrow">
              <a:avLst>
                <a:gd name="adj1" fmla="val 50000"/>
                <a:gd name="adj2" fmla="val 325184"/>
              </a:avLst>
            </a:prstGeom>
            <a:solidFill>
              <a:srgbClr val="FFFF00"/>
            </a:solidFill>
            <a:ln w="0" algn="ctr">
              <a:solidFill>
                <a:schemeClr val="bg1"/>
              </a:solidFill>
              <a:miter lim="800000"/>
              <a:headEnd/>
              <a:tailEnd/>
            </a:ln>
          </p:spPr>
          <p:txBody>
            <a:bodyPr wrap="none" anchor="ctr"/>
            <a:lstStyle/>
            <a:p>
              <a:endParaRPr lang="en-GB" sz="2400" b="1">
                <a:solidFill>
                  <a:srgbClr val="FFFF00"/>
                </a:solidFill>
              </a:endParaRPr>
            </a:p>
          </p:txBody>
        </p:sp>
        <p:sp>
          <p:nvSpPr>
            <p:cNvPr id="34828" name="Text Box 89"/>
            <p:cNvSpPr txBox="1">
              <a:spLocks noChangeArrowheads="1"/>
            </p:cNvSpPr>
            <p:nvPr/>
          </p:nvSpPr>
          <p:spPr bwMode="auto">
            <a:xfrm>
              <a:off x="657" y="2886"/>
              <a:ext cx="1271" cy="291"/>
            </a:xfrm>
            <a:prstGeom prst="rect">
              <a:avLst/>
            </a:prstGeom>
            <a:noFill/>
            <a:ln w="0" algn="ctr">
              <a:noFill/>
              <a:miter lim="800000"/>
              <a:headEnd/>
              <a:tailEnd/>
            </a:ln>
          </p:spPr>
          <p:txBody>
            <a:bodyPr>
              <a:spAutoFit/>
            </a:bodyPr>
            <a:lstStyle/>
            <a:p>
              <a:pPr>
                <a:spcBef>
                  <a:spcPct val="50000"/>
                </a:spcBef>
              </a:pPr>
              <a:r>
                <a:rPr lang="en-GB" sz="2400" b="1" dirty="0">
                  <a:solidFill>
                    <a:srgbClr val="FFFF00"/>
                  </a:solidFill>
                </a:rPr>
                <a:t>Flight </a:t>
              </a:r>
              <a:r>
                <a:rPr lang="en-GB" sz="2400" b="1" dirty="0" smtClean="0">
                  <a:solidFill>
                    <a:srgbClr val="FFFF00"/>
                  </a:solidFill>
                </a:rPr>
                <a:t>path</a:t>
              </a:r>
              <a:endParaRPr lang="en-GB" sz="2400" b="1" dirty="0">
                <a:solidFill>
                  <a:srgbClr val="FFFF00"/>
                </a:solidFill>
              </a:endParaRPr>
            </a:p>
          </p:txBody>
        </p:sp>
      </p:grpSp>
      <p:sp>
        <p:nvSpPr>
          <p:cNvPr id="34826" name="Rectangle 91"/>
          <p:cNvSpPr>
            <a:spLocks noChangeArrowheads="1"/>
          </p:cNvSpPr>
          <p:nvPr/>
        </p:nvSpPr>
        <p:spPr bwMode="auto">
          <a:xfrm>
            <a:off x="0" y="274638"/>
            <a:ext cx="9144000" cy="1143000"/>
          </a:xfrm>
          <a:prstGeom prst="rect">
            <a:avLst/>
          </a:prstGeom>
          <a:noFill/>
          <a:ln w="12700">
            <a:noFill/>
            <a:miter lim="800000"/>
            <a:headEnd/>
            <a:tailEnd/>
          </a:ln>
        </p:spPr>
        <p:txBody>
          <a:bodyPr lIns="90488" tIns="44450" rIns="90488" bIns="44450" anchor="ctr"/>
          <a:lstStyle/>
          <a:p>
            <a:pPr algn="ctr" defTabSz="762000"/>
            <a:r>
              <a:rPr lang="en-GB" sz="4400" b="1" dirty="0" smtClean="0">
                <a:solidFill>
                  <a:srgbClr val="FFFF00"/>
                </a:solidFill>
              </a:rPr>
              <a:t>The effect of thrust on stalling</a:t>
            </a:r>
            <a:endParaRPr lang="en-GB" sz="44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1091"/>
                                        </p:tgtEl>
                                        <p:attrNameLst>
                                          <p:attrName>style.visibility</p:attrName>
                                        </p:attrNameLst>
                                      </p:cBhvr>
                                      <p:to>
                                        <p:strVal val="visible"/>
                                      </p:to>
                                    </p:set>
                                    <p:animEffect transition="in" filter="wipe(down)">
                                      <p:cBhvr>
                                        <p:cTn id="17" dur="1000"/>
                                        <p:tgtEl>
                                          <p:spTgt spid="17109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71090"/>
                                        </p:tgtEl>
                                        <p:attrNameLst>
                                          <p:attrName>style.visibility</p:attrName>
                                        </p:attrNameLst>
                                      </p:cBhvr>
                                      <p:to>
                                        <p:strVal val="visible"/>
                                      </p:to>
                                    </p:set>
                                    <p:animEffect transition="in" filter="wipe(up)">
                                      <p:cBhvr>
                                        <p:cTn id="20" dur="1000"/>
                                        <p:tgtEl>
                                          <p:spTgt spid="171090"/>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71093"/>
                                        </p:tgtEl>
                                        <p:attrNameLst>
                                          <p:attrName>style.visibility</p:attrName>
                                        </p:attrNameLst>
                                      </p:cBhvr>
                                      <p:to>
                                        <p:strVal val="visible"/>
                                      </p:to>
                                    </p:set>
                                    <p:animEffect transition="in" filter="wipe(up)">
                                      <p:cBhvr>
                                        <p:cTn id="24" dur="1000"/>
                                        <p:tgtEl>
                                          <p:spTgt spid="17109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1094"/>
                                        </p:tgtEl>
                                        <p:attrNameLst>
                                          <p:attrName>style.visibility</p:attrName>
                                        </p:attrNameLst>
                                      </p:cBhvr>
                                      <p:to>
                                        <p:strVal val="visible"/>
                                      </p:to>
                                    </p:set>
                                    <p:animEffect transition="in" filter="wipe(down)">
                                      <p:cBhvr>
                                        <p:cTn id="27" dur="1000"/>
                                        <p:tgtEl>
                                          <p:spTgt spid="17109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71092"/>
                                        </p:tgtEl>
                                        <p:attrNameLst>
                                          <p:attrName>style.visibility</p:attrName>
                                        </p:attrNameLst>
                                      </p:cBhvr>
                                      <p:to>
                                        <p:strVal val="visible"/>
                                      </p:to>
                                    </p:set>
                                    <p:animEffect transition="in" filter="wipe(right)">
                                      <p:cBhvr>
                                        <p:cTn id="32" dur="1000"/>
                                        <p:tgtEl>
                                          <p:spTgt spid="171092"/>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171095"/>
                                        </p:tgtEl>
                                        <p:attrNameLst>
                                          <p:attrName>style.visibility</p:attrName>
                                        </p:attrNameLst>
                                      </p:cBhvr>
                                      <p:to>
                                        <p:strVal val="visible"/>
                                      </p:to>
                                    </p:set>
                                    <p:animEffect transition="in" filter="wipe(right)">
                                      <p:cBhvr>
                                        <p:cTn id="36" dur="1000"/>
                                        <p:tgtEl>
                                          <p:spTgt spid="171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90" grpId="0" animBg="1"/>
      <p:bldP spid="171091" grpId="0" animBg="1"/>
      <p:bldP spid="171092" grpId="0" animBg="1"/>
      <p:bldP spid="171093" grpId="0"/>
      <p:bldP spid="171094" grpId="0"/>
      <p:bldP spid="17109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Line 61"/>
          <p:cNvSpPr>
            <a:spLocks noChangeShapeType="1"/>
          </p:cNvSpPr>
          <p:nvPr/>
        </p:nvSpPr>
        <p:spPr bwMode="auto">
          <a:xfrm>
            <a:off x="3924300" y="3933825"/>
            <a:ext cx="0" cy="1439863"/>
          </a:xfrm>
          <a:prstGeom prst="line">
            <a:avLst/>
          </a:prstGeom>
          <a:noFill/>
          <a:ln w="38100">
            <a:solidFill>
              <a:srgbClr val="FFFF00"/>
            </a:solidFill>
            <a:round/>
            <a:headEnd/>
            <a:tailEnd type="triangle" w="med" len="med"/>
          </a:ln>
        </p:spPr>
        <p:txBody>
          <a:bodyPr/>
          <a:lstStyle/>
          <a:p>
            <a:endParaRPr lang="en-GB" sz="2400" b="1">
              <a:solidFill>
                <a:srgbClr val="FFFF00"/>
              </a:solidFill>
            </a:endParaRPr>
          </a:p>
        </p:txBody>
      </p:sp>
      <p:grpSp>
        <p:nvGrpSpPr>
          <p:cNvPr id="2" name="Group 71"/>
          <p:cNvGrpSpPr>
            <a:grpSpLocks/>
          </p:cNvGrpSpPr>
          <p:nvPr/>
        </p:nvGrpSpPr>
        <p:grpSpPr bwMode="auto">
          <a:xfrm>
            <a:off x="755650" y="2349500"/>
            <a:ext cx="6553200" cy="1838325"/>
            <a:chOff x="476" y="1480"/>
            <a:chExt cx="4128" cy="1158"/>
          </a:xfrm>
        </p:grpSpPr>
        <p:grpSp>
          <p:nvGrpSpPr>
            <p:cNvPr id="3" name="Group 2"/>
            <p:cNvGrpSpPr>
              <a:grpSpLocks/>
            </p:cNvGrpSpPr>
            <p:nvPr/>
          </p:nvGrpSpPr>
          <p:grpSpPr bwMode="auto">
            <a:xfrm>
              <a:off x="1247" y="1616"/>
              <a:ext cx="3357" cy="1022"/>
              <a:chOff x="1416" y="1817"/>
              <a:chExt cx="2837" cy="911"/>
            </a:xfrm>
          </p:grpSpPr>
          <p:sp>
            <p:nvSpPr>
              <p:cNvPr id="35861" name="Freeform 3"/>
              <p:cNvSpPr>
                <a:spLocks/>
              </p:cNvSpPr>
              <p:nvPr/>
            </p:nvSpPr>
            <p:spPr bwMode="auto">
              <a:xfrm>
                <a:off x="3304" y="2076"/>
                <a:ext cx="492" cy="191"/>
              </a:xfrm>
              <a:custGeom>
                <a:avLst/>
                <a:gdLst>
                  <a:gd name="T0" fmla="*/ 0 w 492"/>
                  <a:gd name="T1" fmla="*/ 150 h 191"/>
                  <a:gd name="T2" fmla="*/ 4 w 492"/>
                  <a:gd name="T3" fmla="*/ 149 h 191"/>
                  <a:gd name="T4" fmla="*/ 13 w 492"/>
                  <a:gd name="T5" fmla="*/ 148 h 191"/>
                  <a:gd name="T6" fmla="*/ 29 w 492"/>
                  <a:gd name="T7" fmla="*/ 148 h 191"/>
                  <a:gd name="T8" fmla="*/ 48 w 492"/>
                  <a:gd name="T9" fmla="*/ 145 h 191"/>
                  <a:gd name="T10" fmla="*/ 71 w 492"/>
                  <a:gd name="T11" fmla="*/ 141 h 191"/>
                  <a:gd name="T12" fmla="*/ 97 w 492"/>
                  <a:gd name="T13" fmla="*/ 138 h 191"/>
                  <a:gd name="T14" fmla="*/ 127 w 492"/>
                  <a:gd name="T15" fmla="*/ 134 h 191"/>
                  <a:gd name="T16" fmla="*/ 157 w 492"/>
                  <a:gd name="T17" fmla="*/ 131 h 191"/>
                  <a:gd name="T18" fmla="*/ 188 w 492"/>
                  <a:gd name="T19" fmla="*/ 128 h 191"/>
                  <a:gd name="T20" fmla="*/ 220 w 492"/>
                  <a:gd name="T21" fmla="*/ 124 h 191"/>
                  <a:gd name="T22" fmla="*/ 251 w 492"/>
                  <a:gd name="T23" fmla="*/ 119 h 191"/>
                  <a:gd name="T24" fmla="*/ 280 w 492"/>
                  <a:gd name="T25" fmla="*/ 115 h 191"/>
                  <a:gd name="T26" fmla="*/ 306 w 492"/>
                  <a:gd name="T27" fmla="*/ 111 h 191"/>
                  <a:gd name="T28" fmla="*/ 329 w 492"/>
                  <a:gd name="T29" fmla="*/ 110 h 191"/>
                  <a:gd name="T30" fmla="*/ 349 w 492"/>
                  <a:gd name="T31" fmla="*/ 106 h 191"/>
                  <a:gd name="T32" fmla="*/ 364 w 492"/>
                  <a:gd name="T33" fmla="*/ 104 h 191"/>
                  <a:gd name="T34" fmla="*/ 376 w 492"/>
                  <a:gd name="T35" fmla="*/ 102 h 191"/>
                  <a:gd name="T36" fmla="*/ 387 w 492"/>
                  <a:gd name="T37" fmla="*/ 97 h 191"/>
                  <a:gd name="T38" fmla="*/ 398 w 492"/>
                  <a:gd name="T39" fmla="*/ 90 h 191"/>
                  <a:gd name="T40" fmla="*/ 409 w 492"/>
                  <a:gd name="T41" fmla="*/ 82 h 191"/>
                  <a:gd name="T42" fmla="*/ 420 w 492"/>
                  <a:gd name="T43" fmla="*/ 73 h 191"/>
                  <a:gd name="T44" fmla="*/ 432 w 492"/>
                  <a:gd name="T45" fmla="*/ 65 h 191"/>
                  <a:gd name="T46" fmla="*/ 441 w 492"/>
                  <a:gd name="T47" fmla="*/ 55 h 191"/>
                  <a:gd name="T48" fmla="*/ 451 w 492"/>
                  <a:gd name="T49" fmla="*/ 45 h 191"/>
                  <a:gd name="T50" fmla="*/ 459 w 492"/>
                  <a:gd name="T51" fmla="*/ 34 h 191"/>
                  <a:gd name="T52" fmla="*/ 466 w 492"/>
                  <a:gd name="T53" fmla="*/ 27 h 191"/>
                  <a:gd name="T54" fmla="*/ 473 w 492"/>
                  <a:gd name="T55" fmla="*/ 18 h 191"/>
                  <a:gd name="T56" fmla="*/ 480 w 492"/>
                  <a:gd name="T57" fmla="*/ 10 h 191"/>
                  <a:gd name="T58" fmla="*/ 484 w 492"/>
                  <a:gd name="T59" fmla="*/ 5 h 191"/>
                  <a:gd name="T60" fmla="*/ 488 w 492"/>
                  <a:gd name="T61" fmla="*/ 1 h 191"/>
                  <a:gd name="T62" fmla="*/ 489 w 492"/>
                  <a:gd name="T63" fmla="*/ 0 h 191"/>
                  <a:gd name="T64" fmla="*/ 491 w 492"/>
                  <a:gd name="T65" fmla="*/ 1 h 191"/>
                  <a:gd name="T66" fmla="*/ 489 w 492"/>
                  <a:gd name="T67" fmla="*/ 177 h 191"/>
                  <a:gd name="T68" fmla="*/ 0 w 492"/>
                  <a:gd name="T69" fmla="*/ 190 h 191"/>
                  <a:gd name="T70" fmla="*/ 0 w 492"/>
                  <a:gd name="T71" fmla="*/ 150 h 1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191"/>
                  <a:gd name="T110" fmla="*/ 492 w 492"/>
                  <a:gd name="T111" fmla="*/ 191 h 1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191">
                    <a:moveTo>
                      <a:pt x="0" y="150"/>
                    </a:moveTo>
                    <a:lnTo>
                      <a:pt x="4" y="149"/>
                    </a:lnTo>
                    <a:lnTo>
                      <a:pt x="13" y="148"/>
                    </a:lnTo>
                    <a:lnTo>
                      <a:pt x="29" y="148"/>
                    </a:lnTo>
                    <a:lnTo>
                      <a:pt x="48" y="145"/>
                    </a:lnTo>
                    <a:lnTo>
                      <a:pt x="71" y="141"/>
                    </a:lnTo>
                    <a:lnTo>
                      <a:pt x="97" y="138"/>
                    </a:lnTo>
                    <a:lnTo>
                      <a:pt x="127" y="134"/>
                    </a:lnTo>
                    <a:lnTo>
                      <a:pt x="157" y="131"/>
                    </a:lnTo>
                    <a:lnTo>
                      <a:pt x="188" y="128"/>
                    </a:lnTo>
                    <a:lnTo>
                      <a:pt x="220" y="124"/>
                    </a:lnTo>
                    <a:lnTo>
                      <a:pt x="251" y="119"/>
                    </a:lnTo>
                    <a:lnTo>
                      <a:pt x="280" y="115"/>
                    </a:lnTo>
                    <a:lnTo>
                      <a:pt x="306" y="111"/>
                    </a:lnTo>
                    <a:lnTo>
                      <a:pt x="329" y="110"/>
                    </a:lnTo>
                    <a:lnTo>
                      <a:pt x="349" y="106"/>
                    </a:lnTo>
                    <a:lnTo>
                      <a:pt x="364" y="104"/>
                    </a:lnTo>
                    <a:lnTo>
                      <a:pt x="376" y="102"/>
                    </a:lnTo>
                    <a:lnTo>
                      <a:pt x="387" y="97"/>
                    </a:lnTo>
                    <a:lnTo>
                      <a:pt x="398" y="90"/>
                    </a:lnTo>
                    <a:lnTo>
                      <a:pt x="409" y="82"/>
                    </a:lnTo>
                    <a:lnTo>
                      <a:pt x="420" y="73"/>
                    </a:lnTo>
                    <a:lnTo>
                      <a:pt x="432" y="65"/>
                    </a:lnTo>
                    <a:lnTo>
                      <a:pt x="441" y="55"/>
                    </a:lnTo>
                    <a:lnTo>
                      <a:pt x="451" y="45"/>
                    </a:lnTo>
                    <a:lnTo>
                      <a:pt x="459" y="34"/>
                    </a:lnTo>
                    <a:lnTo>
                      <a:pt x="466" y="27"/>
                    </a:lnTo>
                    <a:lnTo>
                      <a:pt x="473" y="18"/>
                    </a:lnTo>
                    <a:lnTo>
                      <a:pt x="480" y="10"/>
                    </a:lnTo>
                    <a:lnTo>
                      <a:pt x="484" y="5"/>
                    </a:lnTo>
                    <a:lnTo>
                      <a:pt x="488" y="1"/>
                    </a:lnTo>
                    <a:lnTo>
                      <a:pt x="489" y="0"/>
                    </a:lnTo>
                    <a:lnTo>
                      <a:pt x="491" y="1"/>
                    </a:lnTo>
                    <a:lnTo>
                      <a:pt x="489" y="177"/>
                    </a:lnTo>
                    <a:lnTo>
                      <a:pt x="0" y="190"/>
                    </a:lnTo>
                    <a:lnTo>
                      <a:pt x="0" y="15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62" name="Freeform 4"/>
              <p:cNvSpPr>
                <a:spLocks/>
              </p:cNvSpPr>
              <p:nvPr/>
            </p:nvSpPr>
            <p:spPr bwMode="auto">
              <a:xfrm>
                <a:off x="3295" y="2079"/>
                <a:ext cx="502" cy="195"/>
              </a:xfrm>
              <a:custGeom>
                <a:avLst/>
                <a:gdLst>
                  <a:gd name="T0" fmla="*/ 0 w 502"/>
                  <a:gd name="T1" fmla="*/ 151 h 195"/>
                  <a:gd name="T2" fmla="*/ 0 w 502"/>
                  <a:gd name="T3" fmla="*/ 151 h 195"/>
                  <a:gd name="T4" fmla="*/ 4 w 502"/>
                  <a:gd name="T5" fmla="*/ 151 h 195"/>
                  <a:gd name="T6" fmla="*/ 14 w 502"/>
                  <a:gd name="T7" fmla="*/ 149 h 195"/>
                  <a:gd name="T8" fmla="*/ 29 w 502"/>
                  <a:gd name="T9" fmla="*/ 147 h 195"/>
                  <a:gd name="T10" fmla="*/ 49 w 502"/>
                  <a:gd name="T11" fmla="*/ 145 h 195"/>
                  <a:gd name="T12" fmla="*/ 72 w 502"/>
                  <a:gd name="T13" fmla="*/ 143 h 195"/>
                  <a:gd name="T14" fmla="*/ 100 w 502"/>
                  <a:gd name="T15" fmla="*/ 140 h 195"/>
                  <a:gd name="T16" fmla="*/ 129 w 502"/>
                  <a:gd name="T17" fmla="*/ 136 h 195"/>
                  <a:gd name="T18" fmla="*/ 161 w 502"/>
                  <a:gd name="T19" fmla="*/ 132 h 195"/>
                  <a:gd name="T20" fmla="*/ 192 w 502"/>
                  <a:gd name="T21" fmla="*/ 128 h 195"/>
                  <a:gd name="T22" fmla="*/ 225 w 502"/>
                  <a:gd name="T23" fmla="*/ 125 h 195"/>
                  <a:gd name="T24" fmla="*/ 256 w 502"/>
                  <a:gd name="T25" fmla="*/ 121 h 195"/>
                  <a:gd name="T26" fmla="*/ 285 w 502"/>
                  <a:gd name="T27" fmla="*/ 119 h 195"/>
                  <a:gd name="T28" fmla="*/ 314 w 502"/>
                  <a:gd name="T29" fmla="*/ 114 h 195"/>
                  <a:gd name="T30" fmla="*/ 337 w 502"/>
                  <a:gd name="T31" fmla="*/ 112 h 195"/>
                  <a:gd name="T32" fmla="*/ 357 w 502"/>
                  <a:gd name="T33" fmla="*/ 109 h 195"/>
                  <a:gd name="T34" fmla="*/ 372 w 502"/>
                  <a:gd name="T35" fmla="*/ 106 h 195"/>
                  <a:gd name="T36" fmla="*/ 384 w 502"/>
                  <a:gd name="T37" fmla="*/ 104 h 195"/>
                  <a:gd name="T38" fmla="*/ 395 w 502"/>
                  <a:gd name="T39" fmla="*/ 99 h 195"/>
                  <a:gd name="T40" fmla="*/ 407 w 502"/>
                  <a:gd name="T41" fmla="*/ 92 h 195"/>
                  <a:gd name="T42" fmla="*/ 418 w 502"/>
                  <a:gd name="T43" fmla="*/ 84 h 195"/>
                  <a:gd name="T44" fmla="*/ 429 w 502"/>
                  <a:gd name="T45" fmla="*/ 76 h 195"/>
                  <a:gd name="T46" fmla="*/ 441 w 502"/>
                  <a:gd name="T47" fmla="*/ 66 h 195"/>
                  <a:gd name="T48" fmla="*/ 451 w 502"/>
                  <a:gd name="T49" fmla="*/ 56 h 195"/>
                  <a:gd name="T50" fmla="*/ 460 w 502"/>
                  <a:gd name="T51" fmla="*/ 46 h 195"/>
                  <a:gd name="T52" fmla="*/ 469 w 502"/>
                  <a:gd name="T53" fmla="*/ 35 h 195"/>
                  <a:gd name="T54" fmla="*/ 476 w 502"/>
                  <a:gd name="T55" fmla="*/ 26 h 195"/>
                  <a:gd name="T56" fmla="*/ 484 w 502"/>
                  <a:gd name="T57" fmla="*/ 18 h 195"/>
                  <a:gd name="T58" fmla="*/ 490 w 502"/>
                  <a:gd name="T59" fmla="*/ 10 h 195"/>
                  <a:gd name="T60" fmla="*/ 494 w 502"/>
                  <a:gd name="T61" fmla="*/ 5 h 195"/>
                  <a:gd name="T62" fmla="*/ 498 w 502"/>
                  <a:gd name="T63" fmla="*/ 1 h 195"/>
                  <a:gd name="T64" fmla="*/ 499 w 502"/>
                  <a:gd name="T65" fmla="*/ 0 h 195"/>
                  <a:gd name="T66" fmla="*/ 501 w 502"/>
                  <a:gd name="T67" fmla="*/ 1 h 195"/>
                  <a:gd name="T68" fmla="*/ 501 w 502"/>
                  <a:gd name="T69" fmla="*/ 183 h 195"/>
                  <a:gd name="T70" fmla="*/ 0 w 502"/>
                  <a:gd name="T71" fmla="*/ 194 h 195"/>
                  <a:gd name="T72" fmla="*/ 0 w 502"/>
                  <a:gd name="T73" fmla="*/ 151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2"/>
                  <a:gd name="T112" fmla="*/ 0 h 195"/>
                  <a:gd name="T113" fmla="*/ 502 w 502"/>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2" h="195">
                    <a:moveTo>
                      <a:pt x="0" y="151"/>
                    </a:moveTo>
                    <a:lnTo>
                      <a:pt x="0" y="151"/>
                    </a:lnTo>
                    <a:lnTo>
                      <a:pt x="4" y="151"/>
                    </a:lnTo>
                    <a:lnTo>
                      <a:pt x="14" y="149"/>
                    </a:lnTo>
                    <a:lnTo>
                      <a:pt x="29" y="147"/>
                    </a:lnTo>
                    <a:lnTo>
                      <a:pt x="49" y="145"/>
                    </a:lnTo>
                    <a:lnTo>
                      <a:pt x="72" y="143"/>
                    </a:lnTo>
                    <a:lnTo>
                      <a:pt x="100" y="140"/>
                    </a:lnTo>
                    <a:lnTo>
                      <a:pt x="129" y="136"/>
                    </a:lnTo>
                    <a:lnTo>
                      <a:pt x="161" y="132"/>
                    </a:lnTo>
                    <a:lnTo>
                      <a:pt x="192" y="128"/>
                    </a:lnTo>
                    <a:lnTo>
                      <a:pt x="225" y="125"/>
                    </a:lnTo>
                    <a:lnTo>
                      <a:pt x="256" y="121"/>
                    </a:lnTo>
                    <a:lnTo>
                      <a:pt x="285" y="119"/>
                    </a:lnTo>
                    <a:lnTo>
                      <a:pt x="314" y="114"/>
                    </a:lnTo>
                    <a:lnTo>
                      <a:pt x="337" y="112"/>
                    </a:lnTo>
                    <a:lnTo>
                      <a:pt x="357" y="109"/>
                    </a:lnTo>
                    <a:lnTo>
                      <a:pt x="372" y="106"/>
                    </a:lnTo>
                    <a:lnTo>
                      <a:pt x="384" y="104"/>
                    </a:lnTo>
                    <a:lnTo>
                      <a:pt x="395" y="99"/>
                    </a:lnTo>
                    <a:lnTo>
                      <a:pt x="407" y="92"/>
                    </a:lnTo>
                    <a:lnTo>
                      <a:pt x="418" y="84"/>
                    </a:lnTo>
                    <a:lnTo>
                      <a:pt x="429" y="76"/>
                    </a:lnTo>
                    <a:lnTo>
                      <a:pt x="441" y="66"/>
                    </a:lnTo>
                    <a:lnTo>
                      <a:pt x="451" y="56"/>
                    </a:lnTo>
                    <a:lnTo>
                      <a:pt x="460" y="46"/>
                    </a:lnTo>
                    <a:lnTo>
                      <a:pt x="469" y="35"/>
                    </a:lnTo>
                    <a:lnTo>
                      <a:pt x="476" y="26"/>
                    </a:lnTo>
                    <a:lnTo>
                      <a:pt x="484" y="18"/>
                    </a:lnTo>
                    <a:lnTo>
                      <a:pt x="490" y="10"/>
                    </a:lnTo>
                    <a:lnTo>
                      <a:pt x="494" y="5"/>
                    </a:lnTo>
                    <a:lnTo>
                      <a:pt x="498" y="1"/>
                    </a:lnTo>
                    <a:lnTo>
                      <a:pt x="499" y="0"/>
                    </a:lnTo>
                    <a:lnTo>
                      <a:pt x="501" y="1"/>
                    </a:lnTo>
                    <a:lnTo>
                      <a:pt x="501" y="183"/>
                    </a:lnTo>
                    <a:lnTo>
                      <a:pt x="0" y="194"/>
                    </a:lnTo>
                    <a:lnTo>
                      <a:pt x="0" y="15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63" name="Freeform 5"/>
              <p:cNvSpPr>
                <a:spLocks/>
              </p:cNvSpPr>
              <p:nvPr/>
            </p:nvSpPr>
            <p:spPr bwMode="auto">
              <a:xfrm>
                <a:off x="1610" y="1817"/>
                <a:ext cx="2640" cy="698"/>
              </a:xfrm>
              <a:custGeom>
                <a:avLst/>
                <a:gdLst>
                  <a:gd name="T0" fmla="*/ 3 w 2640"/>
                  <a:gd name="T1" fmla="*/ 609 h 698"/>
                  <a:gd name="T2" fmla="*/ 32 w 2640"/>
                  <a:gd name="T3" fmla="*/ 487 h 698"/>
                  <a:gd name="T4" fmla="*/ 74 w 2640"/>
                  <a:gd name="T5" fmla="*/ 479 h 698"/>
                  <a:gd name="T6" fmla="*/ 110 w 2640"/>
                  <a:gd name="T7" fmla="*/ 475 h 698"/>
                  <a:gd name="T8" fmla="*/ 142 w 2640"/>
                  <a:gd name="T9" fmla="*/ 468 h 698"/>
                  <a:gd name="T10" fmla="*/ 173 w 2640"/>
                  <a:gd name="T11" fmla="*/ 463 h 698"/>
                  <a:gd name="T12" fmla="*/ 205 w 2640"/>
                  <a:gd name="T13" fmla="*/ 458 h 698"/>
                  <a:gd name="T14" fmla="*/ 238 w 2640"/>
                  <a:gd name="T15" fmla="*/ 454 h 698"/>
                  <a:gd name="T16" fmla="*/ 275 w 2640"/>
                  <a:gd name="T17" fmla="*/ 449 h 698"/>
                  <a:gd name="T18" fmla="*/ 317 w 2640"/>
                  <a:gd name="T19" fmla="*/ 445 h 698"/>
                  <a:gd name="T20" fmla="*/ 368 w 2640"/>
                  <a:gd name="T21" fmla="*/ 440 h 698"/>
                  <a:gd name="T22" fmla="*/ 428 w 2640"/>
                  <a:gd name="T23" fmla="*/ 433 h 698"/>
                  <a:gd name="T24" fmla="*/ 558 w 2640"/>
                  <a:gd name="T25" fmla="*/ 370 h 698"/>
                  <a:gd name="T26" fmla="*/ 680 w 2640"/>
                  <a:gd name="T27" fmla="*/ 325 h 698"/>
                  <a:gd name="T28" fmla="*/ 796 w 2640"/>
                  <a:gd name="T29" fmla="*/ 294 h 698"/>
                  <a:gd name="T30" fmla="*/ 904 w 2640"/>
                  <a:gd name="T31" fmla="*/ 275 h 698"/>
                  <a:gd name="T32" fmla="*/ 1001 w 2640"/>
                  <a:gd name="T33" fmla="*/ 267 h 698"/>
                  <a:gd name="T34" fmla="*/ 1091 w 2640"/>
                  <a:gd name="T35" fmla="*/ 268 h 698"/>
                  <a:gd name="T36" fmla="*/ 1169 w 2640"/>
                  <a:gd name="T37" fmla="*/ 275 h 698"/>
                  <a:gd name="T38" fmla="*/ 1238 w 2640"/>
                  <a:gd name="T39" fmla="*/ 285 h 698"/>
                  <a:gd name="T40" fmla="*/ 1295 w 2640"/>
                  <a:gd name="T41" fmla="*/ 298 h 698"/>
                  <a:gd name="T42" fmla="*/ 1339 w 2640"/>
                  <a:gd name="T43" fmla="*/ 313 h 698"/>
                  <a:gd name="T44" fmla="*/ 1382 w 2640"/>
                  <a:gd name="T45" fmla="*/ 330 h 698"/>
                  <a:gd name="T46" fmla="*/ 1457 w 2640"/>
                  <a:gd name="T47" fmla="*/ 352 h 698"/>
                  <a:gd name="T48" fmla="*/ 1541 w 2640"/>
                  <a:gd name="T49" fmla="*/ 372 h 698"/>
                  <a:gd name="T50" fmla="*/ 1619 w 2640"/>
                  <a:gd name="T51" fmla="*/ 388 h 698"/>
                  <a:gd name="T52" fmla="*/ 1678 w 2640"/>
                  <a:gd name="T53" fmla="*/ 400 h 698"/>
                  <a:gd name="T54" fmla="*/ 1704 w 2640"/>
                  <a:gd name="T55" fmla="*/ 404 h 698"/>
                  <a:gd name="T56" fmla="*/ 1716 w 2640"/>
                  <a:gd name="T57" fmla="*/ 407 h 698"/>
                  <a:gd name="T58" fmla="*/ 1743 w 2640"/>
                  <a:gd name="T59" fmla="*/ 414 h 698"/>
                  <a:gd name="T60" fmla="*/ 1784 w 2640"/>
                  <a:gd name="T61" fmla="*/ 421 h 698"/>
                  <a:gd name="T62" fmla="*/ 1832 w 2640"/>
                  <a:gd name="T63" fmla="*/ 427 h 698"/>
                  <a:gd name="T64" fmla="*/ 1889 w 2640"/>
                  <a:gd name="T65" fmla="*/ 432 h 698"/>
                  <a:gd name="T66" fmla="*/ 1946 w 2640"/>
                  <a:gd name="T67" fmla="*/ 430 h 698"/>
                  <a:gd name="T68" fmla="*/ 2004 w 2640"/>
                  <a:gd name="T69" fmla="*/ 424 h 698"/>
                  <a:gd name="T70" fmla="*/ 2056 w 2640"/>
                  <a:gd name="T71" fmla="*/ 408 h 698"/>
                  <a:gd name="T72" fmla="*/ 2102 w 2640"/>
                  <a:gd name="T73" fmla="*/ 383 h 698"/>
                  <a:gd name="T74" fmla="*/ 2137 w 2640"/>
                  <a:gd name="T75" fmla="*/ 345 h 698"/>
                  <a:gd name="T76" fmla="*/ 2301 w 2640"/>
                  <a:gd name="T77" fmla="*/ 48 h 698"/>
                  <a:gd name="T78" fmla="*/ 2311 w 2640"/>
                  <a:gd name="T79" fmla="*/ 34 h 698"/>
                  <a:gd name="T80" fmla="*/ 2341 w 2640"/>
                  <a:gd name="T81" fmla="*/ 12 h 698"/>
                  <a:gd name="T82" fmla="*/ 2388 w 2640"/>
                  <a:gd name="T83" fmla="*/ 4 h 698"/>
                  <a:gd name="T84" fmla="*/ 2426 w 2640"/>
                  <a:gd name="T85" fmla="*/ 4 h 698"/>
                  <a:gd name="T86" fmla="*/ 2467 w 2640"/>
                  <a:gd name="T87" fmla="*/ 0 h 698"/>
                  <a:gd name="T88" fmla="*/ 2505 w 2640"/>
                  <a:gd name="T89" fmla="*/ 1 h 698"/>
                  <a:gd name="T90" fmla="*/ 2532 w 2640"/>
                  <a:gd name="T91" fmla="*/ 1 h 698"/>
                  <a:gd name="T92" fmla="*/ 2543 w 2640"/>
                  <a:gd name="T93" fmla="*/ 1 h 698"/>
                  <a:gd name="T94" fmla="*/ 2561 w 2640"/>
                  <a:gd name="T95" fmla="*/ 122 h 698"/>
                  <a:gd name="T96" fmla="*/ 2578 w 2640"/>
                  <a:gd name="T97" fmla="*/ 242 h 698"/>
                  <a:gd name="T98" fmla="*/ 2595 w 2640"/>
                  <a:gd name="T99" fmla="*/ 363 h 698"/>
                  <a:gd name="T100" fmla="*/ 2612 w 2640"/>
                  <a:gd name="T101" fmla="*/ 482 h 698"/>
                  <a:gd name="T102" fmla="*/ 2631 w 2640"/>
                  <a:gd name="T103" fmla="*/ 604 h 698"/>
                  <a:gd name="T104" fmla="*/ 2638 w 2640"/>
                  <a:gd name="T105" fmla="*/ 654 h 698"/>
                  <a:gd name="T106" fmla="*/ 2635 w 2640"/>
                  <a:gd name="T107" fmla="*/ 665 h 698"/>
                  <a:gd name="T108" fmla="*/ 2612 w 2640"/>
                  <a:gd name="T109" fmla="*/ 672 h 6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40"/>
                  <a:gd name="T166" fmla="*/ 0 h 698"/>
                  <a:gd name="T167" fmla="*/ 2640 w 2640"/>
                  <a:gd name="T168" fmla="*/ 698 h 6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40" h="698">
                    <a:moveTo>
                      <a:pt x="2439" y="696"/>
                    </a:moveTo>
                    <a:lnTo>
                      <a:pt x="2439" y="621"/>
                    </a:lnTo>
                    <a:lnTo>
                      <a:pt x="3" y="609"/>
                    </a:lnTo>
                    <a:lnTo>
                      <a:pt x="0" y="493"/>
                    </a:lnTo>
                    <a:lnTo>
                      <a:pt x="17" y="490"/>
                    </a:lnTo>
                    <a:lnTo>
                      <a:pt x="32" y="487"/>
                    </a:lnTo>
                    <a:lnTo>
                      <a:pt x="47" y="484"/>
                    </a:lnTo>
                    <a:lnTo>
                      <a:pt x="62" y="483"/>
                    </a:lnTo>
                    <a:lnTo>
                      <a:pt x="74" y="479"/>
                    </a:lnTo>
                    <a:lnTo>
                      <a:pt x="86" y="477"/>
                    </a:lnTo>
                    <a:lnTo>
                      <a:pt x="98" y="475"/>
                    </a:lnTo>
                    <a:lnTo>
                      <a:pt x="110" y="475"/>
                    </a:lnTo>
                    <a:lnTo>
                      <a:pt x="121" y="471"/>
                    </a:lnTo>
                    <a:lnTo>
                      <a:pt x="132" y="469"/>
                    </a:lnTo>
                    <a:lnTo>
                      <a:pt x="142" y="468"/>
                    </a:lnTo>
                    <a:lnTo>
                      <a:pt x="153" y="467"/>
                    </a:lnTo>
                    <a:lnTo>
                      <a:pt x="163" y="464"/>
                    </a:lnTo>
                    <a:lnTo>
                      <a:pt x="173" y="463"/>
                    </a:lnTo>
                    <a:lnTo>
                      <a:pt x="184" y="462"/>
                    </a:lnTo>
                    <a:lnTo>
                      <a:pt x="194" y="460"/>
                    </a:lnTo>
                    <a:lnTo>
                      <a:pt x="205" y="458"/>
                    </a:lnTo>
                    <a:lnTo>
                      <a:pt x="217" y="457"/>
                    </a:lnTo>
                    <a:lnTo>
                      <a:pt x="227" y="456"/>
                    </a:lnTo>
                    <a:lnTo>
                      <a:pt x="238" y="454"/>
                    </a:lnTo>
                    <a:lnTo>
                      <a:pt x="249" y="452"/>
                    </a:lnTo>
                    <a:lnTo>
                      <a:pt x="262" y="450"/>
                    </a:lnTo>
                    <a:lnTo>
                      <a:pt x="275" y="449"/>
                    </a:lnTo>
                    <a:lnTo>
                      <a:pt x="288" y="448"/>
                    </a:lnTo>
                    <a:lnTo>
                      <a:pt x="303" y="447"/>
                    </a:lnTo>
                    <a:lnTo>
                      <a:pt x="317" y="445"/>
                    </a:lnTo>
                    <a:lnTo>
                      <a:pt x="334" y="443"/>
                    </a:lnTo>
                    <a:lnTo>
                      <a:pt x="349" y="442"/>
                    </a:lnTo>
                    <a:lnTo>
                      <a:pt x="368" y="440"/>
                    </a:lnTo>
                    <a:lnTo>
                      <a:pt x="388" y="437"/>
                    </a:lnTo>
                    <a:lnTo>
                      <a:pt x="407" y="436"/>
                    </a:lnTo>
                    <a:lnTo>
                      <a:pt x="428" y="433"/>
                    </a:lnTo>
                    <a:lnTo>
                      <a:pt x="473" y="410"/>
                    </a:lnTo>
                    <a:lnTo>
                      <a:pt x="516" y="389"/>
                    </a:lnTo>
                    <a:lnTo>
                      <a:pt x="558" y="370"/>
                    </a:lnTo>
                    <a:lnTo>
                      <a:pt x="600" y="354"/>
                    </a:lnTo>
                    <a:lnTo>
                      <a:pt x="641" y="339"/>
                    </a:lnTo>
                    <a:lnTo>
                      <a:pt x="680" y="325"/>
                    </a:lnTo>
                    <a:lnTo>
                      <a:pt x="720" y="314"/>
                    </a:lnTo>
                    <a:lnTo>
                      <a:pt x="758" y="304"/>
                    </a:lnTo>
                    <a:lnTo>
                      <a:pt x="796" y="294"/>
                    </a:lnTo>
                    <a:lnTo>
                      <a:pt x="833" y="287"/>
                    </a:lnTo>
                    <a:lnTo>
                      <a:pt x="868" y="281"/>
                    </a:lnTo>
                    <a:lnTo>
                      <a:pt x="904" y="275"/>
                    </a:lnTo>
                    <a:lnTo>
                      <a:pt x="937" y="272"/>
                    </a:lnTo>
                    <a:lnTo>
                      <a:pt x="969" y="268"/>
                    </a:lnTo>
                    <a:lnTo>
                      <a:pt x="1001" y="267"/>
                    </a:lnTo>
                    <a:lnTo>
                      <a:pt x="1032" y="266"/>
                    </a:lnTo>
                    <a:lnTo>
                      <a:pt x="1062" y="266"/>
                    </a:lnTo>
                    <a:lnTo>
                      <a:pt x="1091" y="268"/>
                    </a:lnTo>
                    <a:lnTo>
                      <a:pt x="1117" y="270"/>
                    </a:lnTo>
                    <a:lnTo>
                      <a:pt x="1144" y="273"/>
                    </a:lnTo>
                    <a:lnTo>
                      <a:pt x="1169" y="275"/>
                    </a:lnTo>
                    <a:lnTo>
                      <a:pt x="1193" y="278"/>
                    </a:lnTo>
                    <a:lnTo>
                      <a:pt x="1216" y="282"/>
                    </a:lnTo>
                    <a:lnTo>
                      <a:pt x="1238" y="285"/>
                    </a:lnTo>
                    <a:lnTo>
                      <a:pt x="1258" y="289"/>
                    </a:lnTo>
                    <a:lnTo>
                      <a:pt x="1277" y="294"/>
                    </a:lnTo>
                    <a:lnTo>
                      <a:pt x="1295" y="298"/>
                    </a:lnTo>
                    <a:lnTo>
                      <a:pt x="1311" y="303"/>
                    </a:lnTo>
                    <a:lnTo>
                      <a:pt x="1326" y="308"/>
                    </a:lnTo>
                    <a:lnTo>
                      <a:pt x="1339" y="313"/>
                    </a:lnTo>
                    <a:lnTo>
                      <a:pt x="1350" y="317"/>
                    </a:lnTo>
                    <a:lnTo>
                      <a:pt x="1361" y="320"/>
                    </a:lnTo>
                    <a:lnTo>
                      <a:pt x="1382" y="330"/>
                    </a:lnTo>
                    <a:lnTo>
                      <a:pt x="1405" y="336"/>
                    </a:lnTo>
                    <a:lnTo>
                      <a:pt x="1430" y="344"/>
                    </a:lnTo>
                    <a:lnTo>
                      <a:pt x="1457" y="352"/>
                    </a:lnTo>
                    <a:lnTo>
                      <a:pt x="1485" y="357"/>
                    </a:lnTo>
                    <a:lnTo>
                      <a:pt x="1513" y="366"/>
                    </a:lnTo>
                    <a:lnTo>
                      <a:pt x="1541" y="372"/>
                    </a:lnTo>
                    <a:lnTo>
                      <a:pt x="1568" y="379"/>
                    </a:lnTo>
                    <a:lnTo>
                      <a:pt x="1594" y="383"/>
                    </a:lnTo>
                    <a:lnTo>
                      <a:pt x="1619" y="388"/>
                    </a:lnTo>
                    <a:lnTo>
                      <a:pt x="1642" y="392"/>
                    </a:lnTo>
                    <a:lnTo>
                      <a:pt x="1660" y="397"/>
                    </a:lnTo>
                    <a:lnTo>
                      <a:pt x="1678" y="400"/>
                    </a:lnTo>
                    <a:lnTo>
                      <a:pt x="1691" y="402"/>
                    </a:lnTo>
                    <a:lnTo>
                      <a:pt x="1699" y="403"/>
                    </a:lnTo>
                    <a:lnTo>
                      <a:pt x="1704" y="404"/>
                    </a:lnTo>
                    <a:lnTo>
                      <a:pt x="1706" y="405"/>
                    </a:lnTo>
                    <a:lnTo>
                      <a:pt x="1711" y="405"/>
                    </a:lnTo>
                    <a:lnTo>
                      <a:pt x="1716" y="407"/>
                    </a:lnTo>
                    <a:lnTo>
                      <a:pt x="1724" y="410"/>
                    </a:lnTo>
                    <a:lnTo>
                      <a:pt x="1733" y="410"/>
                    </a:lnTo>
                    <a:lnTo>
                      <a:pt x="1743" y="414"/>
                    </a:lnTo>
                    <a:lnTo>
                      <a:pt x="1755" y="416"/>
                    </a:lnTo>
                    <a:lnTo>
                      <a:pt x="1768" y="417"/>
                    </a:lnTo>
                    <a:lnTo>
                      <a:pt x="1784" y="421"/>
                    </a:lnTo>
                    <a:lnTo>
                      <a:pt x="1799" y="423"/>
                    </a:lnTo>
                    <a:lnTo>
                      <a:pt x="1815" y="425"/>
                    </a:lnTo>
                    <a:lnTo>
                      <a:pt x="1832" y="427"/>
                    </a:lnTo>
                    <a:lnTo>
                      <a:pt x="1850" y="428"/>
                    </a:lnTo>
                    <a:lnTo>
                      <a:pt x="1869" y="429"/>
                    </a:lnTo>
                    <a:lnTo>
                      <a:pt x="1889" y="432"/>
                    </a:lnTo>
                    <a:lnTo>
                      <a:pt x="1908" y="432"/>
                    </a:lnTo>
                    <a:lnTo>
                      <a:pt x="1928" y="431"/>
                    </a:lnTo>
                    <a:lnTo>
                      <a:pt x="1946" y="430"/>
                    </a:lnTo>
                    <a:lnTo>
                      <a:pt x="1966" y="430"/>
                    </a:lnTo>
                    <a:lnTo>
                      <a:pt x="1985" y="427"/>
                    </a:lnTo>
                    <a:lnTo>
                      <a:pt x="2004" y="424"/>
                    </a:lnTo>
                    <a:lnTo>
                      <a:pt x="2021" y="419"/>
                    </a:lnTo>
                    <a:lnTo>
                      <a:pt x="2040" y="415"/>
                    </a:lnTo>
                    <a:lnTo>
                      <a:pt x="2056" y="408"/>
                    </a:lnTo>
                    <a:lnTo>
                      <a:pt x="2072" y="402"/>
                    </a:lnTo>
                    <a:lnTo>
                      <a:pt x="2089" y="393"/>
                    </a:lnTo>
                    <a:lnTo>
                      <a:pt x="2102" y="383"/>
                    </a:lnTo>
                    <a:lnTo>
                      <a:pt x="2116" y="372"/>
                    </a:lnTo>
                    <a:lnTo>
                      <a:pt x="2128" y="360"/>
                    </a:lnTo>
                    <a:lnTo>
                      <a:pt x="2137" y="345"/>
                    </a:lnTo>
                    <a:lnTo>
                      <a:pt x="2147" y="330"/>
                    </a:lnTo>
                    <a:lnTo>
                      <a:pt x="2155" y="313"/>
                    </a:lnTo>
                    <a:lnTo>
                      <a:pt x="2301" y="48"/>
                    </a:lnTo>
                    <a:lnTo>
                      <a:pt x="2303" y="46"/>
                    </a:lnTo>
                    <a:lnTo>
                      <a:pt x="2307" y="40"/>
                    </a:lnTo>
                    <a:lnTo>
                      <a:pt x="2311" y="34"/>
                    </a:lnTo>
                    <a:lnTo>
                      <a:pt x="2318" y="26"/>
                    </a:lnTo>
                    <a:lnTo>
                      <a:pt x="2328" y="18"/>
                    </a:lnTo>
                    <a:lnTo>
                      <a:pt x="2341" y="12"/>
                    </a:lnTo>
                    <a:lnTo>
                      <a:pt x="2357" y="8"/>
                    </a:lnTo>
                    <a:lnTo>
                      <a:pt x="2376" y="5"/>
                    </a:lnTo>
                    <a:lnTo>
                      <a:pt x="2388" y="4"/>
                    </a:lnTo>
                    <a:lnTo>
                      <a:pt x="2400" y="4"/>
                    </a:lnTo>
                    <a:lnTo>
                      <a:pt x="2413" y="4"/>
                    </a:lnTo>
                    <a:lnTo>
                      <a:pt x="2426" y="4"/>
                    </a:lnTo>
                    <a:lnTo>
                      <a:pt x="2441" y="2"/>
                    </a:lnTo>
                    <a:lnTo>
                      <a:pt x="2455" y="3"/>
                    </a:lnTo>
                    <a:lnTo>
                      <a:pt x="2467" y="0"/>
                    </a:lnTo>
                    <a:lnTo>
                      <a:pt x="2481" y="1"/>
                    </a:lnTo>
                    <a:lnTo>
                      <a:pt x="2494" y="0"/>
                    </a:lnTo>
                    <a:lnTo>
                      <a:pt x="2505" y="1"/>
                    </a:lnTo>
                    <a:lnTo>
                      <a:pt x="2515" y="0"/>
                    </a:lnTo>
                    <a:lnTo>
                      <a:pt x="2524" y="0"/>
                    </a:lnTo>
                    <a:lnTo>
                      <a:pt x="2532" y="1"/>
                    </a:lnTo>
                    <a:lnTo>
                      <a:pt x="2537" y="1"/>
                    </a:lnTo>
                    <a:lnTo>
                      <a:pt x="2541" y="1"/>
                    </a:lnTo>
                    <a:lnTo>
                      <a:pt x="2543" y="1"/>
                    </a:lnTo>
                    <a:lnTo>
                      <a:pt x="2550" y="43"/>
                    </a:lnTo>
                    <a:lnTo>
                      <a:pt x="2556" y="83"/>
                    </a:lnTo>
                    <a:lnTo>
                      <a:pt x="2561" y="122"/>
                    </a:lnTo>
                    <a:lnTo>
                      <a:pt x="2568" y="164"/>
                    </a:lnTo>
                    <a:lnTo>
                      <a:pt x="2574" y="203"/>
                    </a:lnTo>
                    <a:lnTo>
                      <a:pt x="2578" y="242"/>
                    </a:lnTo>
                    <a:lnTo>
                      <a:pt x="2583" y="284"/>
                    </a:lnTo>
                    <a:lnTo>
                      <a:pt x="2590" y="325"/>
                    </a:lnTo>
                    <a:lnTo>
                      <a:pt x="2595" y="363"/>
                    </a:lnTo>
                    <a:lnTo>
                      <a:pt x="2600" y="404"/>
                    </a:lnTo>
                    <a:lnTo>
                      <a:pt x="2606" y="444"/>
                    </a:lnTo>
                    <a:lnTo>
                      <a:pt x="2612" y="482"/>
                    </a:lnTo>
                    <a:lnTo>
                      <a:pt x="2618" y="524"/>
                    </a:lnTo>
                    <a:lnTo>
                      <a:pt x="2625" y="564"/>
                    </a:lnTo>
                    <a:lnTo>
                      <a:pt x="2631" y="604"/>
                    </a:lnTo>
                    <a:lnTo>
                      <a:pt x="2637" y="644"/>
                    </a:lnTo>
                    <a:lnTo>
                      <a:pt x="2638" y="649"/>
                    </a:lnTo>
                    <a:lnTo>
                      <a:pt x="2638" y="654"/>
                    </a:lnTo>
                    <a:lnTo>
                      <a:pt x="2639" y="658"/>
                    </a:lnTo>
                    <a:lnTo>
                      <a:pt x="2637" y="661"/>
                    </a:lnTo>
                    <a:lnTo>
                      <a:pt x="2635" y="665"/>
                    </a:lnTo>
                    <a:lnTo>
                      <a:pt x="2631" y="668"/>
                    </a:lnTo>
                    <a:lnTo>
                      <a:pt x="2623" y="670"/>
                    </a:lnTo>
                    <a:lnTo>
                      <a:pt x="2612" y="672"/>
                    </a:lnTo>
                    <a:lnTo>
                      <a:pt x="2475" y="697"/>
                    </a:lnTo>
                    <a:lnTo>
                      <a:pt x="2439" y="696"/>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64" name="Freeform 6"/>
              <p:cNvSpPr>
                <a:spLocks/>
              </p:cNvSpPr>
              <p:nvPr/>
            </p:nvSpPr>
            <p:spPr bwMode="auto">
              <a:xfrm>
                <a:off x="1601" y="1822"/>
                <a:ext cx="2652" cy="702"/>
              </a:xfrm>
              <a:custGeom>
                <a:avLst/>
                <a:gdLst>
                  <a:gd name="T0" fmla="*/ 3 w 2652"/>
                  <a:gd name="T1" fmla="*/ 609 h 702"/>
                  <a:gd name="T2" fmla="*/ 32 w 2652"/>
                  <a:gd name="T3" fmla="*/ 486 h 702"/>
                  <a:gd name="T4" fmla="*/ 74 w 2652"/>
                  <a:gd name="T5" fmla="*/ 479 h 702"/>
                  <a:gd name="T6" fmla="*/ 111 w 2652"/>
                  <a:gd name="T7" fmla="*/ 472 h 702"/>
                  <a:gd name="T8" fmla="*/ 143 w 2652"/>
                  <a:gd name="T9" fmla="*/ 467 h 702"/>
                  <a:gd name="T10" fmla="*/ 174 w 2652"/>
                  <a:gd name="T11" fmla="*/ 461 h 702"/>
                  <a:gd name="T12" fmla="*/ 206 w 2652"/>
                  <a:gd name="T13" fmla="*/ 457 h 702"/>
                  <a:gd name="T14" fmla="*/ 238 w 2652"/>
                  <a:gd name="T15" fmla="*/ 453 h 702"/>
                  <a:gd name="T16" fmla="*/ 276 w 2652"/>
                  <a:gd name="T17" fmla="*/ 449 h 702"/>
                  <a:gd name="T18" fmla="*/ 319 w 2652"/>
                  <a:gd name="T19" fmla="*/ 444 h 702"/>
                  <a:gd name="T20" fmla="*/ 370 w 2652"/>
                  <a:gd name="T21" fmla="*/ 440 h 702"/>
                  <a:gd name="T22" fmla="*/ 430 w 2652"/>
                  <a:gd name="T23" fmla="*/ 432 h 702"/>
                  <a:gd name="T24" fmla="*/ 560 w 2652"/>
                  <a:gd name="T25" fmla="*/ 369 h 702"/>
                  <a:gd name="T26" fmla="*/ 683 w 2652"/>
                  <a:gd name="T27" fmla="*/ 324 h 702"/>
                  <a:gd name="T28" fmla="*/ 799 w 2652"/>
                  <a:gd name="T29" fmla="*/ 293 h 702"/>
                  <a:gd name="T30" fmla="*/ 907 w 2652"/>
                  <a:gd name="T31" fmla="*/ 274 h 702"/>
                  <a:gd name="T32" fmla="*/ 1006 w 2652"/>
                  <a:gd name="T33" fmla="*/ 267 h 702"/>
                  <a:gd name="T34" fmla="*/ 1096 w 2652"/>
                  <a:gd name="T35" fmla="*/ 268 h 702"/>
                  <a:gd name="T36" fmla="*/ 1174 w 2652"/>
                  <a:gd name="T37" fmla="*/ 274 h 702"/>
                  <a:gd name="T38" fmla="*/ 1244 w 2652"/>
                  <a:gd name="T39" fmla="*/ 285 h 702"/>
                  <a:gd name="T40" fmla="*/ 1301 w 2652"/>
                  <a:gd name="T41" fmla="*/ 298 h 702"/>
                  <a:gd name="T42" fmla="*/ 1344 w 2652"/>
                  <a:gd name="T43" fmla="*/ 312 h 702"/>
                  <a:gd name="T44" fmla="*/ 1388 w 2652"/>
                  <a:gd name="T45" fmla="*/ 329 h 702"/>
                  <a:gd name="T46" fmla="*/ 1465 w 2652"/>
                  <a:gd name="T47" fmla="*/ 351 h 702"/>
                  <a:gd name="T48" fmla="*/ 1547 w 2652"/>
                  <a:gd name="T49" fmla="*/ 372 h 702"/>
                  <a:gd name="T50" fmla="*/ 1626 w 2652"/>
                  <a:gd name="T51" fmla="*/ 389 h 702"/>
                  <a:gd name="T52" fmla="*/ 1686 w 2652"/>
                  <a:gd name="T53" fmla="*/ 401 h 702"/>
                  <a:gd name="T54" fmla="*/ 1711 w 2652"/>
                  <a:gd name="T55" fmla="*/ 405 h 702"/>
                  <a:gd name="T56" fmla="*/ 1724 w 2652"/>
                  <a:gd name="T57" fmla="*/ 408 h 702"/>
                  <a:gd name="T58" fmla="*/ 1751 w 2652"/>
                  <a:gd name="T59" fmla="*/ 414 h 702"/>
                  <a:gd name="T60" fmla="*/ 1792 w 2652"/>
                  <a:gd name="T61" fmla="*/ 422 h 702"/>
                  <a:gd name="T62" fmla="*/ 1841 w 2652"/>
                  <a:gd name="T63" fmla="*/ 429 h 702"/>
                  <a:gd name="T64" fmla="*/ 1898 w 2652"/>
                  <a:gd name="T65" fmla="*/ 433 h 702"/>
                  <a:gd name="T66" fmla="*/ 1956 w 2652"/>
                  <a:gd name="T67" fmla="*/ 433 h 702"/>
                  <a:gd name="T68" fmla="*/ 2012 w 2652"/>
                  <a:gd name="T69" fmla="*/ 425 h 702"/>
                  <a:gd name="T70" fmla="*/ 2066 w 2652"/>
                  <a:gd name="T71" fmla="*/ 409 h 702"/>
                  <a:gd name="T72" fmla="*/ 2111 w 2652"/>
                  <a:gd name="T73" fmla="*/ 385 h 702"/>
                  <a:gd name="T74" fmla="*/ 2147 w 2652"/>
                  <a:gd name="T75" fmla="*/ 347 h 702"/>
                  <a:gd name="T76" fmla="*/ 2311 w 2652"/>
                  <a:gd name="T77" fmla="*/ 47 h 702"/>
                  <a:gd name="T78" fmla="*/ 2320 w 2652"/>
                  <a:gd name="T79" fmla="*/ 32 h 702"/>
                  <a:gd name="T80" fmla="*/ 2351 w 2652"/>
                  <a:gd name="T81" fmla="*/ 12 h 702"/>
                  <a:gd name="T82" fmla="*/ 2398 w 2652"/>
                  <a:gd name="T83" fmla="*/ 4 h 702"/>
                  <a:gd name="T84" fmla="*/ 2437 w 2652"/>
                  <a:gd name="T85" fmla="*/ 2 h 702"/>
                  <a:gd name="T86" fmla="*/ 2479 w 2652"/>
                  <a:gd name="T87" fmla="*/ 1 h 702"/>
                  <a:gd name="T88" fmla="*/ 2516 w 2652"/>
                  <a:gd name="T89" fmla="*/ 0 h 702"/>
                  <a:gd name="T90" fmla="*/ 2544 w 2652"/>
                  <a:gd name="T91" fmla="*/ 0 h 702"/>
                  <a:gd name="T92" fmla="*/ 2554 w 2652"/>
                  <a:gd name="T93" fmla="*/ 1 h 702"/>
                  <a:gd name="T94" fmla="*/ 2573 w 2652"/>
                  <a:gd name="T95" fmla="*/ 123 h 702"/>
                  <a:gd name="T96" fmla="*/ 2590 w 2652"/>
                  <a:gd name="T97" fmla="*/ 245 h 702"/>
                  <a:gd name="T98" fmla="*/ 2608 w 2652"/>
                  <a:gd name="T99" fmla="*/ 366 h 702"/>
                  <a:gd name="T100" fmla="*/ 2624 w 2652"/>
                  <a:gd name="T101" fmla="*/ 487 h 702"/>
                  <a:gd name="T102" fmla="*/ 2643 w 2652"/>
                  <a:gd name="T103" fmla="*/ 608 h 702"/>
                  <a:gd name="T104" fmla="*/ 2651 w 2652"/>
                  <a:gd name="T105" fmla="*/ 658 h 702"/>
                  <a:gd name="T106" fmla="*/ 2647 w 2652"/>
                  <a:gd name="T107" fmla="*/ 669 h 702"/>
                  <a:gd name="T108" fmla="*/ 2625 w 2652"/>
                  <a:gd name="T109" fmla="*/ 677 h 7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52"/>
                  <a:gd name="T166" fmla="*/ 0 h 702"/>
                  <a:gd name="T167" fmla="*/ 2652 w 2652"/>
                  <a:gd name="T168" fmla="*/ 702 h 7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52" h="702">
                    <a:moveTo>
                      <a:pt x="2451" y="700"/>
                    </a:moveTo>
                    <a:lnTo>
                      <a:pt x="2449" y="624"/>
                    </a:lnTo>
                    <a:lnTo>
                      <a:pt x="3" y="609"/>
                    </a:lnTo>
                    <a:lnTo>
                      <a:pt x="0" y="491"/>
                    </a:lnTo>
                    <a:lnTo>
                      <a:pt x="17" y="490"/>
                    </a:lnTo>
                    <a:lnTo>
                      <a:pt x="32" y="486"/>
                    </a:lnTo>
                    <a:lnTo>
                      <a:pt x="47" y="483"/>
                    </a:lnTo>
                    <a:lnTo>
                      <a:pt x="62" y="482"/>
                    </a:lnTo>
                    <a:lnTo>
                      <a:pt x="74" y="479"/>
                    </a:lnTo>
                    <a:lnTo>
                      <a:pt x="87" y="476"/>
                    </a:lnTo>
                    <a:lnTo>
                      <a:pt x="99" y="474"/>
                    </a:lnTo>
                    <a:lnTo>
                      <a:pt x="111" y="472"/>
                    </a:lnTo>
                    <a:lnTo>
                      <a:pt x="122" y="470"/>
                    </a:lnTo>
                    <a:lnTo>
                      <a:pt x="133" y="468"/>
                    </a:lnTo>
                    <a:lnTo>
                      <a:pt x="143" y="467"/>
                    </a:lnTo>
                    <a:lnTo>
                      <a:pt x="153" y="466"/>
                    </a:lnTo>
                    <a:lnTo>
                      <a:pt x="164" y="462"/>
                    </a:lnTo>
                    <a:lnTo>
                      <a:pt x="174" y="461"/>
                    </a:lnTo>
                    <a:lnTo>
                      <a:pt x="185" y="461"/>
                    </a:lnTo>
                    <a:lnTo>
                      <a:pt x="195" y="459"/>
                    </a:lnTo>
                    <a:lnTo>
                      <a:pt x="206" y="457"/>
                    </a:lnTo>
                    <a:lnTo>
                      <a:pt x="217" y="456"/>
                    </a:lnTo>
                    <a:lnTo>
                      <a:pt x="228" y="454"/>
                    </a:lnTo>
                    <a:lnTo>
                      <a:pt x="238" y="453"/>
                    </a:lnTo>
                    <a:lnTo>
                      <a:pt x="251" y="452"/>
                    </a:lnTo>
                    <a:lnTo>
                      <a:pt x="263" y="450"/>
                    </a:lnTo>
                    <a:lnTo>
                      <a:pt x="276" y="449"/>
                    </a:lnTo>
                    <a:lnTo>
                      <a:pt x="290" y="448"/>
                    </a:lnTo>
                    <a:lnTo>
                      <a:pt x="304" y="446"/>
                    </a:lnTo>
                    <a:lnTo>
                      <a:pt x="319" y="444"/>
                    </a:lnTo>
                    <a:lnTo>
                      <a:pt x="336" y="443"/>
                    </a:lnTo>
                    <a:lnTo>
                      <a:pt x="352" y="441"/>
                    </a:lnTo>
                    <a:lnTo>
                      <a:pt x="370" y="440"/>
                    </a:lnTo>
                    <a:lnTo>
                      <a:pt x="390" y="437"/>
                    </a:lnTo>
                    <a:lnTo>
                      <a:pt x="409" y="435"/>
                    </a:lnTo>
                    <a:lnTo>
                      <a:pt x="430" y="432"/>
                    </a:lnTo>
                    <a:lnTo>
                      <a:pt x="475" y="409"/>
                    </a:lnTo>
                    <a:lnTo>
                      <a:pt x="518" y="388"/>
                    </a:lnTo>
                    <a:lnTo>
                      <a:pt x="560" y="369"/>
                    </a:lnTo>
                    <a:lnTo>
                      <a:pt x="602" y="353"/>
                    </a:lnTo>
                    <a:lnTo>
                      <a:pt x="643" y="338"/>
                    </a:lnTo>
                    <a:lnTo>
                      <a:pt x="683" y="324"/>
                    </a:lnTo>
                    <a:lnTo>
                      <a:pt x="723" y="313"/>
                    </a:lnTo>
                    <a:lnTo>
                      <a:pt x="761" y="302"/>
                    </a:lnTo>
                    <a:lnTo>
                      <a:pt x="799" y="293"/>
                    </a:lnTo>
                    <a:lnTo>
                      <a:pt x="836" y="286"/>
                    </a:lnTo>
                    <a:lnTo>
                      <a:pt x="872" y="280"/>
                    </a:lnTo>
                    <a:lnTo>
                      <a:pt x="907" y="274"/>
                    </a:lnTo>
                    <a:lnTo>
                      <a:pt x="940" y="270"/>
                    </a:lnTo>
                    <a:lnTo>
                      <a:pt x="973" y="267"/>
                    </a:lnTo>
                    <a:lnTo>
                      <a:pt x="1006" y="267"/>
                    </a:lnTo>
                    <a:lnTo>
                      <a:pt x="1037" y="264"/>
                    </a:lnTo>
                    <a:lnTo>
                      <a:pt x="1066" y="266"/>
                    </a:lnTo>
                    <a:lnTo>
                      <a:pt x="1096" y="268"/>
                    </a:lnTo>
                    <a:lnTo>
                      <a:pt x="1123" y="269"/>
                    </a:lnTo>
                    <a:lnTo>
                      <a:pt x="1149" y="270"/>
                    </a:lnTo>
                    <a:lnTo>
                      <a:pt x="1174" y="274"/>
                    </a:lnTo>
                    <a:lnTo>
                      <a:pt x="1198" y="277"/>
                    </a:lnTo>
                    <a:lnTo>
                      <a:pt x="1221" y="281"/>
                    </a:lnTo>
                    <a:lnTo>
                      <a:pt x="1244" y="285"/>
                    </a:lnTo>
                    <a:lnTo>
                      <a:pt x="1263" y="288"/>
                    </a:lnTo>
                    <a:lnTo>
                      <a:pt x="1283" y="293"/>
                    </a:lnTo>
                    <a:lnTo>
                      <a:pt x="1301" y="298"/>
                    </a:lnTo>
                    <a:lnTo>
                      <a:pt x="1317" y="303"/>
                    </a:lnTo>
                    <a:lnTo>
                      <a:pt x="1331" y="308"/>
                    </a:lnTo>
                    <a:lnTo>
                      <a:pt x="1344" y="312"/>
                    </a:lnTo>
                    <a:lnTo>
                      <a:pt x="1356" y="317"/>
                    </a:lnTo>
                    <a:lnTo>
                      <a:pt x="1367" y="320"/>
                    </a:lnTo>
                    <a:lnTo>
                      <a:pt x="1388" y="329"/>
                    </a:lnTo>
                    <a:lnTo>
                      <a:pt x="1411" y="336"/>
                    </a:lnTo>
                    <a:lnTo>
                      <a:pt x="1438" y="343"/>
                    </a:lnTo>
                    <a:lnTo>
                      <a:pt x="1465" y="351"/>
                    </a:lnTo>
                    <a:lnTo>
                      <a:pt x="1492" y="358"/>
                    </a:lnTo>
                    <a:lnTo>
                      <a:pt x="1519" y="365"/>
                    </a:lnTo>
                    <a:lnTo>
                      <a:pt x="1547" y="372"/>
                    </a:lnTo>
                    <a:lnTo>
                      <a:pt x="1574" y="379"/>
                    </a:lnTo>
                    <a:lnTo>
                      <a:pt x="1601" y="383"/>
                    </a:lnTo>
                    <a:lnTo>
                      <a:pt x="1626" y="389"/>
                    </a:lnTo>
                    <a:lnTo>
                      <a:pt x="1649" y="394"/>
                    </a:lnTo>
                    <a:lnTo>
                      <a:pt x="1668" y="398"/>
                    </a:lnTo>
                    <a:lnTo>
                      <a:pt x="1686" y="401"/>
                    </a:lnTo>
                    <a:lnTo>
                      <a:pt x="1698" y="404"/>
                    </a:lnTo>
                    <a:lnTo>
                      <a:pt x="1707" y="405"/>
                    </a:lnTo>
                    <a:lnTo>
                      <a:pt x="1711" y="405"/>
                    </a:lnTo>
                    <a:lnTo>
                      <a:pt x="1713" y="405"/>
                    </a:lnTo>
                    <a:lnTo>
                      <a:pt x="1718" y="407"/>
                    </a:lnTo>
                    <a:lnTo>
                      <a:pt x="1724" y="408"/>
                    </a:lnTo>
                    <a:lnTo>
                      <a:pt x="1731" y="410"/>
                    </a:lnTo>
                    <a:lnTo>
                      <a:pt x="1740" y="412"/>
                    </a:lnTo>
                    <a:lnTo>
                      <a:pt x="1751" y="414"/>
                    </a:lnTo>
                    <a:lnTo>
                      <a:pt x="1763" y="416"/>
                    </a:lnTo>
                    <a:lnTo>
                      <a:pt x="1776" y="418"/>
                    </a:lnTo>
                    <a:lnTo>
                      <a:pt x="1792" y="422"/>
                    </a:lnTo>
                    <a:lnTo>
                      <a:pt x="1807" y="423"/>
                    </a:lnTo>
                    <a:lnTo>
                      <a:pt x="1824" y="425"/>
                    </a:lnTo>
                    <a:lnTo>
                      <a:pt x="1841" y="429"/>
                    </a:lnTo>
                    <a:lnTo>
                      <a:pt x="1860" y="430"/>
                    </a:lnTo>
                    <a:lnTo>
                      <a:pt x="1878" y="432"/>
                    </a:lnTo>
                    <a:lnTo>
                      <a:pt x="1898" y="433"/>
                    </a:lnTo>
                    <a:lnTo>
                      <a:pt x="1917" y="433"/>
                    </a:lnTo>
                    <a:lnTo>
                      <a:pt x="1936" y="432"/>
                    </a:lnTo>
                    <a:lnTo>
                      <a:pt x="1956" y="433"/>
                    </a:lnTo>
                    <a:lnTo>
                      <a:pt x="1975" y="431"/>
                    </a:lnTo>
                    <a:lnTo>
                      <a:pt x="1994" y="429"/>
                    </a:lnTo>
                    <a:lnTo>
                      <a:pt x="2012" y="425"/>
                    </a:lnTo>
                    <a:lnTo>
                      <a:pt x="2031" y="422"/>
                    </a:lnTo>
                    <a:lnTo>
                      <a:pt x="2049" y="417"/>
                    </a:lnTo>
                    <a:lnTo>
                      <a:pt x="2066" y="409"/>
                    </a:lnTo>
                    <a:lnTo>
                      <a:pt x="2083" y="402"/>
                    </a:lnTo>
                    <a:lnTo>
                      <a:pt x="2098" y="395"/>
                    </a:lnTo>
                    <a:lnTo>
                      <a:pt x="2111" y="385"/>
                    </a:lnTo>
                    <a:lnTo>
                      <a:pt x="2126" y="373"/>
                    </a:lnTo>
                    <a:lnTo>
                      <a:pt x="2137" y="362"/>
                    </a:lnTo>
                    <a:lnTo>
                      <a:pt x="2147" y="347"/>
                    </a:lnTo>
                    <a:lnTo>
                      <a:pt x="2156" y="331"/>
                    </a:lnTo>
                    <a:lnTo>
                      <a:pt x="2164" y="314"/>
                    </a:lnTo>
                    <a:lnTo>
                      <a:pt x="2311" y="47"/>
                    </a:lnTo>
                    <a:lnTo>
                      <a:pt x="2312" y="44"/>
                    </a:lnTo>
                    <a:lnTo>
                      <a:pt x="2316" y="40"/>
                    </a:lnTo>
                    <a:lnTo>
                      <a:pt x="2320" y="32"/>
                    </a:lnTo>
                    <a:lnTo>
                      <a:pt x="2328" y="25"/>
                    </a:lnTo>
                    <a:lnTo>
                      <a:pt x="2338" y="18"/>
                    </a:lnTo>
                    <a:lnTo>
                      <a:pt x="2351" y="12"/>
                    </a:lnTo>
                    <a:lnTo>
                      <a:pt x="2367" y="8"/>
                    </a:lnTo>
                    <a:lnTo>
                      <a:pt x="2386" y="5"/>
                    </a:lnTo>
                    <a:lnTo>
                      <a:pt x="2398" y="4"/>
                    </a:lnTo>
                    <a:lnTo>
                      <a:pt x="2410" y="2"/>
                    </a:lnTo>
                    <a:lnTo>
                      <a:pt x="2424" y="3"/>
                    </a:lnTo>
                    <a:lnTo>
                      <a:pt x="2437" y="2"/>
                    </a:lnTo>
                    <a:lnTo>
                      <a:pt x="2452" y="1"/>
                    </a:lnTo>
                    <a:lnTo>
                      <a:pt x="2465" y="1"/>
                    </a:lnTo>
                    <a:lnTo>
                      <a:pt x="2479" y="1"/>
                    </a:lnTo>
                    <a:lnTo>
                      <a:pt x="2492" y="0"/>
                    </a:lnTo>
                    <a:lnTo>
                      <a:pt x="2505" y="0"/>
                    </a:lnTo>
                    <a:lnTo>
                      <a:pt x="2516" y="0"/>
                    </a:lnTo>
                    <a:lnTo>
                      <a:pt x="2527" y="0"/>
                    </a:lnTo>
                    <a:lnTo>
                      <a:pt x="2535" y="0"/>
                    </a:lnTo>
                    <a:lnTo>
                      <a:pt x="2544" y="0"/>
                    </a:lnTo>
                    <a:lnTo>
                      <a:pt x="2548" y="0"/>
                    </a:lnTo>
                    <a:lnTo>
                      <a:pt x="2552" y="1"/>
                    </a:lnTo>
                    <a:lnTo>
                      <a:pt x="2554" y="1"/>
                    </a:lnTo>
                    <a:lnTo>
                      <a:pt x="2562" y="42"/>
                    </a:lnTo>
                    <a:lnTo>
                      <a:pt x="2567" y="82"/>
                    </a:lnTo>
                    <a:lnTo>
                      <a:pt x="2573" y="123"/>
                    </a:lnTo>
                    <a:lnTo>
                      <a:pt x="2579" y="164"/>
                    </a:lnTo>
                    <a:lnTo>
                      <a:pt x="2585" y="203"/>
                    </a:lnTo>
                    <a:lnTo>
                      <a:pt x="2590" y="245"/>
                    </a:lnTo>
                    <a:lnTo>
                      <a:pt x="2595" y="285"/>
                    </a:lnTo>
                    <a:lnTo>
                      <a:pt x="2602" y="326"/>
                    </a:lnTo>
                    <a:lnTo>
                      <a:pt x="2608" y="366"/>
                    </a:lnTo>
                    <a:lnTo>
                      <a:pt x="2612" y="406"/>
                    </a:lnTo>
                    <a:lnTo>
                      <a:pt x="2619" y="446"/>
                    </a:lnTo>
                    <a:lnTo>
                      <a:pt x="2624" y="487"/>
                    </a:lnTo>
                    <a:lnTo>
                      <a:pt x="2630" y="527"/>
                    </a:lnTo>
                    <a:lnTo>
                      <a:pt x="2635" y="567"/>
                    </a:lnTo>
                    <a:lnTo>
                      <a:pt x="2643" y="608"/>
                    </a:lnTo>
                    <a:lnTo>
                      <a:pt x="2649" y="649"/>
                    </a:lnTo>
                    <a:lnTo>
                      <a:pt x="2651" y="653"/>
                    </a:lnTo>
                    <a:lnTo>
                      <a:pt x="2651" y="658"/>
                    </a:lnTo>
                    <a:lnTo>
                      <a:pt x="2651" y="663"/>
                    </a:lnTo>
                    <a:lnTo>
                      <a:pt x="2650" y="666"/>
                    </a:lnTo>
                    <a:lnTo>
                      <a:pt x="2647" y="669"/>
                    </a:lnTo>
                    <a:lnTo>
                      <a:pt x="2643" y="673"/>
                    </a:lnTo>
                    <a:lnTo>
                      <a:pt x="2635" y="674"/>
                    </a:lnTo>
                    <a:lnTo>
                      <a:pt x="2625" y="677"/>
                    </a:lnTo>
                    <a:lnTo>
                      <a:pt x="2488" y="701"/>
                    </a:lnTo>
                    <a:lnTo>
                      <a:pt x="2451" y="70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65" name="Freeform 7"/>
              <p:cNvSpPr>
                <a:spLocks/>
              </p:cNvSpPr>
              <p:nvPr/>
            </p:nvSpPr>
            <p:spPr bwMode="auto">
              <a:xfrm>
                <a:off x="2040" y="2080"/>
                <a:ext cx="847" cy="211"/>
              </a:xfrm>
              <a:custGeom>
                <a:avLst/>
                <a:gdLst>
                  <a:gd name="T0" fmla="*/ 0 w 847"/>
                  <a:gd name="T1" fmla="*/ 171 h 211"/>
                  <a:gd name="T2" fmla="*/ 17 w 847"/>
                  <a:gd name="T3" fmla="*/ 205 h 211"/>
                  <a:gd name="T4" fmla="*/ 18 w 847"/>
                  <a:gd name="T5" fmla="*/ 210 h 211"/>
                  <a:gd name="T6" fmla="*/ 168 w 847"/>
                  <a:gd name="T7" fmla="*/ 210 h 211"/>
                  <a:gd name="T8" fmla="*/ 795 w 847"/>
                  <a:gd name="T9" fmla="*/ 91 h 211"/>
                  <a:gd name="T10" fmla="*/ 846 w 847"/>
                  <a:gd name="T11" fmla="*/ 30 h 211"/>
                  <a:gd name="T12" fmla="*/ 845 w 847"/>
                  <a:gd name="T13" fmla="*/ 29 h 211"/>
                  <a:gd name="T14" fmla="*/ 842 w 847"/>
                  <a:gd name="T15" fmla="*/ 29 h 211"/>
                  <a:gd name="T16" fmla="*/ 836 w 847"/>
                  <a:gd name="T17" fmla="*/ 27 h 211"/>
                  <a:gd name="T18" fmla="*/ 829 w 847"/>
                  <a:gd name="T19" fmla="*/ 25 h 211"/>
                  <a:gd name="T20" fmla="*/ 820 w 847"/>
                  <a:gd name="T21" fmla="*/ 21 h 211"/>
                  <a:gd name="T22" fmla="*/ 808 w 847"/>
                  <a:gd name="T23" fmla="*/ 19 h 211"/>
                  <a:gd name="T24" fmla="*/ 795 w 847"/>
                  <a:gd name="T25" fmla="*/ 18 h 211"/>
                  <a:gd name="T26" fmla="*/ 781 w 847"/>
                  <a:gd name="T27" fmla="*/ 15 h 211"/>
                  <a:gd name="T28" fmla="*/ 765 w 847"/>
                  <a:gd name="T29" fmla="*/ 11 h 211"/>
                  <a:gd name="T30" fmla="*/ 746 w 847"/>
                  <a:gd name="T31" fmla="*/ 8 h 211"/>
                  <a:gd name="T32" fmla="*/ 727 w 847"/>
                  <a:gd name="T33" fmla="*/ 7 h 211"/>
                  <a:gd name="T34" fmla="*/ 705 w 847"/>
                  <a:gd name="T35" fmla="*/ 5 h 211"/>
                  <a:gd name="T36" fmla="*/ 681 w 847"/>
                  <a:gd name="T37" fmla="*/ 2 h 211"/>
                  <a:gd name="T38" fmla="*/ 657 w 847"/>
                  <a:gd name="T39" fmla="*/ 1 h 211"/>
                  <a:gd name="T40" fmla="*/ 631 w 847"/>
                  <a:gd name="T41" fmla="*/ 0 h 211"/>
                  <a:gd name="T42" fmla="*/ 603 w 847"/>
                  <a:gd name="T43" fmla="*/ 1 h 211"/>
                  <a:gd name="T44" fmla="*/ 575 w 847"/>
                  <a:gd name="T45" fmla="*/ 1 h 211"/>
                  <a:gd name="T46" fmla="*/ 544 w 847"/>
                  <a:gd name="T47" fmla="*/ 5 h 211"/>
                  <a:gd name="T48" fmla="*/ 513 w 847"/>
                  <a:gd name="T49" fmla="*/ 7 h 211"/>
                  <a:gd name="T50" fmla="*/ 480 w 847"/>
                  <a:gd name="T51" fmla="*/ 9 h 211"/>
                  <a:gd name="T52" fmla="*/ 445 w 847"/>
                  <a:gd name="T53" fmla="*/ 15 h 211"/>
                  <a:gd name="T54" fmla="*/ 410 w 847"/>
                  <a:gd name="T55" fmla="*/ 21 h 211"/>
                  <a:gd name="T56" fmla="*/ 374 w 847"/>
                  <a:gd name="T57" fmla="*/ 30 h 211"/>
                  <a:gd name="T58" fmla="*/ 335 w 847"/>
                  <a:gd name="T59" fmla="*/ 38 h 211"/>
                  <a:gd name="T60" fmla="*/ 296 w 847"/>
                  <a:gd name="T61" fmla="*/ 48 h 211"/>
                  <a:gd name="T62" fmla="*/ 258 w 847"/>
                  <a:gd name="T63" fmla="*/ 61 h 211"/>
                  <a:gd name="T64" fmla="*/ 216 w 847"/>
                  <a:gd name="T65" fmla="*/ 75 h 211"/>
                  <a:gd name="T66" fmla="*/ 175 w 847"/>
                  <a:gd name="T67" fmla="*/ 90 h 211"/>
                  <a:gd name="T68" fmla="*/ 132 w 847"/>
                  <a:gd name="T69" fmla="*/ 106 h 211"/>
                  <a:gd name="T70" fmla="*/ 90 w 847"/>
                  <a:gd name="T71" fmla="*/ 127 h 211"/>
                  <a:gd name="T72" fmla="*/ 46 w 847"/>
                  <a:gd name="T73" fmla="*/ 148 h 211"/>
                  <a:gd name="T74" fmla="*/ 0 w 847"/>
                  <a:gd name="T75" fmla="*/ 171 h 2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7"/>
                  <a:gd name="T115" fmla="*/ 0 h 211"/>
                  <a:gd name="T116" fmla="*/ 847 w 847"/>
                  <a:gd name="T117" fmla="*/ 211 h 2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7" h="211">
                    <a:moveTo>
                      <a:pt x="0" y="171"/>
                    </a:moveTo>
                    <a:lnTo>
                      <a:pt x="17" y="205"/>
                    </a:lnTo>
                    <a:lnTo>
                      <a:pt x="18" y="210"/>
                    </a:lnTo>
                    <a:lnTo>
                      <a:pt x="168" y="210"/>
                    </a:lnTo>
                    <a:lnTo>
                      <a:pt x="795" y="91"/>
                    </a:lnTo>
                    <a:lnTo>
                      <a:pt x="846" y="30"/>
                    </a:lnTo>
                    <a:lnTo>
                      <a:pt x="845" y="29"/>
                    </a:lnTo>
                    <a:lnTo>
                      <a:pt x="842" y="29"/>
                    </a:lnTo>
                    <a:lnTo>
                      <a:pt x="836" y="27"/>
                    </a:lnTo>
                    <a:lnTo>
                      <a:pt x="829" y="25"/>
                    </a:lnTo>
                    <a:lnTo>
                      <a:pt x="820" y="21"/>
                    </a:lnTo>
                    <a:lnTo>
                      <a:pt x="808" y="19"/>
                    </a:lnTo>
                    <a:lnTo>
                      <a:pt x="795" y="18"/>
                    </a:lnTo>
                    <a:lnTo>
                      <a:pt x="781" y="15"/>
                    </a:lnTo>
                    <a:lnTo>
                      <a:pt x="765" y="11"/>
                    </a:lnTo>
                    <a:lnTo>
                      <a:pt x="746" y="8"/>
                    </a:lnTo>
                    <a:lnTo>
                      <a:pt x="727" y="7"/>
                    </a:lnTo>
                    <a:lnTo>
                      <a:pt x="705" y="5"/>
                    </a:lnTo>
                    <a:lnTo>
                      <a:pt x="681" y="2"/>
                    </a:lnTo>
                    <a:lnTo>
                      <a:pt x="657" y="1"/>
                    </a:lnTo>
                    <a:lnTo>
                      <a:pt x="631" y="0"/>
                    </a:lnTo>
                    <a:lnTo>
                      <a:pt x="603" y="1"/>
                    </a:lnTo>
                    <a:lnTo>
                      <a:pt x="575" y="1"/>
                    </a:lnTo>
                    <a:lnTo>
                      <a:pt x="544" y="5"/>
                    </a:lnTo>
                    <a:lnTo>
                      <a:pt x="513" y="7"/>
                    </a:lnTo>
                    <a:lnTo>
                      <a:pt x="480" y="9"/>
                    </a:lnTo>
                    <a:lnTo>
                      <a:pt x="445" y="15"/>
                    </a:lnTo>
                    <a:lnTo>
                      <a:pt x="410" y="21"/>
                    </a:lnTo>
                    <a:lnTo>
                      <a:pt x="374" y="30"/>
                    </a:lnTo>
                    <a:lnTo>
                      <a:pt x="335" y="38"/>
                    </a:lnTo>
                    <a:lnTo>
                      <a:pt x="296" y="48"/>
                    </a:lnTo>
                    <a:lnTo>
                      <a:pt x="258" y="61"/>
                    </a:lnTo>
                    <a:lnTo>
                      <a:pt x="216" y="75"/>
                    </a:lnTo>
                    <a:lnTo>
                      <a:pt x="175" y="90"/>
                    </a:lnTo>
                    <a:lnTo>
                      <a:pt x="132" y="106"/>
                    </a:lnTo>
                    <a:lnTo>
                      <a:pt x="90" y="127"/>
                    </a:lnTo>
                    <a:lnTo>
                      <a:pt x="46" y="148"/>
                    </a:lnTo>
                    <a:lnTo>
                      <a:pt x="0" y="171"/>
                    </a:lnTo>
                  </a:path>
                </a:pathLst>
              </a:custGeom>
              <a:solidFill>
                <a:srgbClr val="99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66" name="Freeform 8"/>
              <p:cNvSpPr>
                <a:spLocks/>
              </p:cNvSpPr>
              <p:nvPr/>
            </p:nvSpPr>
            <p:spPr bwMode="auto">
              <a:xfrm>
                <a:off x="2031" y="2085"/>
                <a:ext cx="860" cy="213"/>
              </a:xfrm>
              <a:custGeom>
                <a:avLst/>
                <a:gdLst>
                  <a:gd name="T0" fmla="*/ 0 w 860"/>
                  <a:gd name="T1" fmla="*/ 170 h 213"/>
                  <a:gd name="T2" fmla="*/ 16 w 860"/>
                  <a:gd name="T3" fmla="*/ 206 h 213"/>
                  <a:gd name="T4" fmla="*/ 18 w 860"/>
                  <a:gd name="T5" fmla="*/ 211 h 213"/>
                  <a:gd name="T6" fmla="*/ 171 w 860"/>
                  <a:gd name="T7" fmla="*/ 212 h 213"/>
                  <a:gd name="T8" fmla="*/ 807 w 860"/>
                  <a:gd name="T9" fmla="*/ 95 h 213"/>
                  <a:gd name="T10" fmla="*/ 859 w 860"/>
                  <a:gd name="T11" fmla="*/ 33 h 213"/>
                  <a:gd name="T12" fmla="*/ 858 w 860"/>
                  <a:gd name="T13" fmla="*/ 32 h 213"/>
                  <a:gd name="T14" fmla="*/ 854 w 860"/>
                  <a:gd name="T15" fmla="*/ 31 h 213"/>
                  <a:gd name="T16" fmla="*/ 849 w 860"/>
                  <a:gd name="T17" fmla="*/ 30 h 213"/>
                  <a:gd name="T18" fmla="*/ 842 w 860"/>
                  <a:gd name="T19" fmla="*/ 27 h 213"/>
                  <a:gd name="T20" fmla="*/ 832 w 860"/>
                  <a:gd name="T21" fmla="*/ 24 h 213"/>
                  <a:gd name="T22" fmla="*/ 820 w 860"/>
                  <a:gd name="T23" fmla="*/ 21 h 213"/>
                  <a:gd name="T24" fmla="*/ 807 w 860"/>
                  <a:gd name="T25" fmla="*/ 19 h 213"/>
                  <a:gd name="T26" fmla="*/ 792 w 860"/>
                  <a:gd name="T27" fmla="*/ 16 h 213"/>
                  <a:gd name="T28" fmla="*/ 776 w 860"/>
                  <a:gd name="T29" fmla="*/ 13 h 213"/>
                  <a:gd name="T30" fmla="*/ 756 w 860"/>
                  <a:gd name="T31" fmla="*/ 10 h 213"/>
                  <a:gd name="T32" fmla="*/ 737 w 860"/>
                  <a:gd name="T33" fmla="*/ 8 h 213"/>
                  <a:gd name="T34" fmla="*/ 716 w 860"/>
                  <a:gd name="T35" fmla="*/ 5 h 213"/>
                  <a:gd name="T36" fmla="*/ 692 w 860"/>
                  <a:gd name="T37" fmla="*/ 3 h 213"/>
                  <a:gd name="T38" fmla="*/ 667 w 860"/>
                  <a:gd name="T39" fmla="*/ 2 h 213"/>
                  <a:gd name="T40" fmla="*/ 640 w 860"/>
                  <a:gd name="T41" fmla="*/ 0 h 213"/>
                  <a:gd name="T42" fmla="*/ 611 w 860"/>
                  <a:gd name="T43" fmla="*/ 1 h 213"/>
                  <a:gd name="T44" fmla="*/ 582 w 860"/>
                  <a:gd name="T45" fmla="*/ 1 h 213"/>
                  <a:gd name="T46" fmla="*/ 552 w 860"/>
                  <a:gd name="T47" fmla="*/ 4 h 213"/>
                  <a:gd name="T48" fmla="*/ 519 w 860"/>
                  <a:gd name="T49" fmla="*/ 6 h 213"/>
                  <a:gd name="T50" fmla="*/ 486 w 860"/>
                  <a:gd name="T51" fmla="*/ 8 h 213"/>
                  <a:gd name="T52" fmla="*/ 451 w 860"/>
                  <a:gd name="T53" fmla="*/ 13 h 213"/>
                  <a:gd name="T54" fmla="*/ 416 w 860"/>
                  <a:gd name="T55" fmla="*/ 19 h 213"/>
                  <a:gd name="T56" fmla="*/ 378 w 860"/>
                  <a:gd name="T57" fmla="*/ 27 h 213"/>
                  <a:gd name="T58" fmla="*/ 340 w 860"/>
                  <a:gd name="T59" fmla="*/ 35 h 213"/>
                  <a:gd name="T60" fmla="*/ 300 w 860"/>
                  <a:gd name="T61" fmla="*/ 46 h 213"/>
                  <a:gd name="T62" fmla="*/ 261 w 860"/>
                  <a:gd name="T63" fmla="*/ 58 h 213"/>
                  <a:gd name="T64" fmla="*/ 219 w 860"/>
                  <a:gd name="T65" fmla="*/ 73 h 213"/>
                  <a:gd name="T66" fmla="*/ 177 w 860"/>
                  <a:gd name="T67" fmla="*/ 88 h 213"/>
                  <a:gd name="T68" fmla="*/ 133 w 860"/>
                  <a:gd name="T69" fmla="*/ 105 h 213"/>
                  <a:gd name="T70" fmla="*/ 91 w 860"/>
                  <a:gd name="T71" fmla="*/ 126 h 213"/>
                  <a:gd name="T72" fmla="*/ 46 w 860"/>
                  <a:gd name="T73" fmla="*/ 147 h 213"/>
                  <a:gd name="T74" fmla="*/ 0 w 860"/>
                  <a:gd name="T75" fmla="*/ 170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0"/>
                  <a:gd name="T115" fmla="*/ 0 h 213"/>
                  <a:gd name="T116" fmla="*/ 860 w 860"/>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0" h="213">
                    <a:moveTo>
                      <a:pt x="0" y="170"/>
                    </a:moveTo>
                    <a:lnTo>
                      <a:pt x="16" y="206"/>
                    </a:lnTo>
                    <a:lnTo>
                      <a:pt x="18" y="211"/>
                    </a:lnTo>
                    <a:lnTo>
                      <a:pt x="171" y="212"/>
                    </a:lnTo>
                    <a:lnTo>
                      <a:pt x="807" y="95"/>
                    </a:lnTo>
                    <a:lnTo>
                      <a:pt x="859" y="33"/>
                    </a:lnTo>
                    <a:lnTo>
                      <a:pt x="858" y="32"/>
                    </a:lnTo>
                    <a:lnTo>
                      <a:pt x="854" y="31"/>
                    </a:lnTo>
                    <a:lnTo>
                      <a:pt x="849" y="30"/>
                    </a:lnTo>
                    <a:lnTo>
                      <a:pt x="842" y="27"/>
                    </a:lnTo>
                    <a:lnTo>
                      <a:pt x="832" y="24"/>
                    </a:lnTo>
                    <a:lnTo>
                      <a:pt x="820" y="21"/>
                    </a:lnTo>
                    <a:lnTo>
                      <a:pt x="807" y="19"/>
                    </a:lnTo>
                    <a:lnTo>
                      <a:pt x="792" y="16"/>
                    </a:lnTo>
                    <a:lnTo>
                      <a:pt x="776" y="13"/>
                    </a:lnTo>
                    <a:lnTo>
                      <a:pt x="756" y="10"/>
                    </a:lnTo>
                    <a:lnTo>
                      <a:pt x="737" y="8"/>
                    </a:lnTo>
                    <a:lnTo>
                      <a:pt x="716" y="5"/>
                    </a:lnTo>
                    <a:lnTo>
                      <a:pt x="692" y="3"/>
                    </a:lnTo>
                    <a:lnTo>
                      <a:pt x="667" y="2"/>
                    </a:lnTo>
                    <a:lnTo>
                      <a:pt x="640" y="0"/>
                    </a:lnTo>
                    <a:lnTo>
                      <a:pt x="611" y="1"/>
                    </a:lnTo>
                    <a:lnTo>
                      <a:pt x="582" y="1"/>
                    </a:lnTo>
                    <a:lnTo>
                      <a:pt x="552" y="4"/>
                    </a:lnTo>
                    <a:lnTo>
                      <a:pt x="519" y="6"/>
                    </a:lnTo>
                    <a:lnTo>
                      <a:pt x="486" y="8"/>
                    </a:lnTo>
                    <a:lnTo>
                      <a:pt x="451" y="13"/>
                    </a:lnTo>
                    <a:lnTo>
                      <a:pt x="416" y="19"/>
                    </a:lnTo>
                    <a:lnTo>
                      <a:pt x="378" y="27"/>
                    </a:lnTo>
                    <a:lnTo>
                      <a:pt x="340" y="35"/>
                    </a:lnTo>
                    <a:lnTo>
                      <a:pt x="300" y="46"/>
                    </a:lnTo>
                    <a:lnTo>
                      <a:pt x="261" y="58"/>
                    </a:lnTo>
                    <a:lnTo>
                      <a:pt x="219" y="73"/>
                    </a:lnTo>
                    <a:lnTo>
                      <a:pt x="177" y="88"/>
                    </a:lnTo>
                    <a:lnTo>
                      <a:pt x="133" y="105"/>
                    </a:lnTo>
                    <a:lnTo>
                      <a:pt x="91" y="126"/>
                    </a:lnTo>
                    <a:lnTo>
                      <a:pt x="46" y="147"/>
                    </a:lnTo>
                    <a:lnTo>
                      <a:pt x="0" y="17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67" name="Freeform 9"/>
              <p:cNvSpPr>
                <a:spLocks/>
              </p:cNvSpPr>
              <p:nvPr/>
            </p:nvSpPr>
            <p:spPr bwMode="auto">
              <a:xfrm>
                <a:off x="1599" y="2421"/>
                <a:ext cx="2485" cy="169"/>
              </a:xfrm>
              <a:custGeom>
                <a:avLst/>
                <a:gdLst>
                  <a:gd name="T0" fmla="*/ 2435 w 2485"/>
                  <a:gd name="T1" fmla="*/ 99 h 169"/>
                  <a:gd name="T2" fmla="*/ 2335 w 2485"/>
                  <a:gd name="T3" fmla="*/ 102 h 169"/>
                  <a:gd name="T4" fmla="*/ 2235 w 2485"/>
                  <a:gd name="T5" fmla="*/ 109 h 169"/>
                  <a:gd name="T6" fmla="*/ 2135 w 2485"/>
                  <a:gd name="T7" fmla="*/ 112 h 169"/>
                  <a:gd name="T8" fmla="*/ 2036 w 2485"/>
                  <a:gd name="T9" fmla="*/ 116 h 169"/>
                  <a:gd name="T10" fmla="*/ 1934 w 2485"/>
                  <a:gd name="T11" fmla="*/ 117 h 169"/>
                  <a:gd name="T12" fmla="*/ 1835 w 2485"/>
                  <a:gd name="T13" fmla="*/ 119 h 169"/>
                  <a:gd name="T14" fmla="*/ 1733 w 2485"/>
                  <a:gd name="T15" fmla="*/ 124 h 169"/>
                  <a:gd name="T16" fmla="*/ 1633 w 2485"/>
                  <a:gd name="T17" fmla="*/ 125 h 169"/>
                  <a:gd name="T18" fmla="*/ 1532 w 2485"/>
                  <a:gd name="T19" fmla="*/ 126 h 169"/>
                  <a:gd name="T20" fmla="*/ 1433 w 2485"/>
                  <a:gd name="T21" fmla="*/ 128 h 169"/>
                  <a:gd name="T22" fmla="*/ 1333 w 2485"/>
                  <a:gd name="T23" fmla="*/ 131 h 169"/>
                  <a:gd name="T24" fmla="*/ 1233 w 2485"/>
                  <a:gd name="T25" fmla="*/ 132 h 169"/>
                  <a:gd name="T26" fmla="*/ 1135 w 2485"/>
                  <a:gd name="T27" fmla="*/ 135 h 169"/>
                  <a:gd name="T28" fmla="*/ 1037 w 2485"/>
                  <a:gd name="T29" fmla="*/ 139 h 169"/>
                  <a:gd name="T30" fmla="*/ 939 w 2485"/>
                  <a:gd name="T31" fmla="*/ 143 h 169"/>
                  <a:gd name="T32" fmla="*/ 843 w 2485"/>
                  <a:gd name="T33" fmla="*/ 148 h 169"/>
                  <a:gd name="T34" fmla="*/ 758 w 2485"/>
                  <a:gd name="T35" fmla="*/ 152 h 169"/>
                  <a:gd name="T36" fmla="*/ 686 w 2485"/>
                  <a:gd name="T37" fmla="*/ 155 h 169"/>
                  <a:gd name="T38" fmla="*/ 625 w 2485"/>
                  <a:gd name="T39" fmla="*/ 157 h 169"/>
                  <a:gd name="T40" fmla="*/ 573 w 2485"/>
                  <a:gd name="T41" fmla="*/ 161 h 169"/>
                  <a:gd name="T42" fmla="*/ 531 w 2485"/>
                  <a:gd name="T43" fmla="*/ 161 h 169"/>
                  <a:gd name="T44" fmla="*/ 498 w 2485"/>
                  <a:gd name="T45" fmla="*/ 161 h 169"/>
                  <a:gd name="T46" fmla="*/ 472 w 2485"/>
                  <a:gd name="T47" fmla="*/ 162 h 169"/>
                  <a:gd name="T48" fmla="*/ 453 w 2485"/>
                  <a:gd name="T49" fmla="*/ 162 h 169"/>
                  <a:gd name="T50" fmla="*/ 439 w 2485"/>
                  <a:gd name="T51" fmla="*/ 162 h 169"/>
                  <a:gd name="T52" fmla="*/ 429 w 2485"/>
                  <a:gd name="T53" fmla="*/ 162 h 169"/>
                  <a:gd name="T54" fmla="*/ 425 w 2485"/>
                  <a:gd name="T55" fmla="*/ 161 h 169"/>
                  <a:gd name="T56" fmla="*/ 422 w 2485"/>
                  <a:gd name="T57" fmla="*/ 160 h 169"/>
                  <a:gd name="T58" fmla="*/ 423 w 2485"/>
                  <a:gd name="T59" fmla="*/ 162 h 169"/>
                  <a:gd name="T60" fmla="*/ 417 w 2485"/>
                  <a:gd name="T61" fmla="*/ 161 h 169"/>
                  <a:gd name="T62" fmla="*/ 401 w 2485"/>
                  <a:gd name="T63" fmla="*/ 163 h 169"/>
                  <a:gd name="T64" fmla="*/ 377 w 2485"/>
                  <a:gd name="T65" fmla="*/ 164 h 169"/>
                  <a:gd name="T66" fmla="*/ 351 w 2485"/>
                  <a:gd name="T67" fmla="*/ 166 h 169"/>
                  <a:gd name="T68" fmla="*/ 322 w 2485"/>
                  <a:gd name="T69" fmla="*/ 166 h 169"/>
                  <a:gd name="T70" fmla="*/ 295 w 2485"/>
                  <a:gd name="T71" fmla="*/ 168 h 169"/>
                  <a:gd name="T72" fmla="*/ 271 w 2485"/>
                  <a:gd name="T73" fmla="*/ 167 h 169"/>
                  <a:gd name="T74" fmla="*/ 251 w 2485"/>
                  <a:gd name="T75" fmla="*/ 165 h 169"/>
                  <a:gd name="T76" fmla="*/ 239 w 2485"/>
                  <a:gd name="T77" fmla="*/ 165 h 169"/>
                  <a:gd name="T78" fmla="*/ 216 w 2485"/>
                  <a:gd name="T79" fmla="*/ 161 h 169"/>
                  <a:gd name="T80" fmla="*/ 182 w 2485"/>
                  <a:gd name="T81" fmla="*/ 157 h 169"/>
                  <a:gd name="T82" fmla="*/ 146 w 2485"/>
                  <a:gd name="T83" fmla="*/ 148 h 169"/>
                  <a:gd name="T84" fmla="*/ 105 w 2485"/>
                  <a:gd name="T85" fmla="*/ 137 h 169"/>
                  <a:gd name="T86" fmla="*/ 66 w 2485"/>
                  <a:gd name="T87" fmla="*/ 122 h 169"/>
                  <a:gd name="T88" fmla="*/ 32 w 2485"/>
                  <a:gd name="T89" fmla="*/ 101 h 169"/>
                  <a:gd name="T90" fmla="*/ 18 w 2485"/>
                  <a:gd name="T91" fmla="*/ 52 h 169"/>
                  <a:gd name="T92" fmla="*/ 1 w 2485"/>
                  <a:gd name="T93" fmla="*/ 0 h 169"/>
                  <a:gd name="T94" fmla="*/ 2450 w 2485"/>
                  <a:gd name="T95" fmla="*/ 24 h 169"/>
                  <a:gd name="T96" fmla="*/ 2451 w 2485"/>
                  <a:gd name="T97" fmla="*/ 49 h 169"/>
                  <a:gd name="T98" fmla="*/ 2455 w 2485"/>
                  <a:gd name="T99" fmla="*/ 71 h 169"/>
                  <a:gd name="T100" fmla="*/ 2469 w 2485"/>
                  <a:gd name="T101" fmla="*/ 90 h 1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85"/>
                  <a:gd name="T154" fmla="*/ 0 h 169"/>
                  <a:gd name="T155" fmla="*/ 2485 w 2485"/>
                  <a:gd name="T156" fmla="*/ 169 h 1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85" h="169">
                    <a:moveTo>
                      <a:pt x="2484" y="95"/>
                    </a:moveTo>
                    <a:lnTo>
                      <a:pt x="2435" y="99"/>
                    </a:lnTo>
                    <a:lnTo>
                      <a:pt x="2384" y="101"/>
                    </a:lnTo>
                    <a:lnTo>
                      <a:pt x="2335" y="102"/>
                    </a:lnTo>
                    <a:lnTo>
                      <a:pt x="2286" y="106"/>
                    </a:lnTo>
                    <a:lnTo>
                      <a:pt x="2235" y="109"/>
                    </a:lnTo>
                    <a:lnTo>
                      <a:pt x="2185" y="110"/>
                    </a:lnTo>
                    <a:lnTo>
                      <a:pt x="2135" y="112"/>
                    </a:lnTo>
                    <a:lnTo>
                      <a:pt x="2085" y="113"/>
                    </a:lnTo>
                    <a:lnTo>
                      <a:pt x="2036" y="116"/>
                    </a:lnTo>
                    <a:lnTo>
                      <a:pt x="1985" y="117"/>
                    </a:lnTo>
                    <a:lnTo>
                      <a:pt x="1934" y="117"/>
                    </a:lnTo>
                    <a:lnTo>
                      <a:pt x="1884" y="119"/>
                    </a:lnTo>
                    <a:lnTo>
                      <a:pt x="1835" y="119"/>
                    </a:lnTo>
                    <a:lnTo>
                      <a:pt x="1784" y="122"/>
                    </a:lnTo>
                    <a:lnTo>
                      <a:pt x="1733" y="124"/>
                    </a:lnTo>
                    <a:lnTo>
                      <a:pt x="1682" y="123"/>
                    </a:lnTo>
                    <a:lnTo>
                      <a:pt x="1633" y="125"/>
                    </a:lnTo>
                    <a:lnTo>
                      <a:pt x="1584" y="125"/>
                    </a:lnTo>
                    <a:lnTo>
                      <a:pt x="1532" y="126"/>
                    </a:lnTo>
                    <a:lnTo>
                      <a:pt x="1482" y="126"/>
                    </a:lnTo>
                    <a:lnTo>
                      <a:pt x="1433" y="128"/>
                    </a:lnTo>
                    <a:lnTo>
                      <a:pt x="1384" y="129"/>
                    </a:lnTo>
                    <a:lnTo>
                      <a:pt x="1333" y="131"/>
                    </a:lnTo>
                    <a:lnTo>
                      <a:pt x="1284" y="132"/>
                    </a:lnTo>
                    <a:lnTo>
                      <a:pt x="1233" y="132"/>
                    </a:lnTo>
                    <a:lnTo>
                      <a:pt x="1184" y="134"/>
                    </a:lnTo>
                    <a:lnTo>
                      <a:pt x="1135" y="135"/>
                    </a:lnTo>
                    <a:lnTo>
                      <a:pt x="1086" y="137"/>
                    </a:lnTo>
                    <a:lnTo>
                      <a:pt x="1037" y="139"/>
                    </a:lnTo>
                    <a:lnTo>
                      <a:pt x="986" y="141"/>
                    </a:lnTo>
                    <a:lnTo>
                      <a:pt x="939" y="143"/>
                    </a:lnTo>
                    <a:lnTo>
                      <a:pt x="890" y="145"/>
                    </a:lnTo>
                    <a:lnTo>
                      <a:pt x="843" y="148"/>
                    </a:lnTo>
                    <a:lnTo>
                      <a:pt x="800" y="150"/>
                    </a:lnTo>
                    <a:lnTo>
                      <a:pt x="758" y="152"/>
                    </a:lnTo>
                    <a:lnTo>
                      <a:pt x="720" y="154"/>
                    </a:lnTo>
                    <a:lnTo>
                      <a:pt x="686" y="155"/>
                    </a:lnTo>
                    <a:lnTo>
                      <a:pt x="654" y="157"/>
                    </a:lnTo>
                    <a:lnTo>
                      <a:pt x="625" y="157"/>
                    </a:lnTo>
                    <a:lnTo>
                      <a:pt x="597" y="159"/>
                    </a:lnTo>
                    <a:lnTo>
                      <a:pt x="573" y="161"/>
                    </a:lnTo>
                    <a:lnTo>
                      <a:pt x="551" y="159"/>
                    </a:lnTo>
                    <a:lnTo>
                      <a:pt x="531" y="161"/>
                    </a:lnTo>
                    <a:lnTo>
                      <a:pt x="514" y="161"/>
                    </a:lnTo>
                    <a:lnTo>
                      <a:pt x="498" y="161"/>
                    </a:lnTo>
                    <a:lnTo>
                      <a:pt x="484" y="163"/>
                    </a:lnTo>
                    <a:lnTo>
                      <a:pt x="472" y="162"/>
                    </a:lnTo>
                    <a:lnTo>
                      <a:pt x="461" y="162"/>
                    </a:lnTo>
                    <a:lnTo>
                      <a:pt x="453" y="162"/>
                    </a:lnTo>
                    <a:lnTo>
                      <a:pt x="445" y="162"/>
                    </a:lnTo>
                    <a:lnTo>
                      <a:pt x="439" y="162"/>
                    </a:lnTo>
                    <a:lnTo>
                      <a:pt x="434" y="162"/>
                    </a:lnTo>
                    <a:lnTo>
                      <a:pt x="429" y="162"/>
                    </a:lnTo>
                    <a:lnTo>
                      <a:pt x="427" y="161"/>
                    </a:lnTo>
                    <a:lnTo>
                      <a:pt x="425" y="161"/>
                    </a:lnTo>
                    <a:lnTo>
                      <a:pt x="422" y="161"/>
                    </a:lnTo>
                    <a:lnTo>
                      <a:pt x="422" y="160"/>
                    </a:lnTo>
                    <a:lnTo>
                      <a:pt x="422" y="161"/>
                    </a:lnTo>
                    <a:lnTo>
                      <a:pt x="423" y="162"/>
                    </a:lnTo>
                    <a:lnTo>
                      <a:pt x="421" y="162"/>
                    </a:lnTo>
                    <a:lnTo>
                      <a:pt x="417" y="161"/>
                    </a:lnTo>
                    <a:lnTo>
                      <a:pt x="410" y="162"/>
                    </a:lnTo>
                    <a:lnTo>
                      <a:pt x="401" y="163"/>
                    </a:lnTo>
                    <a:lnTo>
                      <a:pt x="389" y="162"/>
                    </a:lnTo>
                    <a:lnTo>
                      <a:pt x="377" y="164"/>
                    </a:lnTo>
                    <a:lnTo>
                      <a:pt x="365" y="164"/>
                    </a:lnTo>
                    <a:lnTo>
                      <a:pt x="351" y="166"/>
                    </a:lnTo>
                    <a:lnTo>
                      <a:pt x="337" y="164"/>
                    </a:lnTo>
                    <a:lnTo>
                      <a:pt x="322" y="166"/>
                    </a:lnTo>
                    <a:lnTo>
                      <a:pt x="308" y="165"/>
                    </a:lnTo>
                    <a:lnTo>
                      <a:pt x="295" y="168"/>
                    </a:lnTo>
                    <a:lnTo>
                      <a:pt x="283" y="166"/>
                    </a:lnTo>
                    <a:lnTo>
                      <a:pt x="271" y="167"/>
                    </a:lnTo>
                    <a:lnTo>
                      <a:pt x="261" y="167"/>
                    </a:lnTo>
                    <a:lnTo>
                      <a:pt x="251" y="165"/>
                    </a:lnTo>
                    <a:lnTo>
                      <a:pt x="247" y="166"/>
                    </a:lnTo>
                    <a:lnTo>
                      <a:pt x="239" y="165"/>
                    </a:lnTo>
                    <a:lnTo>
                      <a:pt x="229" y="163"/>
                    </a:lnTo>
                    <a:lnTo>
                      <a:pt x="216" y="161"/>
                    </a:lnTo>
                    <a:lnTo>
                      <a:pt x="199" y="160"/>
                    </a:lnTo>
                    <a:lnTo>
                      <a:pt x="182" y="157"/>
                    </a:lnTo>
                    <a:lnTo>
                      <a:pt x="164" y="152"/>
                    </a:lnTo>
                    <a:lnTo>
                      <a:pt x="146" y="148"/>
                    </a:lnTo>
                    <a:lnTo>
                      <a:pt x="125" y="144"/>
                    </a:lnTo>
                    <a:lnTo>
                      <a:pt x="105" y="137"/>
                    </a:lnTo>
                    <a:lnTo>
                      <a:pt x="85" y="131"/>
                    </a:lnTo>
                    <a:lnTo>
                      <a:pt x="66" y="122"/>
                    </a:lnTo>
                    <a:lnTo>
                      <a:pt x="49" y="112"/>
                    </a:lnTo>
                    <a:lnTo>
                      <a:pt x="32" y="101"/>
                    </a:lnTo>
                    <a:lnTo>
                      <a:pt x="18" y="88"/>
                    </a:lnTo>
                    <a:lnTo>
                      <a:pt x="18" y="52"/>
                    </a:lnTo>
                    <a:lnTo>
                      <a:pt x="0" y="48"/>
                    </a:lnTo>
                    <a:lnTo>
                      <a:pt x="1" y="0"/>
                    </a:lnTo>
                    <a:lnTo>
                      <a:pt x="2448" y="13"/>
                    </a:lnTo>
                    <a:lnTo>
                      <a:pt x="2450" y="24"/>
                    </a:lnTo>
                    <a:lnTo>
                      <a:pt x="2451" y="37"/>
                    </a:lnTo>
                    <a:lnTo>
                      <a:pt x="2451" y="49"/>
                    </a:lnTo>
                    <a:lnTo>
                      <a:pt x="2452" y="60"/>
                    </a:lnTo>
                    <a:lnTo>
                      <a:pt x="2455" y="71"/>
                    </a:lnTo>
                    <a:lnTo>
                      <a:pt x="2460" y="81"/>
                    </a:lnTo>
                    <a:lnTo>
                      <a:pt x="2469" y="90"/>
                    </a:lnTo>
                    <a:lnTo>
                      <a:pt x="2484" y="95"/>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68" name="Freeform 10"/>
              <p:cNvSpPr>
                <a:spLocks/>
              </p:cNvSpPr>
              <p:nvPr/>
            </p:nvSpPr>
            <p:spPr bwMode="auto">
              <a:xfrm>
                <a:off x="1590" y="2426"/>
                <a:ext cx="2498" cy="168"/>
              </a:xfrm>
              <a:custGeom>
                <a:avLst/>
                <a:gdLst>
                  <a:gd name="T0" fmla="*/ 2497 w 2498"/>
                  <a:gd name="T1" fmla="*/ 99 h 168"/>
                  <a:gd name="T2" fmla="*/ 2397 w 2498"/>
                  <a:gd name="T3" fmla="*/ 105 h 168"/>
                  <a:gd name="T4" fmla="*/ 2298 w 2498"/>
                  <a:gd name="T5" fmla="*/ 109 h 168"/>
                  <a:gd name="T6" fmla="*/ 2197 w 2498"/>
                  <a:gd name="T7" fmla="*/ 115 h 168"/>
                  <a:gd name="T8" fmla="*/ 2096 w 2498"/>
                  <a:gd name="T9" fmla="*/ 117 h 168"/>
                  <a:gd name="T10" fmla="*/ 1996 w 2498"/>
                  <a:gd name="T11" fmla="*/ 119 h 168"/>
                  <a:gd name="T12" fmla="*/ 1893 w 2498"/>
                  <a:gd name="T13" fmla="*/ 122 h 168"/>
                  <a:gd name="T14" fmla="*/ 1793 w 2498"/>
                  <a:gd name="T15" fmla="*/ 125 h 168"/>
                  <a:gd name="T16" fmla="*/ 1691 w 2498"/>
                  <a:gd name="T17" fmla="*/ 127 h 168"/>
                  <a:gd name="T18" fmla="*/ 1592 w 2498"/>
                  <a:gd name="T19" fmla="*/ 128 h 168"/>
                  <a:gd name="T20" fmla="*/ 1491 w 2498"/>
                  <a:gd name="T21" fmla="*/ 129 h 168"/>
                  <a:gd name="T22" fmla="*/ 1390 w 2498"/>
                  <a:gd name="T23" fmla="*/ 132 h 168"/>
                  <a:gd name="T24" fmla="*/ 1290 w 2498"/>
                  <a:gd name="T25" fmla="*/ 134 h 168"/>
                  <a:gd name="T26" fmla="*/ 1191 w 2498"/>
                  <a:gd name="T27" fmla="*/ 136 h 168"/>
                  <a:gd name="T28" fmla="*/ 1091 w 2498"/>
                  <a:gd name="T29" fmla="*/ 139 h 168"/>
                  <a:gd name="T30" fmla="*/ 992 w 2498"/>
                  <a:gd name="T31" fmla="*/ 144 h 168"/>
                  <a:gd name="T32" fmla="*/ 895 w 2498"/>
                  <a:gd name="T33" fmla="*/ 147 h 168"/>
                  <a:gd name="T34" fmla="*/ 803 w 2498"/>
                  <a:gd name="T35" fmla="*/ 151 h 168"/>
                  <a:gd name="T36" fmla="*/ 724 w 2498"/>
                  <a:gd name="T37" fmla="*/ 155 h 168"/>
                  <a:gd name="T38" fmla="*/ 657 w 2498"/>
                  <a:gd name="T39" fmla="*/ 159 h 168"/>
                  <a:gd name="T40" fmla="*/ 601 w 2498"/>
                  <a:gd name="T41" fmla="*/ 161 h 168"/>
                  <a:gd name="T42" fmla="*/ 554 w 2498"/>
                  <a:gd name="T43" fmla="*/ 161 h 168"/>
                  <a:gd name="T44" fmla="*/ 516 w 2498"/>
                  <a:gd name="T45" fmla="*/ 162 h 168"/>
                  <a:gd name="T46" fmla="*/ 487 w 2498"/>
                  <a:gd name="T47" fmla="*/ 163 h 168"/>
                  <a:gd name="T48" fmla="*/ 464 w 2498"/>
                  <a:gd name="T49" fmla="*/ 162 h 168"/>
                  <a:gd name="T50" fmla="*/ 448 w 2498"/>
                  <a:gd name="T51" fmla="*/ 163 h 168"/>
                  <a:gd name="T52" fmla="*/ 436 w 2498"/>
                  <a:gd name="T53" fmla="*/ 162 h 168"/>
                  <a:gd name="T54" fmla="*/ 430 w 2498"/>
                  <a:gd name="T55" fmla="*/ 162 h 168"/>
                  <a:gd name="T56" fmla="*/ 425 w 2498"/>
                  <a:gd name="T57" fmla="*/ 163 h 168"/>
                  <a:gd name="T58" fmla="*/ 425 w 2498"/>
                  <a:gd name="T59" fmla="*/ 163 h 168"/>
                  <a:gd name="T60" fmla="*/ 423 w 2498"/>
                  <a:gd name="T61" fmla="*/ 163 h 168"/>
                  <a:gd name="T62" fmla="*/ 411 w 2498"/>
                  <a:gd name="T63" fmla="*/ 163 h 168"/>
                  <a:gd name="T64" fmla="*/ 391 w 2498"/>
                  <a:gd name="T65" fmla="*/ 164 h 168"/>
                  <a:gd name="T66" fmla="*/ 367 w 2498"/>
                  <a:gd name="T67" fmla="*/ 166 h 168"/>
                  <a:gd name="T68" fmla="*/ 339 w 2498"/>
                  <a:gd name="T69" fmla="*/ 166 h 168"/>
                  <a:gd name="T70" fmla="*/ 310 w 2498"/>
                  <a:gd name="T71" fmla="*/ 167 h 168"/>
                  <a:gd name="T72" fmla="*/ 284 w 2498"/>
                  <a:gd name="T73" fmla="*/ 167 h 168"/>
                  <a:gd name="T74" fmla="*/ 262 w 2498"/>
                  <a:gd name="T75" fmla="*/ 167 h 168"/>
                  <a:gd name="T76" fmla="*/ 248 w 2498"/>
                  <a:gd name="T77" fmla="*/ 165 h 168"/>
                  <a:gd name="T78" fmla="*/ 230 w 2498"/>
                  <a:gd name="T79" fmla="*/ 163 h 168"/>
                  <a:gd name="T80" fmla="*/ 201 w 2498"/>
                  <a:gd name="T81" fmla="*/ 161 h 168"/>
                  <a:gd name="T82" fmla="*/ 165 w 2498"/>
                  <a:gd name="T83" fmla="*/ 153 h 168"/>
                  <a:gd name="T84" fmla="*/ 126 w 2498"/>
                  <a:gd name="T85" fmla="*/ 145 h 168"/>
                  <a:gd name="T86" fmla="*/ 86 w 2498"/>
                  <a:gd name="T87" fmla="*/ 132 h 168"/>
                  <a:gd name="T88" fmla="*/ 49 w 2498"/>
                  <a:gd name="T89" fmla="*/ 113 h 168"/>
                  <a:gd name="T90" fmla="*/ 17 w 2498"/>
                  <a:gd name="T91" fmla="*/ 88 h 168"/>
                  <a:gd name="T92" fmla="*/ 0 w 2498"/>
                  <a:gd name="T93" fmla="*/ 47 h 168"/>
                  <a:gd name="T94" fmla="*/ 2460 w 2498"/>
                  <a:gd name="T95" fmla="*/ 16 h 168"/>
                  <a:gd name="T96" fmla="*/ 2463 w 2498"/>
                  <a:gd name="T97" fmla="*/ 40 h 168"/>
                  <a:gd name="T98" fmla="*/ 2465 w 2498"/>
                  <a:gd name="T99" fmla="*/ 65 h 168"/>
                  <a:gd name="T100" fmla="*/ 2473 w 2498"/>
                  <a:gd name="T101" fmla="*/ 85 h 168"/>
                  <a:gd name="T102" fmla="*/ 2497 w 2498"/>
                  <a:gd name="T103" fmla="*/ 99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98"/>
                  <a:gd name="T157" fmla="*/ 0 h 168"/>
                  <a:gd name="T158" fmla="*/ 2498 w 2498"/>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98" h="168">
                    <a:moveTo>
                      <a:pt x="2497" y="99"/>
                    </a:moveTo>
                    <a:lnTo>
                      <a:pt x="2497" y="99"/>
                    </a:lnTo>
                    <a:lnTo>
                      <a:pt x="2448" y="103"/>
                    </a:lnTo>
                    <a:lnTo>
                      <a:pt x="2397" y="105"/>
                    </a:lnTo>
                    <a:lnTo>
                      <a:pt x="2347" y="107"/>
                    </a:lnTo>
                    <a:lnTo>
                      <a:pt x="2298" y="109"/>
                    </a:lnTo>
                    <a:lnTo>
                      <a:pt x="2247" y="112"/>
                    </a:lnTo>
                    <a:lnTo>
                      <a:pt x="2197" y="115"/>
                    </a:lnTo>
                    <a:lnTo>
                      <a:pt x="2147" y="115"/>
                    </a:lnTo>
                    <a:lnTo>
                      <a:pt x="2096" y="117"/>
                    </a:lnTo>
                    <a:lnTo>
                      <a:pt x="2046" y="119"/>
                    </a:lnTo>
                    <a:lnTo>
                      <a:pt x="1996" y="119"/>
                    </a:lnTo>
                    <a:lnTo>
                      <a:pt x="1944" y="121"/>
                    </a:lnTo>
                    <a:lnTo>
                      <a:pt x="1893" y="122"/>
                    </a:lnTo>
                    <a:lnTo>
                      <a:pt x="1843" y="123"/>
                    </a:lnTo>
                    <a:lnTo>
                      <a:pt x="1793" y="125"/>
                    </a:lnTo>
                    <a:lnTo>
                      <a:pt x="1742" y="126"/>
                    </a:lnTo>
                    <a:lnTo>
                      <a:pt x="1691" y="127"/>
                    </a:lnTo>
                    <a:lnTo>
                      <a:pt x="1642" y="128"/>
                    </a:lnTo>
                    <a:lnTo>
                      <a:pt x="1592" y="128"/>
                    </a:lnTo>
                    <a:lnTo>
                      <a:pt x="1540" y="128"/>
                    </a:lnTo>
                    <a:lnTo>
                      <a:pt x="1491" y="129"/>
                    </a:lnTo>
                    <a:lnTo>
                      <a:pt x="1441" y="130"/>
                    </a:lnTo>
                    <a:lnTo>
                      <a:pt x="1390" y="132"/>
                    </a:lnTo>
                    <a:lnTo>
                      <a:pt x="1340" y="134"/>
                    </a:lnTo>
                    <a:lnTo>
                      <a:pt x="1290" y="134"/>
                    </a:lnTo>
                    <a:lnTo>
                      <a:pt x="1240" y="135"/>
                    </a:lnTo>
                    <a:lnTo>
                      <a:pt x="1191" y="136"/>
                    </a:lnTo>
                    <a:lnTo>
                      <a:pt x="1141" y="137"/>
                    </a:lnTo>
                    <a:lnTo>
                      <a:pt x="1091" y="139"/>
                    </a:lnTo>
                    <a:lnTo>
                      <a:pt x="1043" y="141"/>
                    </a:lnTo>
                    <a:lnTo>
                      <a:pt x="992" y="144"/>
                    </a:lnTo>
                    <a:lnTo>
                      <a:pt x="944" y="146"/>
                    </a:lnTo>
                    <a:lnTo>
                      <a:pt x="895" y="147"/>
                    </a:lnTo>
                    <a:lnTo>
                      <a:pt x="848" y="150"/>
                    </a:lnTo>
                    <a:lnTo>
                      <a:pt x="803" y="151"/>
                    </a:lnTo>
                    <a:lnTo>
                      <a:pt x="763" y="154"/>
                    </a:lnTo>
                    <a:lnTo>
                      <a:pt x="724" y="155"/>
                    </a:lnTo>
                    <a:lnTo>
                      <a:pt x="688" y="156"/>
                    </a:lnTo>
                    <a:lnTo>
                      <a:pt x="657" y="159"/>
                    </a:lnTo>
                    <a:lnTo>
                      <a:pt x="628" y="159"/>
                    </a:lnTo>
                    <a:lnTo>
                      <a:pt x="601" y="161"/>
                    </a:lnTo>
                    <a:lnTo>
                      <a:pt x="576" y="160"/>
                    </a:lnTo>
                    <a:lnTo>
                      <a:pt x="554" y="161"/>
                    </a:lnTo>
                    <a:lnTo>
                      <a:pt x="534" y="163"/>
                    </a:lnTo>
                    <a:lnTo>
                      <a:pt x="516" y="162"/>
                    </a:lnTo>
                    <a:lnTo>
                      <a:pt x="501" y="162"/>
                    </a:lnTo>
                    <a:lnTo>
                      <a:pt x="487" y="163"/>
                    </a:lnTo>
                    <a:lnTo>
                      <a:pt x="475" y="164"/>
                    </a:lnTo>
                    <a:lnTo>
                      <a:pt x="464" y="162"/>
                    </a:lnTo>
                    <a:lnTo>
                      <a:pt x="456" y="163"/>
                    </a:lnTo>
                    <a:lnTo>
                      <a:pt x="448" y="163"/>
                    </a:lnTo>
                    <a:lnTo>
                      <a:pt x="442" y="162"/>
                    </a:lnTo>
                    <a:lnTo>
                      <a:pt x="436" y="162"/>
                    </a:lnTo>
                    <a:lnTo>
                      <a:pt x="433" y="163"/>
                    </a:lnTo>
                    <a:lnTo>
                      <a:pt x="430" y="162"/>
                    </a:lnTo>
                    <a:lnTo>
                      <a:pt x="428" y="163"/>
                    </a:lnTo>
                    <a:lnTo>
                      <a:pt x="425" y="163"/>
                    </a:lnTo>
                    <a:lnTo>
                      <a:pt x="425" y="162"/>
                    </a:lnTo>
                    <a:lnTo>
                      <a:pt x="425" y="163"/>
                    </a:lnTo>
                    <a:lnTo>
                      <a:pt x="426" y="164"/>
                    </a:lnTo>
                    <a:lnTo>
                      <a:pt x="423" y="163"/>
                    </a:lnTo>
                    <a:lnTo>
                      <a:pt x="420" y="163"/>
                    </a:lnTo>
                    <a:lnTo>
                      <a:pt x="411" y="163"/>
                    </a:lnTo>
                    <a:lnTo>
                      <a:pt x="403" y="163"/>
                    </a:lnTo>
                    <a:lnTo>
                      <a:pt x="391" y="164"/>
                    </a:lnTo>
                    <a:lnTo>
                      <a:pt x="380" y="165"/>
                    </a:lnTo>
                    <a:lnTo>
                      <a:pt x="367" y="166"/>
                    </a:lnTo>
                    <a:lnTo>
                      <a:pt x="353" y="166"/>
                    </a:lnTo>
                    <a:lnTo>
                      <a:pt x="339" y="166"/>
                    </a:lnTo>
                    <a:lnTo>
                      <a:pt x="325" y="166"/>
                    </a:lnTo>
                    <a:lnTo>
                      <a:pt x="310" y="167"/>
                    </a:lnTo>
                    <a:lnTo>
                      <a:pt x="296" y="167"/>
                    </a:lnTo>
                    <a:lnTo>
                      <a:pt x="284" y="167"/>
                    </a:lnTo>
                    <a:lnTo>
                      <a:pt x="273" y="167"/>
                    </a:lnTo>
                    <a:lnTo>
                      <a:pt x="262" y="167"/>
                    </a:lnTo>
                    <a:lnTo>
                      <a:pt x="253" y="166"/>
                    </a:lnTo>
                    <a:lnTo>
                      <a:pt x="248" y="165"/>
                    </a:lnTo>
                    <a:lnTo>
                      <a:pt x="241" y="165"/>
                    </a:lnTo>
                    <a:lnTo>
                      <a:pt x="230" y="163"/>
                    </a:lnTo>
                    <a:lnTo>
                      <a:pt x="217" y="162"/>
                    </a:lnTo>
                    <a:lnTo>
                      <a:pt x="201" y="161"/>
                    </a:lnTo>
                    <a:lnTo>
                      <a:pt x="184" y="158"/>
                    </a:lnTo>
                    <a:lnTo>
                      <a:pt x="165" y="153"/>
                    </a:lnTo>
                    <a:lnTo>
                      <a:pt x="146" y="149"/>
                    </a:lnTo>
                    <a:lnTo>
                      <a:pt x="126" y="145"/>
                    </a:lnTo>
                    <a:lnTo>
                      <a:pt x="106" y="138"/>
                    </a:lnTo>
                    <a:lnTo>
                      <a:pt x="86" y="132"/>
                    </a:lnTo>
                    <a:lnTo>
                      <a:pt x="66" y="122"/>
                    </a:lnTo>
                    <a:lnTo>
                      <a:pt x="49" y="113"/>
                    </a:lnTo>
                    <a:lnTo>
                      <a:pt x="32" y="101"/>
                    </a:lnTo>
                    <a:lnTo>
                      <a:pt x="17" y="88"/>
                    </a:lnTo>
                    <a:lnTo>
                      <a:pt x="18" y="51"/>
                    </a:lnTo>
                    <a:lnTo>
                      <a:pt x="0" y="47"/>
                    </a:lnTo>
                    <a:lnTo>
                      <a:pt x="1" y="0"/>
                    </a:lnTo>
                    <a:lnTo>
                      <a:pt x="2460" y="16"/>
                    </a:lnTo>
                    <a:lnTo>
                      <a:pt x="2463" y="27"/>
                    </a:lnTo>
                    <a:lnTo>
                      <a:pt x="2463" y="40"/>
                    </a:lnTo>
                    <a:lnTo>
                      <a:pt x="2464" y="52"/>
                    </a:lnTo>
                    <a:lnTo>
                      <a:pt x="2465" y="65"/>
                    </a:lnTo>
                    <a:lnTo>
                      <a:pt x="2467" y="76"/>
                    </a:lnTo>
                    <a:lnTo>
                      <a:pt x="2473" y="85"/>
                    </a:lnTo>
                    <a:lnTo>
                      <a:pt x="2482" y="94"/>
                    </a:lnTo>
                    <a:lnTo>
                      <a:pt x="2497" y="99"/>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69" name="Freeform 11"/>
              <p:cNvSpPr>
                <a:spLocks/>
              </p:cNvSpPr>
              <p:nvPr/>
            </p:nvSpPr>
            <p:spPr bwMode="auto">
              <a:xfrm>
                <a:off x="2015" y="2540"/>
                <a:ext cx="138" cy="108"/>
              </a:xfrm>
              <a:custGeom>
                <a:avLst/>
                <a:gdLst>
                  <a:gd name="T0" fmla="*/ 59 w 138"/>
                  <a:gd name="T1" fmla="*/ 24 h 108"/>
                  <a:gd name="T2" fmla="*/ 66 w 138"/>
                  <a:gd name="T3" fmla="*/ 36 h 108"/>
                  <a:gd name="T4" fmla="*/ 75 w 138"/>
                  <a:gd name="T5" fmla="*/ 43 h 108"/>
                  <a:gd name="T6" fmla="*/ 88 w 138"/>
                  <a:gd name="T7" fmla="*/ 49 h 108"/>
                  <a:gd name="T8" fmla="*/ 101 w 138"/>
                  <a:gd name="T9" fmla="*/ 54 h 108"/>
                  <a:gd name="T10" fmla="*/ 114 w 138"/>
                  <a:gd name="T11" fmla="*/ 55 h 108"/>
                  <a:gd name="T12" fmla="*/ 124 w 138"/>
                  <a:gd name="T13" fmla="*/ 56 h 108"/>
                  <a:gd name="T14" fmla="*/ 132 w 138"/>
                  <a:gd name="T15" fmla="*/ 55 h 108"/>
                  <a:gd name="T16" fmla="*/ 134 w 138"/>
                  <a:gd name="T17" fmla="*/ 54 h 108"/>
                  <a:gd name="T18" fmla="*/ 137 w 138"/>
                  <a:gd name="T19" fmla="*/ 107 h 108"/>
                  <a:gd name="T20" fmla="*/ 135 w 138"/>
                  <a:gd name="T21" fmla="*/ 107 h 108"/>
                  <a:gd name="T22" fmla="*/ 132 w 138"/>
                  <a:gd name="T23" fmla="*/ 107 h 108"/>
                  <a:gd name="T24" fmla="*/ 127 w 138"/>
                  <a:gd name="T25" fmla="*/ 107 h 108"/>
                  <a:gd name="T26" fmla="*/ 118 w 138"/>
                  <a:gd name="T27" fmla="*/ 107 h 108"/>
                  <a:gd name="T28" fmla="*/ 110 w 138"/>
                  <a:gd name="T29" fmla="*/ 106 h 108"/>
                  <a:gd name="T30" fmla="*/ 100 w 138"/>
                  <a:gd name="T31" fmla="*/ 105 h 108"/>
                  <a:gd name="T32" fmla="*/ 90 w 138"/>
                  <a:gd name="T33" fmla="*/ 103 h 108"/>
                  <a:gd name="T34" fmla="*/ 77 w 138"/>
                  <a:gd name="T35" fmla="*/ 100 h 108"/>
                  <a:gd name="T36" fmla="*/ 65 w 138"/>
                  <a:gd name="T37" fmla="*/ 96 h 108"/>
                  <a:gd name="T38" fmla="*/ 55 w 138"/>
                  <a:gd name="T39" fmla="*/ 91 h 108"/>
                  <a:gd name="T40" fmla="*/ 43 w 138"/>
                  <a:gd name="T41" fmla="*/ 86 h 108"/>
                  <a:gd name="T42" fmla="*/ 33 w 138"/>
                  <a:gd name="T43" fmla="*/ 76 h 108"/>
                  <a:gd name="T44" fmla="*/ 22 w 138"/>
                  <a:gd name="T45" fmla="*/ 68 h 108"/>
                  <a:gd name="T46" fmla="*/ 13 w 138"/>
                  <a:gd name="T47" fmla="*/ 59 h 108"/>
                  <a:gd name="T48" fmla="*/ 5 w 138"/>
                  <a:gd name="T49" fmla="*/ 45 h 108"/>
                  <a:gd name="T50" fmla="*/ 1 w 138"/>
                  <a:gd name="T51" fmla="*/ 31 h 108"/>
                  <a:gd name="T52" fmla="*/ 0 w 138"/>
                  <a:gd name="T53" fmla="*/ 27 h 108"/>
                  <a:gd name="T54" fmla="*/ 0 w 138"/>
                  <a:gd name="T55" fmla="*/ 21 h 108"/>
                  <a:gd name="T56" fmla="*/ 1 w 138"/>
                  <a:gd name="T57" fmla="*/ 17 h 108"/>
                  <a:gd name="T58" fmla="*/ 5 w 138"/>
                  <a:gd name="T59" fmla="*/ 13 h 108"/>
                  <a:gd name="T60" fmla="*/ 9 w 138"/>
                  <a:gd name="T61" fmla="*/ 7 h 108"/>
                  <a:gd name="T62" fmla="*/ 13 w 138"/>
                  <a:gd name="T63" fmla="*/ 3 h 108"/>
                  <a:gd name="T64" fmla="*/ 18 w 138"/>
                  <a:gd name="T65" fmla="*/ 1 h 108"/>
                  <a:gd name="T66" fmla="*/ 24 w 138"/>
                  <a:gd name="T67" fmla="*/ 0 h 108"/>
                  <a:gd name="T68" fmla="*/ 29 w 138"/>
                  <a:gd name="T69" fmla="*/ 2 h 108"/>
                  <a:gd name="T70" fmla="*/ 35 w 138"/>
                  <a:gd name="T71" fmla="*/ 1 h 108"/>
                  <a:gd name="T72" fmla="*/ 40 w 138"/>
                  <a:gd name="T73" fmla="*/ 3 h 108"/>
                  <a:gd name="T74" fmla="*/ 45 w 138"/>
                  <a:gd name="T75" fmla="*/ 7 h 108"/>
                  <a:gd name="T76" fmla="*/ 50 w 138"/>
                  <a:gd name="T77" fmla="*/ 10 h 108"/>
                  <a:gd name="T78" fmla="*/ 53 w 138"/>
                  <a:gd name="T79" fmla="*/ 13 h 108"/>
                  <a:gd name="T80" fmla="*/ 56 w 138"/>
                  <a:gd name="T81" fmla="*/ 18 h 108"/>
                  <a:gd name="T82" fmla="*/ 59 w 138"/>
                  <a:gd name="T83" fmla="*/ 24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08"/>
                  <a:gd name="T128" fmla="*/ 138 w 138"/>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08">
                    <a:moveTo>
                      <a:pt x="59" y="24"/>
                    </a:moveTo>
                    <a:lnTo>
                      <a:pt x="66" y="36"/>
                    </a:lnTo>
                    <a:lnTo>
                      <a:pt x="75" y="43"/>
                    </a:lnTo>
                    <a:lnTo>
                      <a:pt x="88" y="49"/>
                    </a:lnTo>
                    <a:lnTo>
                      <a:pt x="101" y="54"/>
                    </a:lnTo>
                    <a:lnTo>
                      <a:pt x="114" y="55"/>
                    </a:lnTo>
                    <a:lnTo>
                      <a:pt x="124" y="56"/>
                    </a:lnTo>
                    <a:lnTo>
                      <a:pt x="132" y="55"/>
                    </a:lnTo>
                    <a:lnTo>
                      <a:pt x="134" y="54"/>
                    </a:lnTo>
                    <a:lnTo>
                      <a:pt x="137" y="107"/>
                    </a:lnTo>
                    <a:lnTo>
                      <a:pt x="135" y="107"/>
                    </a:lnTo>
                    <a:lnTo>
                      <a:pt x="132" y="107"/>
                    </a:lnTo>
                    <a:lnTo>
                      <a:pt x="127" y="107"/>
                    </a:lnTo>
                    <a:lnTo>
                      <a:pt x="118" y="107"/>
                    </a:lnTo>
                    <a:lnTo>
                      <a:pt x="110" y="106"/>
                    </a:lnTo>
                    <a:lnTo>
                      <a:pt x="100" y="105"/>
                    </a:lnTo>
                    <a:lnTo>
                      <a:pt x="90" y="103"/>
                    </a:lnTo>
                    <a:lnTo>
                      <a:pt x="77" y="100"/>
                    </a:lnTo>
                    <a:lnTo>
                      <a:pt x="65" y="96"/>
                    </a:lnTo>
                    <a:lnTo>
                      <a:pt x="55" y="91"/>
                    </a:lnTo>
                    <a:lnTo>
                      <a:pt x="43" y="86"/>
                    </a:lnTo>
                    <a:lnTo>
                      <a:pt x="33" y="76"/>
                    </a:lnTo>
                    <a:lnTo>
                      <a:pt x="22" y="68"/>
                    </a:lnTo>
                    <a:lnTo>
                      <a:pt x="13" y="59"/>
                    </a:lnTo>
                    <a:lnTo>
                      <a:pt x="5" y="45"/>
                    </a:lnTo>
                    <a:lnTo>
                      <a:pt x="1" y="31"/>
                    </a:lnTo>
                    <a:lnTo>
                      <a:pt x="0" y="27"/>
                    </a:lnTo>
                    <a:lnTo>
                      <a:pt x="0" y="21"/>
                    </a:lnTo>
                    <a:lnTo>
                      <a:pt x="1" y="17"/>
                    </a:lnTo>
                    <a:lnTo>
                      <a:pt x="5" y="13"/>
                    </a:lnTo>
                    <a:lnTo>
                      <a:pt x="9" y="7"/>
                    </a:lnTo>
                    <a:lnTo>
                      <a:pt x="13" y="3"/>
                    </a:lnTo>
                    <a:lnTo>
                      <a:pt x="18" y="1"/>
                    </a:lnTo>
                    <a:lnTo>
                      <a:pt x="24" y="0"/>
                    </a:lnTo>
                    <a:lnTo>
                      <a:pt x="29" y="2"/>
                    </a:lnTo>
                    <a:lnTo>
                      <a:pt x="35" y="1"/>
                    </a:lnTo>
                    <a:lnTo>
                      <a:pt x="40" y="3"/>
                    </a:lnTo>
                    <a:lnTo>
                      <a:pt x="45" y="7"/>
                    </a:lnTo>
                    <a:lnTo>
                      <a:pt x="50" y="10"/>
                    </a:lnTo>
                    <a:lnTo>
                      <a:pt x="53" y="13"/>
                    </a:lnTo>
                    <a:lnTo>
                      <a:pt x="56" y="18"/>
                    </a:lnTo>
                    <a:lnTo>
                      <a:pt x="59" y="24"/>
                    </a:lnTo>
                  </a:path>
                </a:pathLst>
              </a:custGeom>
              <a:solidFill>
                <a:srgbClr val="669999"/>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70" name="Freeform 12"/>
              <p:cNvSpPr>
                <a:spLocks/>
              </p:cNvSpPr>
              <p:nvPr/>
            </p:nvSpPr>
            <p:spPr bwMode="auto">
              <a:xfrm>
                <a:off x="2005" y="2543"/>
                <a:ext cx="151" cy="115"/>
              </a:xfrm>
              <a:custGeom>
                <a:avLst/>
                <a:gdLst>
                  <a:gd name="T0" fmla="*/ 66 w 151"/>
                  <a:gd name="T1" fmla="*/ 26 h 115"/>
                  <a:gd name="T2" fmla="*/ 66 w 151"/>
                  <a:gd name="T3" fmla="*/ 26 h 115"/>
                  <a:gd name="T4" fmla="*/ 72 w 151"/>
                  <a:gd name="T5" fmla="*/ 38 h 115"/>
                  <a:gd name="T6" fmla="*/ 83 w 151"/>
                  <a:gd name="T7" fmla="*/ 46 h 115"/>
                  <a:gd name="T8" fmla="*/ 96 w 151"/>
                  <a:gd name="T9" fmla="*/ 52 h 115"/>
                  <a:gd name="T10" fmla="*/ 111 w 151"/>
                  <a:gd name="T11" fmla="*/ 57 h 115"/>
                  <a:gd name="T12" fmla="*/ 125 w 151"/>
                  <a:gd name="T13" fmla="*/ 58 h 115"/>
                  <a:gd name="T14" fmla="*/ 136 w 151"/>
                  <a:gd name="T15" fmla="*/ 59 h 115"/>
                  <a:gd name="T16" fmla="*/ 145 w 151"/>
                  <a:gd name="T17" fmla="*/ 59 h 115"/>
                  <a:gd name="T18" fmla="*/ 147 w 151"/>
                  <a:gd name="T19" fmla="*/ 58 h 115"/>
                  <a:gd name="T20" fmla="*/ 150 w 151"/>
                  <a:gd name="T21" fmla="*/ 114 h 115"/>
                  <a:gd name="T22" fmla="*/ 147 w 151"/>
                  <a:gd name="T23" fmla="*/ 114 h 115"/>
                  <a:gd name="T24" fmla="*/ 144 w 151"/>
                  <a:gd name="T25" fmla="*/ 114 h 115"/>
                  <a:gd name="T26" fmla="*/ 138 w 151"/>
                  <a:gd name="T27" fmla="*/ 114 h 115"/>
                  <a:gd name="T28" fmla="*/ 130 w 151"/>
                  <a:gd name="T29" fmla="*/ 114 h 115"/>
                  <a:gd name="T30" fmla="*/ 120 w 151"/>
                  <a:gd name="T31" fmla="*/ 113 h 115"/>
                  <a:gd name="T32" fmla="*/ 109 w 151"/>
                  <a:gd name="T33" fmla="*/ 112 h 115"/>
                  <a:gd name="T34" fmla="*/ 98 w 151"/>
                  <a:gd name="T35" fmla="*/ 109 h 115"/>
                  <a:gd name="T36" fmla="*/ 85 w 151"/>
                  <a:gd name="T37" fmla="*/ 106 h 115"/>
                  <a:gd name="T38" fmla="*/ 72 w 151"/>
                  <a:gd name="T39" fmla="*/ 103 h 115"/>
                  <a:gd name="T40" fmla="*/ 60 w 151"/>
                  <a:gd name="T41" fmla="*/ 98 h 115"/>
                  <a:gd name="T42" fmla="*/ 48 w 151"/>
                  <a:gd name="T43" fmla="*/ 91 h 115"/>
                  <a:gd name="T44" fmla="*/ 36 w 151"/>
                  <a:gd name="T45" fmla="*/ 82 h 115"/>
                  <a:gd name="T46" fmla="*/ 24 w 151"/>
                  <a:gd name="T47" fmla="*/ 73 h 115"/>
                  <a:gd name="T48" fmla="*/ 15 w 151"/>
                  <a:gd name="T49" fmla="*/ 62 h 115"/>
                  <a:gd name="T50" fmla="*/ 7 w 151"/>
                  <a:gd name="T51" fmla="*/ 49 h 115"/>
                  <a:gd name="T52" fmla="*/ 2 w 151"/>
                  <a:gd name="T53" fmla="*/ 33 h 115"/>
                  <a:gd name="T54" fmla="*/ 0 w 151"/>
                  <a:gd name="T55" fmla="*/ 29 h 115"/>
                  <a:gd name="T56" fmla="*/ 1 w 151"/>
                  <a:gd name="T57" fmla="*/ 24 h 115"/>
                  <a:gd name="T58" fmla="*/ 4 w 151"/>
                  <a:gd name="T59" fmla="*/ 19 h 115"/>
                  <a:gd name="T60" fmla="*/ 7 w 151"/>
                  <a:gd name="T61" fmla="*/ 13 h 115"/>
                  <a:gd name="T62" fmla="*/ 12 w 151"/>
                  <a:gd name="T63" fmla="*/ 8 h 115"/>
                  <a:gd name="T64" fmla="*/ 16 w 151"/>
                  <a:gd name="T65" fmla="*/ 3 h 115"/>
                  <a:gd name="T66" fmla="*/ 22 w 151"/>
                  <a:gd name="T67" fmla="*/ 1 h 115"/>
                  <a:gd name="T68" fmla="*/ 28 w 151"/>
                  <a:gd name="T69" fmla="*/ 0 h 115"/>
                  <a:gd name="T70" fmla="*/ 34 w 151"/>
                  <a:gd name="T71" fmla="*/ 1 h 115"/>
                  <a:gd name="T72" fmla="*/ 40 w 151"/>
                  <a:gd name="T73" fmla="*/ 2 h 115"/>
                  <a:gd name="T74" fmla="*/ 45 w 151"/>
                  <a:gd name="T75" fmla="*/ 3 h 115"/>
                  <a:gd name="T76" fmla="*/ 50 w 151"/>
                  <a:gd name="T77" fmla="*/ 6 h 115"/>
                  <a:gd name="T78" fmla="*/ 55 w 151"/>
                  <a:gd name="T79" fmla="*/ 10 h 115"/>
                  <a:gd name="T80" fmla="*/ 60 w 151"/>
                  <a:gd name="T81" fmla="*/ 15 h 115"/>
                  <a:gd name="T82" fmla="*/ 63 w 151"/>
                  <a:gd name="T83" fmla="*/ 19 h 115"/>
                  <a:gd name="T84" fmla="*/ 66 w 151"/>
                  <a:gd name="T85" fmla="*/ 26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
                  <a:gd name="T130" fmla="*/ 0 h 115"/>
                  <a:gd name="T131" fmla="*/ 151 w 151"/>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 h="115">
                    <a:moveTo>
                      <a:pt x="66" y="26"/>
                    </a:moveTo>
                    <a:lnTo>
                      <a:pt x="66" y="26"/>
                    </a:lnTo>
                    <a:lnTo>
                      <a:pt x="72" y="38"/>
                    </a:lnTo>
                    <a:lnTo>
                      <a:pt x="83" y="46"/>
                    </a:lnTo>
                    <a:lnTo>
                      <a:pt x="96" y="52"/>
                    </a:lnTo>
                    <a:lnTo>
                      <a:pt x="111" y="57"/>
                    </a:lnTo>
                    <a:lnTo>
                      <a:pt x="125" y="58"/>
                    </a:lnTo>
                    <a:lnTo>
                      <a:pt x="136" y="59"/>
                    </a:lnTo>
                    <a:lnTo>
                      <a:pt x="145" y="59"/>
                    </a:lnTo>
                    <a:lnTo>
                      <a:pt x="147" y="58"/>
                    </a:lnTo>
                    <a:lnTo>
                      <a:pt x="150" y="114"/>
                    </a:lnTo>
                    <a:lnTo>
                      <a:pt x="147" y="114"/>
                    </a:lnTo>
                    <a:lnTo>
                      <a:pt x="144" y="114"/>
                    </a:lnTo>
                    <a:lnTo>
                      <a:pt x="138" y="114"/>
                    </a:lnTo>
                    <a:lnTo>
                      <a:pt x="130" y="114"/>
                    </a:lnTo>
                    <a:lnTo>
                      <a:pt x="120" y="113"/>
                    </a:lnTo>
                    <a:lnTo>
                      <a:pt x="109" y="112"/>
                    </a:lnTo>
                    <a:lnTo>
                      <a:pt x="98" y="109"/>
                    </a:lnTo>
                    <a:lnTo>
                      <a:pt x="85" y="106"/>
                    </a:lnTo>
                    <a:lnTo>
                      <a:pt x="72" y="103"/>
                    </a:lnTo>
                    <a:lnTo>
                      <a:pt x="60" y="98"/>
                    </a:lnTo>
                    <a:lnTo>
                      <a:pt x="48" y="91"/>
                    </a:lnTo>
                    <a:lnTo>
                      <a:pt x="36" y="82"/>
                    </a:lnTo>
                    <a:lnTo>
                      <a:pt x="24" y="73"/>
                    </a:lnTo>
                    <a:lnTo>
                      <a:pt x="15" y="62"/>
                    </a:lnTo>
                    <a:lnTo>
                      <a:pt x="7" y="49"/>
                    </a:lnTo>
                    <a:lnTo>
                      <a:pt x="2" y="33"/>
                    </a:lnTo>
                    <a:lnTo>
                      <a:pt x="0" y="29"/>
                    </a:lnTo>
                    <a:lnTo>
                      <a:pt x="1" y="24"/>
                    </a:lnTo>
                    <a:lnTo>
                      <a:pt x="4" y="19"/>
                    </a:lnTo>
                    <a:lnTo>
                      <a:pt x="7" y="13"/>
                    </a:lnTo>
                    <a:lnTo>
                      <a:pt x="12" y="8"/>
                    </a:lnTo>
                    <a:lnTo>
                      <a:pt x="16" y="3"/>
                    </a:lnTo>
                    <a:lnTo>
                      <a:pt x="22" y="1"/>
                    </a:lnTo>
                    <a:lnTo>
                      <a:pt x="28" y="0"/>
                    </a:lnTo>
                    <a:lnTo>
                      <a:pt x="34" y="1"/>
                    </a:lnTo>
                    <a:lnTo>
                      <a:pt x="40" y="2"/>
                    </a:lnTo>
                    <a:lnTo>
                      <a:pt x="45" y="3"/>
                    </a:lnTo>
                    <a:lnTo>
                      <a:pt x="50" y="6"/>
                    </a:lnTo>
                    <a:lnTo>
                      <a:pt x="55" y="10"/>
                    </a:lnTo>
                    <a:lnTo>
                      <a:pt x="60" y="15"/>
                    </a:lnTo>
                    <a:lnTo>
                      <a:pt x="63" y="19"/>
                    </a:lnTo>
                    <a:lnTo>
                      <a:pt x="66" y="26"/>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71" name="Freeform 13"/>
              <p:cNvSpPr>
                <a:spLocks/>
              </p:cNvSpPr>
              <p:nvPr/>
            </p:nvSpPr>
            <p:spPr bwMode="auto">
              <a:xfrm>
                <a:off x="1425" y="2319"/>
                <a:ext cx="167" cy="146"/>
              </a:xfrm>
              <a:custGeom>
                <a:avLst/>
                <a:gdLst>
                  <a:gd name="T0" fmla="*/ 166 w 167"/>
                  <a:gd name="T1" fmla="*/ 145 h 146"/>
                  <a:gd name="T2" fmla="*/ 157 w 167"/>
                  <a:gd name="T3" fmla="*/ 143 h 146"/>
                  <a:gd name="T4" fmla="*/ 150 w 167"/>
                  <a:gd name="T5" fmla="*/ 143 h 146"/>
                  <a:gd name="T6" fmla="*/ 138 w 167"/>
                  <a:gd name="T7" fmla="*/ 140 h 146"/>
                  <a:gd name="T8" fmla="*/ 127 w 167"/>
                  <a:gd name="T9" fmla="*/ 138 h 146"/>
                  <a:gd name="T10" fmla="*/ 113 w 167"/>
                  <a:gd name="T11" fmla="*/ 135 h 146"/>
                  <a:gd name="T12" fmla="*/ 101 w 167"/>
                  <a:gd name="T13" fmla="*/ 131 h 146"/>
                  <a:gd name="T14" fmla="*/ 87 w 167"/>
                  <a:gd name="T15" fmla="*/ 127 h 146"/>
                  <a:gd name="T16" fmla="*/ 72 w 167"/>
                  <a:gd name="T17" fmla="*/ 124 h 146"/>
                  <a:gd name="T18" fmla="*/ 59 w 167"/>
                  <a:gd name="T19" fmla="*/ 119 h 146"/>
                  <a:gd name="T20" fmla="*/ 45 w 167"/>
                  <a:gd name="T21" fmla="*/ 115 h 146"/>
                  <a:gd name="T22" fmla="*/ 34 w 167"/>
                  <a:gd name="T23" fmla="*/ 110 h 146"/>
                  <a:gd name="T24" fmla="*/ 23 w 167"/>
                  <a:gd name="T25" fmla="*/ 106 h 146"/>
                  <a:gd name="T26" fmla="*/ 15 w 167"/>
                  <a:gd name="T27" fmla="*/ 99 h 146"/>
                  <a:gd name="T28" fmla="*/ 7 w 167"/>
                  <a:gd name="T29" fmla="*/ 93 h 146"/>
                  <a:gd name="T30" fmla="*/ 3 w 167"/>
                  <a:gd name="T31" fmla="*/ 86 h 146"/>
                  <a:gd name="T32" fmla="*/ 0 w 167"/>
                  <a:gd name="T33" fmla="*/ 81 h 146"/>
                  <a:gd name="T34" fmla="*/ 4 w 167"/>
                  <a:gd name="T35" fmla="*/ 73 h 146"/>
                  <a:gd name="T36" fmla="*/ 8 w 167"/>
                  <a:gd name="T37" fmla="*/ 67 h 146"/>
                  <a:gd name="T38" fmla="*/ 16 w 167"/>
                  <a:gd name="T39" fmla="*/ 59 h 146"/>
                  <a:gd name="T40" fmla="*/ 27 w 167"/>
                  <a:gd name="T41" fmla="*/ 52 h 146"/>
                  <a:gd name="T42" fmla="*/ 39 w 167"/>
                  <a:gd name="T43" fmla="*/ 44 h 146"/>
                  <a:gd name="T44" fmla="*/ 52 w 167"/>
                  <a:gd name="T45" fmla="*/ 38 h 146"/>
                  <a:gd name="T46" fmla="*/ 67 w 167"/>
                  <a:gd name="T47" fmla="*/ 32 h 146"/>
                  <a:gd name="T48" fmla="*/ 81 w 167"/>
                  <a:gd name="T49" fmla="*/ 25 h 146"/>
                  <a:gd name="T50" fmla="*/ 97 w 167"/>
                  <a:gd name="T51" fmla="*/ 21 h 146"/>
                  <a:gd name="T52" fmla="*/ 112 w 167"/>
                  <a:gd name="T53" fmla="*/ 15 h 146"/>
                  <a:gd name="T54" fmla="*/ 126 w 167"/>
                  <a:gd name="T55" fmla="*/ 12 h 146"/>
                  <a:gd name="T56" fmla="*/ 137 w 167"/>
                  <a:gd name="T57" fmla="*/ 8 h 146"/>
                  <a:gd name="T58" fmla="*/ 149 w 167"/>
                  <a:gd name="T59" fmla="*/ 4 h 146"/>
                  <a:gd name="T60" fmla="*/ 155 w 167"/>
                  <a:gd name="T61" fmla="*/ 2 h 146"/>
                  <a:gd name="T62" fmla="*/ 162 w 167"/>
                  <a:gd name="T63" fmla="*/ 0 h 146"/>
                  <a:gd name="T64" fmla="*/ 163 w 167"/>
                  <a:gd name="T65" fmla="*/ 1 h 146"/>
                  <a:gd name="T66" fmla="*/ 166 w 167"/>
                  <a:gd name="T67" fmla="*/ 145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
                  <a:gd name="T103" fmla="*/ 0 h 146"/>
                  <a:gd name="T104" fmla="*/ 167 w 167"/>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 h="146">
                    <a:moveTo>
                      <a:pt x="166" y="145"/>
                    </a:moveTo>
                    <a:lnTo>
                      <a:pt x="157" y="143"/>
                    </a:lnTo>
                    <a:lnTo>
                      <a:pt x="150" y="143"/>
                    </a:lnTo>
                    <a:lnTo>
                      <a:pt x="138" y="140"/>
                    </a:lnTo>
                    <a:lnTo>
                      <a:pt x="127" y="138"/>
                    </a:lnTo>
                    <a:lnTo>
                      <a:pt x="113" y="135"/>
                    </a:lnTo>
                    <a:lnTo>
                      <a:pt x="101" y="131"/>
                    </a:lnTo>
                    <a:lnTo>
                      <a:pt x="87" y="127"/>
                    </a:lnTo>
                    <a:lnTo>
                      <a:pt x="72" y="124"/>
                    </a:lnTo>
                    <a:lnTo>
                      <a:pt x="59" y="119"/>
                    </a:lnTo>
                    <a:lnTo>
                      <a:pt x="45" y="115"/>
                    </a:lnTo>
                    <a:lnTo>
                      <a:pt x="34" y="110"/>
                    </a:lnTo>
                    <a:lnTo>
                      <a:pt x="23" y="106"/>
                    </a:lnTo>
                    <a:lnTo>
                      <a:pt x="15" y="99"/>
                    </a:lnTo>
                    <a:lnTo>
                      <a:pt x="7" y="93"/>
                    </a:lnTo>
                    <a:lnTo>
                      <a:pt x="3" y="86"/>
                    </a:lnTo>
                    <a:lnTo>
                      <a:pt x="0" y="81"/>
                    </a:lnTo>
                    <a:lnTo>
                      <a:pt x="4" y="73"/>
                    </a:lnTo>
                    <a:lnTo>
                      <a:pt x="8" y="67"/>
                    </a:lnTo>
                    <a:lnTo>
                      <a:pt x="16" y="59"/>
                    </a:lnTo>
                    <a:lnTo>
                      <a:pt x="27" y="52"/>
                    </a:lnTo>
                    <a:lnTo>
                      <a:pt x="39" y="44"/>
                    </a:lnTo>
                    <a:lnTo>
                      <a:pt x="52" y="38"/>
                    </a:lnTo>
                    <a:lnTo>
                      <a:pt x="67" y="32"/>
                    </a:lnTo>
                    <a:lnTo>
                      <a:pt x="81" y="25"/>
                    </a:lnTo>
                    <a:lnTo>
                      <a:pt x="97" y="21"/>
                    </a:lnTo>
                    <a:lnTo>
                      <a:pt x="112" y="15"/>
                    </a:lnTo>
                    <a:lnTo>
                      <a:pt x="126" y="12"/>
                    </a:lnTo>
                    <a:lnTo>
                      <a:pt x="137" y="8"/>
                    </a:lnTo>
                    <a:lnTo>
                      <a:pt x="149" y="4"/>
                    </a:lnTo>
                    <a:lnTo>
                      <a:pt x="155" y="2"/>
                    </a:lnTo>
                    <a:lnTo>
                      <a:pt x="162" y="0"/>
                    </a:lnTo>
                    <a:lnTo>
                      <a:pt x="163" y="1"/>
                    </a:lnTo>
                    <a:lnTo>
                      <a:pt x="166" y="145"/>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72" name="Freeform 14"/>
              <p:cNvSpPr>
                <a:spLocks/>
              </p:cNvSpPr>
              <p:nvPr/>
            </p:nvSpPr>
            <p:spPr bwMode="auto">
              <a:xfrm>
                <a:off x="1417" y="2320"/>
                <a:ext cx="176" cy="156"/>
              </a:xfrm>
              <a:custGeom>
                <a:avLst/>
                <a:gdLst>
                  <a:gd name="T0" fmla="*/ 175 w 176"/>
                  <a:gd name="T1" fmla="*/ 155 h 156"/>
                  <a:gd name="T2" fmla="*/ 175 w 176"/>
                  <a:gd name="T3" fmla="*/ 155 h 156"/>
                  <a:gd name="T4" fmla="*/ 168 w 176"/>
                  <a:gd name="T5" fmla="*/ 152 h 156"/>
                  <a:gd name="T6" fmla="*/ 158 w 176"/>
                  <a:gd name="T7" fmla="*/ 152 h 156"/>
                  <a:gd name="T8" fmla="*/ 146 w 176"/>
                  <a:gd name="T9" fmla="*/ 149 h 156"/>
                  <a:gd name="T10" fmla="*/ 133 w 176"/>
                  <a:gd name="T11" fmla="*/ 146 h 156"/>
                  <a:gd name="T12" fmla="*/ 120 w 176"/>
                  <a:gd name="T13" fmla="*/ 143 h 156"/>
                  <a:gd name="T14" fmla="*/ 105 w 176"/>
                  <a:gd name="T15" fmla="*/ 140 h 156"/>
                  <a:gd name="T16" fmla="*/ 91 w 176"/>
                  <a:gd name="T17" fmla="*/ 136 h 156"/>
                  <a:gd name="T18" fmla="*/ 77 w 176"/>
                  <a:gd name="T19" fmla="*/ 132 h 156"/>
                  <a:gd name="T20" fmla="*/ 62 w 176"/>
                  <a:gd name="T21" fmla="*/ 127 h 156"/>
                  <a:gd name="T22" fmla="*/ 48 w 176"/>
                  <a:gd name="T23" fmla="*/ 121 h 156"/>
                  <a:gd name="T24" fmla="*/ 36 w 176"/>
                  <a:gd name="T25" fmla="*/ 116 h 156"/>
                  <a:gd name="T26" fmla="*/ 24 w 176"/>
                  <a:gd name="T27" fmla="*/ 110 h 156"/>
                  <a:gd name="T28" fmla="*/ 15 w 176"/>
                  <a:gd name="T29" fmla="*/ 105 h 156"/>
                  <a:gd name="T30" fmla="*/ 7 w 176"/>
                  <a:gd name="T31" fmla="*/ 98 h 156"/>
                  <a:gd name="T32" fmla="*/ 3 w 176"/>
                  <a:gd name="T33" fmla="*/ 91 h 156"/>
                  <a:gd name="T34" fmla="*/ 0 w 176"/>
                  <a:gd name="T35" fmla="*/ 84 h 156"/>
                  <a:gd name="T36" fmla="*/ 2 w 176"/>
                  <a:gd name="T37" fmla="*/ 77 h 156"/>
                  <a:gd name="T38" fmla="*/ 8 w 176"/>
                  <a:gd name="T39" fmla="*/ 69 h 156"/>
                  <a:gd name="T40" fmla="*/ 16 w 176"/>
                  <a:gd name="T41" fmla="*/ 62 h 156"/>
                  <a:gd name="T42" fmla="*/ 28 w 176"/>
                  <a:gd name="T43" fmla="*/ 54 h 156"/>
                  <a:gd name="T44" fmla="*/ 41 w 176"/>
                  <a:gd name="T45" fmla="*/ 46 h 156"/>
                  <a:gd name="T46" fmla="*/ 54 w 176"/>
                  <a:gd name="T47" fmla="*/ 40 h 156"/>
                  <a:gd name="T48" fmla="*/ 70 w 176"/>
                  <a:gd name="T49" fmla="*/ 33 h 156"/>
                  <a:gd name="T50" fmla="*/ 85 w 176"/>
                  <a:gd name="T51" fmla="*/ 26 h 156"/>
                  <a:gd name="T52" fmla="*/ 101 w 176"/>
                  <a:gd name="T53" fmla="*/ 21 h 156"/>
                  <a:gd name="T54" fmla="*/ 117 w 176"/>
                  <a:gd name="T55" fmla="*/ 15 h 156"/>
                  <a:gd name="T56" fmla="*/ 132 w 176"/>
                  <a:gd name="T57" fmla="*/ 12 h 156"/>
                  <a:gd name="T58" fmla="*/ 144 w 176"/>
                  <a:gd name="T59" fmla="*/ 7 h 156"/>
                  <a:gd name="T60" fmla="*/ 156 w 176"/>
                  <a:gd name="T61" fmla="*/ 3 h 156"/>
                  <a:gd name="T62" fmla="*/ 164 w 176"/>
                  <a:gd name="T63" fmla="*/ 2 h 156"/>
                  <a:gd name="T64" fmla="*/ 170 w 176"/>
                  <a:gd name="T65" fmla="*/ 0 h 156"/>
                  <a:gd name="T66" fmla="*/ 172 w 176"/>
                  <a:gd name="T67" fmla="*/ 1 h 156"/>
                  <a:gd name="T68" fmla="*/ 175 w 176"/>
                  <a:gd name="T69" fmla="*/ 155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56"/>
                  <a:gd name="T107" fmla="*/ 176 w 176"/>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56">
                    <a:moveTo>
                      <a:pt x="175" y="155"/>
                    </a:moveTo>
                    <a:lnTo>
                      <a:pt x="175" y="155"/>
                    </a:lnTo>
                    <a:lnTo>
                      <a:pt x="168" y="152"/>
                    </a:lnTo>
                    <a:lnTo>
                      <a:pt x="158" y="152"/>
                    </a:lnTo>
                    <a:lnTo>
                      <a:pt x="146" y="149"/>
                    </a:lnTo>
                    <a:lnTo>
                      <a:pt x="133" y="146"/>
                    </a:lnTo>
                    <a:lnTo>
                      <a:pt x="120" y="143"/>
                    </a:lnTo>
                    <a:lnTo>
                      <a:pt x="105" y="140"/>
                    </a:lnTo>
                    <a:lnTo>
                      <a:pt x="91" y="136"/>
                    </a:lnTo>
                    <a:lnTo>
                      <a:pt x="77" y="132"/>
                    </a:lnTo>
                    <a:lnTo>
                      <a:pt x="62" y="127"/>
                    </a:lnTo>
                    <a:lnTo>
                      <a:pt x="48" y="121"/>
                    </a:lnTo>
                    <a:lnTo>
                      <a:pt x="36" y="116"/>
                    </a:lnTo>
                    <a:lnTo>
                      <a:pt x="24" y="110"/>
                    </a:lnTo>
                    <a:lnTo>
                      <a:pt x="15" y="105"/>
                    </a:lnTo>
                    <a:lnTo>
                      <a:pt x="7" y="98"/>
                    </a:lnTo>
                    <a:lnTo>
                      <a:pt x="3" y="91"/>
                    </a:lnTo>
                    <a:lnTo>
                      <a:pt x="0" y="84"/>
                    </a:lnTo>
                    <a:lnTo>
                      <a:pt x="2" y="77"/>
                    </a:lnTo>
                    <a:lnTo>
                      <a:pt x="8" y="69"/>
                    </a:lnTo>
                    <a:lnTo>
                      <a:pt x="16" y="62"/>
                    </a:lnTo>
                    <a:lnTo>
                      <a:pt x="28" y="54"/>
                    </a:lnTo>
                    <a:lnTo>
                      <a:pt x="41" y="46"/>
                    </a:lnTo>
                    <a:lnTo>
                      <a:pt x="54" y="40"/>
                    </a:lnTo>
                    <a:lnTo>
                      <a:pt x="70" y="33"/>
                    </a:lnTo>
                    <a:lnTo>
                      <a:pt x="85" y="26"/>
                    </a:lnTo>
                    <a:lnTo>
                      <a:pt x="101" y="21"/>
                    </a:lnTo>
                    <a:lnTo>
                      <a:pt x="117" y="15"/>
                    </a:lnTo>
                    <a:lnTo>
                      <a:pt x="132" y="12"/>
                    </a:lnTo>
                    <a:lnTo>
                      <a:pt x="144" y="7"/>
                    </a:lnTo>
                    <a:lnTo>
                      <a:pt x="156" y="3"/>
                    </a:lnTo>
                    <a:lnTo>
                      <a:pt x="164" y="2"/>
                    </a:lnTo>
                    <a:lnTo>
                      <a:pt x="170" y="0"/>
                    </a:lnTo>
                    <a:lnTo>
                      <a:pt x="172" y="1"/>
                    </a:lnTo>
                    <a:lnTo>
                      <a:pt x="175" y="155"/>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73" name="Freeform 15"/>
              <p:cNvSpPr>
                <a:spLocks/>
              </p:cNvSpPr>
              <p:nvPr/>
            </p:nvSpPr>
            <p:spPr bwMode="auto">
              <a:xfrm>
                <a:off x="1426" y="2322"/>
                <a:ext cx="157" cy="79"/>
              </a:xfrm>
              <a:custGeom>
                <a:avLst/>
                <a:gdLst>
                  <a:gd name="T0" fmla="*/ 0 w 157"/>
                  <a:gd name="T1" fmla="*/ 78 h 79"/>
                  <a:gd name="T2" fmla="*/ 2 w 157"/>
                  <a:gd name="T3" fmla="*/ 70 h 79"/>
                  <a:gd name="T4" fmla="*/ 6 w 157"/>
                  <a:gd name="T5" fmla="*/ 64 h 79"/>
                  <a:gd name="T6" fmla="*/ 15 w 157"/>
                  <a:gd name="T7" fmla="*/ 58 h 79"/>
                  <a:gd name="T8" fmla="*/ 24 w 157"/>
                  <a:gd name="T9" fmla="*/ 51 h 79"/>
                  <a:gd name="T10" fmla="*/ 36 w 157"/>
                  <a:gd name="T11" fmla="*/ 44 h 79"/>
                  <a:gd name="T12" fmla="*/ 49 w 157"/>
                  <a:gd name="T13" fmla="*/ 37 h 79"/>
                  <a:gd name="T14" fmla="*/ 62 w 157"/>
                  <a:gd name="T15" fmla="*/ 32 h 79"/>
                  <a:gd name="T16" fmla="*/ 78 w 157"/>
                  <a:gd name="T17" fmla="*/ 26 h 79"/>
                  <a:gd name="T18" fmla="*/ 91 w 157"/>
                  <a:gd name="T19" fmla="*/ 21 h 79"/>
                  <a:gd name="T20" fmla="*/ 107 w 157"/>
                  <a:gd name="T21" fmla="*/ 16 h 79"/>
                  <a:gd name="T22" fmla="*/ 120 w 157"/>
                  <a:gd name="T23" fmla="*/ 11 h 79"/>
                  <a:gd name="T24" fmla="*/ 132 w 157"/>
                  <a:gd name="T25" fmla="*/ 8 h 79"/>
                  <a:gd name="T26" fmla="*/ 142 w 157"/>
                  <a:gd name="T27" fmla="*/ 4 h 79"/>
                  <a:gd name="T28" fmla="*/ 150 w 157"/>
                  <a:gd name="T29" fmla="*/ 2 h 79"/>
                  <a:gd name="T30" fmla="*/ 154 w 157"/>
                  <a:gd name="T31" fmla="*/ 0 h 79"/>
                  <a:gd name="T32" fmla="*/ 156 w 157"/>
                  <a:gd name="T33" fmla="*/ 0 h 79"/>
                  <a:gd name="T34" fmla="*/ 155 w 157"/>
                  <a:gd name="T35" fmla="*/ 71 h 79"/>
                  <a:gd name="T36" fmla="*/ 0 w 157"/>
                  <a:gd name="T37" fmla="*/ 78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79"/>
                  <a:gd name="T59" fmla="*/ 157 w 157"/>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79">
                    <a:moveTo>
                      <a:pt x="0" y="78"/>
                    </a:moveTo>
                    <a:lnTo>
                      <a:pt x="2" y="70"/>
                    </a:lnTo>
                    <a:lnTo>
                      <a:pt x="6" y="64"/>
                    </a:lnTo>
                    <a:lnTo>
                      <a:pt x="15" y="58"/>
                    </a:lnTo>
                    <a:lnTo>
                      <a:pt x="24" y="51"/>
                    </a:lnTo>
                    <a:lnTo>
                      <a:pt x="36" y="44"/>
                    </a:lnTo>
                    <a:lnTo>
                      <a:pt x="49" y="37"/>
                    </a:lnTo>
                    <a:lnTo>
                      <a:pt x="62" y="32"/>
                    </a:lnTo>
                    <a:lnTo>
                      <a:pt x="78" y="26"/>
                    </a:lnTo>
                    <a:lnTo>
                      <a:pt x="91" y="21"/>
                    </a:lnTo>
                    <a:lnTo>
                      <a:pt x="107" y="16"/>
                    </a:lnTo>
                    <a:lnTo>
                      <a:pt x="120" y="11"/>
                    </a:lnTo>
                    <a:lnTo>
                      <a:pt x="132" y="8"/>
                    </a:lnTo>
                    <a:lnTo>
                      <a:pt x="142" y="4"/>
                    </a:lnTo>
                    <a:lnTo>
                      <a:pt x="150" y="2"/>
                    </a:lnTo>
                    <a:lnTo>
                      <a:pt x="154" y="0"/>
                    </a:lnTo>
                    <a:lnTo>
                      <a:pt x="156" y="0"/>
                    </a:lnTo>
                    <a:lnTo>
                      <a:pt x="155" y="71"/>
                    </a:lnTo>
                    <a:lnTo>
                      <a:pt x="0" y="78"/>
                    </a:lnTo>
                  </a:path>
                </a:pathLst>
              </a:custGeom>
              <a:solidFill>
                <a:srgbClr val="00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74" name="Freeform 16"/>
              <p:cNvSpPr>
                <a:spLocks/>
              </p:cNvSpPr>
              <p:nvPr/>
            </p:nvSpPr>
            <p:spPr bwMode="auto">
              <a:xfrm>
                <a:off x="1418" y="2323"/>
                <a:ext cx="166" cy="84"/>
              </a:xfrm>
              <a:custGeom>
                <a:avLst/>
                <a:gdLst>
                  <a:gd name="T0" fmla="*/ 0 w 166"/>
                  <a:gd name="T1" fmla="*/ 83 h 84"/>
                  <a:gd name="T2" fmla="*/ 0 w 166"/>
                  <a:gd name="T3" fmla="*/ 83 h 84"/>
                  <a:gd name="T4" fmla="*/ 1 w 166"/>
                  <a:gd name="T5" fmla="*/ 75 h 84"/>
                  <a:gd name="T6" fmla="*/ 6 w 166"/>
                  <a:gd name="T7" fmla="*/ 67 h 84"/>
                  <a:gd name="T8" fmla="*/ 14 w 166"/>
                  <a:gd name="T9" fmla="*/ 61 h 84"/>
                  <a:gd name="T10" fmla="*/ 25 w 166"/>
                  <a:gd name="T11" fmla="*/ 53 h 84"/>
                  <a:gd name="T12" fmla="*/ 38 w 166"/>
                  <a:gd name="T13" fmla="*/ 46 h 84"/>
                  <a:gd name="T14" fmla="*/ 50 w 166"/>
                  <a:gd name="T15" fmla="*/ 39 h 84"/>
                  <a:gd name="T16" fmla="*/ 65 w 166"/>
                  <a:gd name="T17" fmla="*/ 32 h 84"/>
                  <a:gd name="T18" fmla="*/ 81 w 166"/>
                  <a:gd name="T19" fmla="*/ 27 h 84"/>
                  <a:gd name="T20" fmla="*/ 96 w 166"/>
                  <a:gd name="T21" fmla="*/ 21 h 84"/>
                  <a:gd name="T22" fmla="*/ 111 w 166"/>
                  <a:gd name="T23" fmla="*/ 17 h 84"/>
                  <a:gd name="T24" fmla="*/ 126 w 166"/>
                  <a:gd name="T25" fmla="*/ 11 h 84"/>
                  <a:gd name="T26" fmla="*/ 139 w 166"/>
                  <a:gd name="T27" fmla="*/ 8 h 84"/>
                  <a:gd name="T28" fmla="*/ 149 w 166"/>
                  <a:gd name="T29" fmla="*/ 4 h 84"/>
                  <a:gd name="T30" fmla="*/ 158 w 166"/>
                  <a:gd name="T31" fmla="*/ 2 h 84"/>
                  <a:gd name="T32" fmla="*/ 162 w 166"/>
                  <a:gd name="T33" fmla="*/ 0 h 84"/>
                  <a:gd name="T34" fmla="*/ 165 w 166"/>
                  <a:gd name="T35" fmla="*/ 0 h 84"/>
                  <a:gd name="T36" fmla="*/ 165 w 166"/>
                  <a:gd name="T37" fmla="*/ 80 h 84"/>
                  <a:gd name="T38" fmla="*/ 0 w 166"/>
                  <a:gd name="T39" fmla="*/ 83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6"/>
                  <a:gd name="T61" fmla="*/ 0 h 84"/>
                  <a:gd name="T62" fmla="*/ 166 w 166"/>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6" h="84">
                    <a:moveTo>
                      <a:pt x="0" y="83"/>
                    </a:moveTo>
                    <a:lnTo>
                      <a:pt x="0" y="83"/>
                    </a:lnTo>
                    <a:lnTo>
                      <a:pt x="1" y="75"/>
                    </a:lnTo>
                    <a:lnTo>
                      <a:pt x="6" y="67"/>
                    </a:lnTo>
                    <a:lnTo>
                      <a:pt x="14" y="61"/>
                    </a:lnTo>
                    <a:lnTo>
                      <a:pt x="25" y="53"/>
                    </a:lnTo>
                    <a:lnTo>
                      <a:pt x="38" y="46"/>
                    </a:lnTo>
                    <a:lnTo>
                      <a:pt x="50" y="39"/>
                    </a:lnTo>
                    <a:lnTo>
                      <a:pt x="65" y="32"/>
                    </a:lnTo>
                    <a:lnTo>
                      <a:pt x="81" y="27"/>
                    </a:lnTo>
                    <a:lnTo>
                      <a:pt x="96" y="21"/>
                    </a:lnTo>
                    <a:lnTo>
                      <a:pt x="111" y="17"/>
                    </a:lnTo>
                    <a:lnTo>
                      <a:pt x="126" y="11"/>
                    </a:lnTo>
                    <a:lnTo>
                      <a:pt x="139" y="8"/>
                    </a:lnTo>
                    <a:lnTo>
                      <a:pt x="149" y="4"/>
                    </a:lnTo>
                    <a:lnTo>
                      <a:pt x="158" y="2"/>
                    </a:lnTo>
                    <a:lnTo>
                      <a:pt x="162" y="0"/>
                    </a:lnTo>
                    <a:lnTo>
                      <a:pt x="165" y="0"/>
                    </a:lnTo>
                    <a:lnTo>
                      <a:pt x="165" y="80"/>
                    </a:lnTo>
                    <a:lnTo>
                      <a:pt x="0" y="8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75" name="Freeform 17"/>
              <p:cNvSpPr>
                <a:spLocks/>
              </p:cNvSpPr>
              <p:nvPr/>
            </p:nvSpPr>
            <p:spPr bwMode="auto">
              <a:xfrm>
                <a:off x="1416" y="2316"/>
                <a:ext cx="196" cy="164"/>
              </a:xfrm>
              <a:custGeom>
                <a:avLst/>
                <a:gdLst>
                  <a:gd name="T0" fmla="*/ 192 w 196"/>
                  <a:gd name="T1" fmla="*/ 163 h 164"/>
                  <a:gd name="T2" fmla="*/ 192 w 196"/>
                  <a:gd name="T3" fmla="*/ 163 h 164"/>
                  <a:gd name="T4" fmla="*/ 184 w 196"/>
                  <a:gd name="T5" fmla="*/ 162 h 164"/>
                  <a:gd name="T6" fmla="*/ 174 w 196"/>
                  <a:gd name="T7" fmla="*/ 160 h 164"/>
                  <a:gd name="T8" fmla="*/ 162 w 196"/>
                  <a:gd name="T9" fmla="*/ 157 h 164"/>
                  <a:gd name="T10" fmla="*/ 148 w 196"/>
                  <a:gd name="T11" fmla="*/ 153 h 164"/>
                  <a:gd name="T12" fmla="*/ 133 w 196"/>
                  <a:gd name="T13" fmla="*/ 151 h 164"/>
                  <a:gd name="T14" fmla="*/ 117 w 196"/>
                  <a:gd name="T15" fmla="*/ 146 h 164"/>
                  <a:gd name="T16" fmla="*/ 101 w 196"/>
                  <a:gd name="T17" fmla="*/ 143 h 164"/>
                  <a:gd name="T18" fmla="*/ 84 w 196"/>
                  <a:gd name="T19" fmla="*/ 137 h 164"/>
                  <a:gd name="T20" fmla="*/ 69 w 196"/>
                  <a:gd name="T21" fmla="*/ 132 h 164"/>
                  <a:gd name="T22" fmla="*/ 53 w 196"/>
                  <a:gd name="T23" fmla="*/ 127 h 164"/>
                  <a:gd name="T24" fmla="*/ 39 w 196"/>
                  <a:gd name="T25" fmla="*/ 121 h 164"/>
                  <a:gd name="T26" fmla="*/ 26 w 196"/>
                  <a:gd name="T27" fmla="*/ 116 h 164"/>
                  <a:gd name="T28" fmla="*/ 16 w 196"/>
                  <a:gd name="T29" fmla="*/ 110 h 164"/>
                  <a:gd name="T30" fmla="*/ 8 w 196"/>
                  <a:gd name="T31" fmla="*/ 102 h 164"/>
                  <a:gd name="T32" fmla="*/ 4 w 196"/>
                  <a:gd name="T33" fmla="*/ 95 h 164"/>
                  <a:gd name="T34" fmla="*/ 0 w 196"/>
                  <a:gd name="T35" fmla="*/ 88 h 164"/>
                  <a:gd name="T36" fmla="*/ 3 w 196"/>
                  <a:gd name="T37" fmla="*/ 80 h 164"/>
                  <a:gd name="T38" fmla="*/ 10 w 196"/>
                  <a:gd name="T39" fmla="*/ 72 h 164"/>
                  <a:gd name="T40" fmla="*/ 19 w 196"/>
                  <a:gd name="T41" fmla="*/ 64 h 164"/>
                  <a:gd name="T42" fmla="*/ 33 w 196"/>
                  <a:gd name="T43" fmla="*/ 57 h 164"/>
                  <a:gd name="T44" fmla="*/ 46 w 196"/>
                  <a:gd name="T45" fmla="*/ 48 h 164"/>
                  <a:gd name="T46" fmla="*/ 62 w 196"/>
                  <a:gd name="T47" fmla="*/ 40 h 164"/>
                  <a:gd name="T48" fmla="*/ 80 w 196"/>
                  <a:gd name="T49" fmla="*/ 33 h 164"/>
                  <a:gd name="T50" fmla="*/ 98 w 196"/>
                  <a:gd name="T51" fmla="*/ 27 h 164"/>
                  <a:gd name="T52" fmla="*/ 116 w 196"/>
                  <a:gd name="T53" fmla="*/ 20 h 164"/>
                  <a:gd name="T54" fmla="*/ 134 w 196"/>
                  <a:gd name="T55" fmla="*/ 15 h 164"/>
                  <a:gd name="T56" fmla="*/ 150 w 196"/>
                  <a:gd name="T57" fmla="*/ 11 h 164"/>
                  <a:gd name="T58" fmla="*/ 165 w 196"/>
                  <a:gd name="T59" fmla="*/ 6 h 164"/>
                  <a:gd name="T60" fmla="*/ 178 w 196"/>
                  <a:gd name="T61" fmla="*/ 2 h 164"/>
                  <a:gd name="T62" fmla="*/ 187 w 196"/>
                  <a:gd name="T63" fmla="*/ 1 h 164"/>
                  <a:gd name="T64" fmla="*/ 193 w 196"/>
                  <a:gd name="T65" fmla="*/ 0 h 164"/>
                  <a:gd name="T66" fmla="*/ 195 w 196"/>
                  <a:gd name="T67" fmla="*/ 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6"/>
                  <a:gd name="T103" fmla="*/ 0 h 164"/>
                  <a:gd name="T104" fmla="*/ 196 w 196"/>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6" h="164">
                    <a:moveTo>
                      <a:pt x="192" y="163"/>
                    </a:moveTo>
                    <a:lnTo>
                      <a:pt x="192" y="163"/>
                    </a:lnTo>
                    <a:lnTo>
                      <a:pt x="184" y="162"/>
                    </a:lnTo>
                    <a:lnTo>
                      <a:pt x="174" y="160"/>
                    </a:lnTo>
                    <a:lnTo>
                      <a:pt x="162" y="157"/>
                    </a:lnTo>
                    <a:lnTo>
                      <a:pt x="148" y="153"/>
                    </a:lnTo>
                    <a:lnTo>
                      <a:pt x="133" y="151"/>
                    </a:lnTo>
                    <a:lnTo>
                      <a:pt x="117" y="146"/>
                    </a:lnTo>
                    <a:lnTo>
                      <a:pt x="101" y="143"/>
                    </a:lnTo>
                    <a:lnTo>
                      <a:pt x="84" y="137"/>
                    </a:lnTo>
                    <a:lnTo>
                      <a:pt x="69" y="132"/>
                    </a:lnTo>
                    <a:lnTo>
                      <a:pt x="53" y="127"/>
                    </a:lnTo>
                    <a:lnTo>
                      <a:pt x="39" y="121"/>
                    </a:lnTo>
                    <a:lnTo>
                      <a:pt x="26" y="116"/>
                    </a:lnTo>
                    <a:lnTo>
                      <a:pt x="16" y="110"/>
                    </a:lnTo>
                    <a:lnTo>
                      <a:pt x="8" y="102"/>
                    </a:lnTo>
                    <a:lnTo>
                      <a:pt x="4" y="95"/>
                    </a:lnTo>
                    <a:lnTo>
                      <a:pt x="0" y="88"/>
                    </a:lnTo>
                    <a:lnTo>
                      <a:pt x="3" y="80"/>
                    </a:lnTo>
                    <a:lnTo>
                      <a:pt x="10" y="72"/>
                    </a:lnTo>
                    <a:lnTo>
                      <a:pt x="19" y="64"/>
                    </a:lnTo>
                    <a:lnTo>
                      <a:pt x="33" y="57"/>
                    </a:lnTo>
                    <a:lnTo>
                      <a:pt x="46" y="48"/>
                    </a:lnTo>
                    <a:lnTo>
                      <a:pt x="62" y="40"/>
                    </a:lnTo>
                    <a:lnTo>
                      <a:pt x="80" y="33"/>
                    </a:lnTo>
                    <a:lnTo>
                      <a:pt x="98" y="27"/>
                    </a:lnTo>
                    <a:lnTo>
                      <a:pt x="116" y="20"/>
                    </a:lnTo>
                    <a:lnTo>
                      <a:pt x="134" y="15"/>
                    </a:lnTo>
                    <a:lnTo>
                      <a:pt x="150" y="11"/>
                    </a:lnTo>
                    <a:lnTo>
                      <a:pt x="165" y="6"/>
                    </a:lnTo>
                    <a:lnTo>
                      <a:pt x="178" y="2"/>
                    </a:lnTo>
                    <a:lnTo>
                      <a:pt x="187" y="1"/>
                    </a:lnTo>
                    <a:lnTo>
                      <a:pt x="193" y="0"/>
                    </a:lnTo>
                    <a:lnTo>
                      <a:pt x="195"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76" name="Line 18"/>
              <p:cNvSpPr>
                <a:spLocks noChangeShapeType="1"/>
              </p:cNvSpPr>
              <p:nvPr/>
            </p:nvSpPr>
            <p:spPr bwMode="auto">
              <a:xfrm>
                <a:off x="1583" y="2327"/>
                <a:ext cx="2" cy="143"/>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35877" name="Line 19"/>
              <p:cNvSpPr>
                <a:spLocks noChangeShapeType="1"/>
              </p:cNvSpPr>
              <p:nvPr/>
            </p:nvSpPr>
            <p:spPr bwMode="auto">
              <a:xfrm>
                <a:off x="3975" y="1830"/>
                <a:ext cx="2" cy="7"/>
              </a:xfrm>
              <a:prstGeom prst="line">
                <a:avLst/>
              </a:prstGeom>
              <a:noFill/>
              <a:ln w="12700">
                <a:solidFill>
                  <a:srgbClr val="FFFFFF"/>
                </a:solidFill>
                <a:round/>
                <a:headEnd/>
                <a:tailEnd/>
              </a:ln>
            </p:spPr>
            <p:txBody>
              <a:bodyPr wrap="none" anchor="ctr"/>
              <a:lstStyle/>
              <a:p>
                <a:endParaRPr lang="en-GB" sz="2400" b="1">
                  <a:solidFill>
                    <a:srgbClr val="FFFF00"/>
                  </a:solidFill>
                </a:endParaRPr>
              </a:p>
            </p:txBody>
          </p:sp>
          <p:sp>
            <p:nvSpPr>
              <p:cNvPr id="35878" name="Freeform 20"/>
              <p:cNvSpPr>
                <a:spLocks/>
              </p:cNvSpPr>
              <p:nvPr/>
            </p:nvSpPr>
            <p:spPr bwMode="auto">
              <a:xfrm>
                <a:off x="3977" y="1826"/>
                <a:ext cx="76" cy="630"/>
              </a:xfrm>
              <a:custGeom>
                <a:avLst/>
                <a:gdLst>
                  <a:gd name="T0" fmla="*/ 0 w 76"/>
                  <a:gd name="T1" fmla="*/ 0 h 630"/>
                  <a:gd name="T2" fmla="*/ 0 w 76"/>
                  <a:gd name="T3" fmla="*/ 0 h 630"/>
                  <a:gd name="T4" fmla="*/ 1 w 76"/>
                  <a:gd name="T5" fmla="*/ 5 h 630"/>
                  <a:gd name="T6" fmla="*/ 2 w 76"/>
                  <a:gd name="T7" fmla="*/ 14 h 630"/>
                  <a:gd name="T8" fmla="*/ 1 w 76"/>
                  <a:gd name="T9" fmla="*/ 28 h 630"/>
                  <a:gd name="T10" fmla="*/ 1 w 76"/>
                  <a:gd name="T11" fmla="*/ 45 h 630"/>
                  <a:gd name="T12" fmla="*/ 2 w 76"/>
                  <a:gd name="T13" fmla="*/ 60 h 630"/>
                  <a:gd name="T14" fmla="*/ 2 w 76"/>
                  <a:gd name="T15" fmla="*/ 75 h 630"/>
                  <a:gd name="T16" fmla="*/ 3 w 76"/>
                  <a:gd name="T17" fmla="*/ 85 h 630"/>
                  <a:gd name="T18" fmla="*/ 4 w 76"/>
                  <a:gd name="T19" fmla="*/ 88 h 630"/>
                  <a:gd name="T20" fmla="*/ 62 w 76"/>
                  <a:gd name="T21" fmla="*/ 87 h 630"/>
                  <a:gd name="T22" fmla="*/ 75 w 76"/>
                  <a:gd name="T23" fmla="*/ 629 h 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630"/>
                  <a:gd name="T38" fmla="*/ 76 w 76"/>
                  <a:gd name="T39" fmla="*/ 630 h 6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630">
                    <a:moveTo>
                      <a:pt x="0" y="0"/>
                    </a:moveTo>
                    <a:lnTo>
                      <a:pt x="0" y="0"/>
                    </a:lnTo>
                    <a:lnTo>
                      <a:pt x="1" y="5"/>
                    </a:lnTo>
                    <a:lnTo>
                      <a:pt x="2" y="14"/>
                    </a:lnTo>
                    <a:lnTo>
                      <a:pt x="1" y="28"/>
                    </a:lnTo>
                    <a:lnTo>
                      <a:pt x="1" y="45"/>
                    </a:lnTo>
                    <a:lnTo>
                      <a:pt x="2" y="60"/>
                    </a:lnTo>
                    <a:lnTo>
                      <a:pt x="2" y="75"/>
                    </a:lnTo>
                    <a:lnTo>
                      <a:pt x="3" y="85"/>
                    </a:lnTo>
                    <a:lnTo>
                      <a:pt x="4" y="88"/>
                    </a:lnTo>
                    <a:lnTo>
                      <a:pt x="62" y="87"/>
                    </a:lnTo>
                    <a:lnTo>
                      <a:pt x="75" y="629"/>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79" name="Freeform 21"/>
              <p:cNvSpPr>
                <a:spLocks/>
              </p:cNvSpPr>
              <p:nvPr/>
            </p:nvSpPr>
            <p:spPr bwMode="auto">
              <a:xfrm>
                <a:off x="2031" y="2116"/>
                <a:ext cx="859" cy="182"/>
              </a:xfrm>
              <a:custGeom>
                <a:avLst/>
                <a:gdLst>
                  <a:gd name="T0" fmla="*/ 0 w 859"/>
                  <a:gd name="T1" fmla="*/ 138 h 182"/>
                  <a:gd name="T2" fmla="*/ 17 w 859"/>
                  <a:gd name="T3" fmla="*/ 180 h 182"/>
                  <a:gd name="T4" fmla="*/ 171 w 859"/>
                  <a:gd name="T5" fmla="*/ 181 h 182"/>
                  <a:gd name="T6" fmla="*/ 809 w 859"/>
                  <a:gd name="T7" fmla="*/ 63 h 182"/>
                  <a:gd name="T8" fmla="*/ 811 w 859"/>
                  <a:gd name="T9" fmla="*/ 61 h 182"/>
                  <a:gd name="T10" fmla="*/ 817 w 859"/>
                  <a:gd name="T11" fmla="*/ 54 h 182"/>
                  <a:gd name="T12" fmla="*/ 825 w 859"/>
                  <a:gd name="T13" fmla="*/ 44 h 182"/>
                  <a:gd name="T14" fmla="*/ 834 w 859"/>
                  <a:gd name="T15" fmla="*/ 30 h 182"/>
                  <a:gd name="T16" fmla="*/ 842 w 859"/>
                  <a:gd name="T17" fmla="*/ 21 h 182"/>
                  <a:gd name="T18" fmla="*/ 852 w 859"/>
                  <a:gd name="T19" fmla="*/ 9 h 182"/>
                  <a:gd name="T20" fmla="*/ 857 w 859"/>
                  <a:gd name="T21" fmla="*/ 3 h 182"/>
                  <a:gd name="T22" fmla="*/ 858 w 859"/>
                  <a:gd name="T23" fmla="*/ 0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9"/>
                  <a:gd name="T37" fmla="*/ 0 h 182"/>
                  <a:gd name="T38" fmla="*/ 859 w 859"/>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9" h="182">
                    <a:moveTo>
                      <a:pt x="0" y="138"/>
                    </a:moveTo>
                    <a:lnTo>
                      <a:pt x="17" y="180"/>
                    </a:lnTo>
                    <a:lnTo>
                      <a:pt x="171" y="181"/>
                    </a:lnTo>
                    <a:lnTo>
                      <a:pt x="809" y="63"/>
                    </a:lnTo>
                    <a:lnTo>
                      <a:pt x="811" y="61"/>
                    </a:lnTo>
                    <a:lnTo>
                      <a:pt x="817" y="54"/>
                    </a:lnTo>
                    <a:lnTo>
                      <a:pt x="825" y="44"/>
                    </a:lnTo>
                    <a:lnTo>
                      <a:pt x="834" y="30"/>
                    </a:lnTo>
                    <a:lnTo>
                      <a:pt x="842" y="21"/>
                    </a:lnTo>
                    <a:lnTo>
                      <a:pt x="852" y="9"/>
                    </a:lnTo>
                    <a:lnTo>
                      <a:pt x="857" y="3"/>
                    </a:lnTo>
                    <a:lnTo>
                      <a:pt x="858"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80" name="Freeform 22"/>
              <p:cNvSpPr>
                <a:spLocks/>
              </p:cNvSpPr>
              <p:nvPr/>
            </p:nvSpPr>
            <p:spPr bwMode="auto">
              <a:xfrm>
                <a:off x="2020" y="2122"/>
                <a:ext cx="893" cy="198"/>
              </a:xfrm>
              <a:custGeom>
                <a:avLst/>
                <a:gdLst>
                  <a:gd name="T0" fmla="*/ 0 w 893"/>
                  <a:gd name="T1" fmla="*/ 132 h 198"/>
                  <a:gd name="T2" fmla="*/ 28 w 893"/>
                  <a:gd name="T3" fmla="*/ 195 h 198"/>
                  <a:gd name="T4" fmla="*/ 187 w 893"/>
                  <a:gd name="T5" fmla="*/ 197 h 198"/>
                  <a:gd name="T6" fmla="*/ 835 w 893"/>
                  <a:gd name="T7" fmla="*/ 76 h 198"/>
                  <a:gd name="T8" fmla="*/ 892 w 893"/>
                  <a:gd name="T9" fmla="*/ 0 h 198"/>
                  <a:gd name="T10" fmla="*/ 0 60000 65536"/>
                  <a:gd name="T11" fmla="*/ 0 60000 65536"/>
                  <a:gd name="T12" fmla="*/ 0 60000 65536"/>
                  <a:gd name="T13" fmla="*/ 0 60000 65536"/>
                  <a:gd name="T14" fmla="*/ 0 60000 65536"/>
                  <a:gd name="T15" fmla="*/ 0 w 893"/>
                  <a:gd name="T16" fmla="*/ 0 h 198"/>
                  <a:gd name="T17" fmla="*/ 893 w 893"/>
                  <a:gd name="T18" fmla="*/ 198 h 198"/>
                </a:gdLst>
                <a:ahLst/>
                <a:cxnLst>
                  <a:cxn ang="T10">
                    <a:pos x="T0" y="T1"/>
                  </a:cxn>
                  <a:cxn ang="T11">
                    <a:pos x="T2" y="T3"/>
                  </a:cxn>
                  <a:cxn ang="T12">
                    <a:pos x="T4" y="T5"/>
                  </a:cxn>
                  <a:cxn ang="T13">
                    <a:pos x="T6" y="T7"/>
                  </a:cxn>
                  <a:cxn ang="T14">
                    <a:pos x="T8" y="T9"/>
                  </a:cxn>
                </a:cxnLst>
                <a:rect l="T15" t="T16" r="T17" b="T18"/>
                <a:pathLst>
                  <a:path w="893" h="198">
                    <a:moveTo>
                      <a:pt x="0" y="132"/>
                    </a:moveTo>
                    <a:lnTo>
                      <a:pt x="28" y="195"/>
                    </a:lnTo>
                    <a:lnTo>
                      <a:pt x="187" y="197"/>
                    </a:lnTo>
                    <a:lnTo>
                      <a:pt x="835" y="76"/>
                    </a:lnTo>
                    <a:lnTo>
                      <a:pt x="892"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81" name="Freeform 23"/>
              <p:cNvSpPr>
                <a:spLocks/>
              </p:cNvSpPr>
              <p:nvPr/>
            </p:nvSpPr>
            <p:spPr bwMode="auto">
              <a:xfrm>
                <a:off x="4149" y="1961"/>
                <a:ext cx="66" cy="264"/>
              </a:xfrm>
              <a:custGeom>
                <a:avLst/>
                <a:gdLst>
                  <a:gd name="T0" fmla="*/ 28 w 66"/>
                  <a:gd name="T1" fmla="*/ 0 h 264"/>
                  <a:gd name="T2" fmla="*/ 0 w 66"/>
                  <a:gd name="T3" fmla="*/ 2 h 264"/>
                  <a:gd name="T4" fmla="*/ 2 w 66"/>
                  <a:gd name="T5" fmla="*/ 12 h 264"/>
                  <a:gd name="T6" fmla="*/ 5 w 66"/>
                  <a:gd name="T7" fmla="*/ 42 h 264"/>
                  <a:gd name="T8" fmla="*/ 10 w 66"/>
                  <a:gd name="T9" fmla="*/ 82 h 264"/>
                  <a:gd name="T10" fmla="*/ 17 w 66"/>
                  <a:gd name="T11" fmla="*/ 129 h 264"/>
                  <a:gd name="T12" fmla="*/ 24 w 66"/>
                  <a:gd name="T13" fmla="*/ 175 h 264"/>
                  <a:gd name="T14" fmla="*/ 29 w 66"/>
                  <a:gd name="T15" fmla="*/ 216 h 264"/>
                  <a:gd name="T16" fmla="*/ 34 w 66"/>
                  <a:gd name="T17" fmla="*/ 244 h 264"/>
                  <a:gd name="T18" fmla="*/ 36 w 66"/>
                  <a:gd name="T19" fmla="*/ 255 h 264"/>
                  <a:gd name="T20" fmla="*/ 34 w 66"/>
                  <a:gd name="T21" fmla="*/ 256 h 264"/>
                  <a:gd name="T22" fmla="*/ 30 w 66"/>
                  <a:gd name="T23" fmla="*/ 257 h 264"/>
                  <a:gd name="T24" fmla="*/ 25 w 66"/>
                  <a:gd name="T25" fmla="*/ 258 h 264"/>
                  <a:gd name="T26" fmla="*/ 22 w 66"/>
                  <a:gd name="T27" fmla="*/ 259 h 264"/>
                  <a:gd name="T28" fmla="*/ 17 w 66"/>
                  <a:gd name="T29" fmla="*/ 258 h 264"/>
                  <a:gd name="T30" fmla="*/ 15 w 66"/>
                  <a:gd name="T31" fmla="*/ 259 h 264"/>
                  <a:gd name="T32" fmla="*/ 12 w 66"/>
                  <a:gd name="T33" fmla="*/ 260 h 264"/>
                  <a:gd name="T34" fmla="*/ 14 w 66"/>
                  <a:gd name="T35" fmla="*/ 263 h 264"/>
                  <a:gd name="T36" fmla="*/ 65 w 66"/>
                  <a:gd name="T37" fmla="*/ 261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264"/>
                  <a:gd name="T59" fmla="*/ 66 w 66"/>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264">
                    <a:moveTo>
                      <a:pt x="28" y="0"/>
                    </a:moveTo>
                    <a:lnTo>
                      <a:pt x="0" y="2"/>
                    </a:lnTo>
                    <a:lnTo>
                      <a:pt x="2" y="12"/>
                    </a:lnTo>
                    <a:lnTo>
                      <a:pt x="5" y="42"/>
                    </a:lnTo>
                    <a:lnTo>
                      <a:pt x="10" y="82"/>
                    </a:lnTo>
                    <a:lnTo>
                      <a:pt x="17" y="129"/>
                    </a:lnTo>
                    <a:lnTo>
                      <a:pt x="24" y="175"/>
                    </a:lnTo>
                    <a:lnTo>
                      <a:pt x="29" y="216"/>
                    </a:lnTo>
                    <a:lnTo>
                      <a:pt x="34" y="244"/>
                    </a:lnTo>
                    <a:lnTo>
                      <a:pt x="36" y="255"/>
                    </a:lnTo>
                    <a:lnTo>
                      <a:pt x="34" y="256"/>
                    </a:lnTo>
                    <a:lnTo>
                      <a:pt x="30" y="257"/>
                    </a:lnTo>
                    <a:lnTo>
                      <a:pt x="25" y="258"/>
                    </a:lnTo>
                    <a:lnTo>
                      <a:pt x="22" y="259"/>
                    </a:lnTo>
                    <a:lnTo>
                      <a:pt x="17" y="258"/>
                    </a:lnTo>
                    <a:lnTo>
                      <a:pt x="15" y="259"/>
                    </a:lnTo>
                    <a:lnTo>
                      <a:pt x="12" y="260"/>
                    </a:lnTo>
                    <a:lnTo>
                      <a:pt x="14" y="263"/>
                    </a:lnTo>
                    <a:lnTo>
                      <a:pt x="65" y="26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82" name="Freeform 24"/>
              <p:cNvSpPr>
                <a:spLocks/>
              </p:cNvSpPr>
              <p:nvPr/>
            </p:nvSpPr>
            <p:spPr bwMode="auto">
              <a:xfrm>
                <a:off x="1653" y="2402"/>
                <a:ext cx="62" cy="32"/>
              </a:xfrm>
              <a:custGeom>
                <a:avLst/>
                <a:gdLst>
                  <a:gd name="T0" fmla="*/ 0 w 62"/>
                  <a:gd name="T1" fmla="*/ 20 h 32"/>
                  <a:gd name="T2" fmla="*/ 2 w 62"/>
                  <a:gd name="T3" fmla="*/ 18 h 32"/>
                  <a:gd name="T4" fmla="*/ 5 w 62"/>
                  <a:gd name="T5" fmla="*/ 18 h 32"/>
                  <a:gd name="T6" fmla="*/ 11 w 62"/>
                  <a:gd name="T7" fmla="*/ 16 h 32"/>
                  <a:gd name="T8" fmla="*/ 17 w 62"/>
                  <a:gd name="T9" fmla="*/ 14 h 32"/>
                  <a:gd name="T10" fmla="*/ 26 w 62"/>
                  <a:gd name="T11" fmla="*/ 11 h 32"/>
                  <a:gd name="T12" fmla="*/ 35 w 62"/>
                  <a:gd name="T13" fmla="*/ 10 h 32"/>
                  <a:gd name="T14" fmla="*/ 45 w 62"/>
                  <a:gd name="T15" fmla="*/ 5 h 32"/>
                  <a:gd name="T16" fmla="*/ 53 w 62"/>
                  <a:gd name="T17" fmla="*/ 2 h 32"/>
                  <a:gd name="T18" fmla="*/ 56 w 62"/>
                  <a:gd name="T19" fmla="*/ 0 h 32"/>
                  <a:gd name="T20" fmla="*/ 59 w 62"/>
                  <a:gd name="T21" fmla="*/ 2 h 32"/>
                  <a:gd name="T22" fmla="*/ 61 w 62"/>
                  <a:gd name="T23" fmla="*/ 7 h 32"/>
                  <a:gd name="T24" fmla="*/ 61 w 62"/>
                  <a:gd name="T25" fmla="*/ 12 h 32"/>
                  <a:gd name="T26" fmla="*/ 61 w 62"/>
                  <a:gd name="T27" fmla="*/ 19 h 32"/>
                  <a:gd name="T28" fmla="*/ 59 w 62"/>
                  <a:gd name="T29" fmla="*/ 23 h 32"/>
                  <a:gd name="T30" fmla="*/ 56 w 62"/>
                  <a:gd name="T31" fmla="*/ 29 h 32"/>
                  <a:gd name="T32" fmla="*/ 53 w 62"/>
                  <a:gd name="T33" fmla="*/ 31 h 32"/>
                  <a:gd name="T34" fmla="*/ 46 w 62"/>
                  <a:gd name="T35" fmla="*/ 28 h 32"/>
                  <a:gd name="T36" fmla="*/ 38 w 62"/>
                  <a:gd name="T37" fmla="*/ 27 h 32"/>
                  <a:gd name="T38" fmla="*/ 30 w 62"/>
                  <a:gd name="T39" fmla="*/ 26 h 32"/>
                  <a:gd name="T40" fmla="*/ 20 w 62"/>
                  <a:gd name="T41" fmla="*/ 25 h 32"/>
                  <a:gd name="T42" fmla="*/ 12 w 62"/>
                  <a:gd name="T43" fmla="*/ 24 h 32"/>
                  <a:gd name="T44" fmla="*/ 6 w 62"/>
                  <a:gd name="T45" fmla="*/ 23 h 32"/>
                  <a:gd name="T46" fmla="*/ 1 w 62"/>
                  <a:gd name="T47" fmla="*/ 22 h 32"/>
                  <a:gd name="T48" fmla="*/ 0 w 62"/>
                  <a:gd name="T49" fmla="*/ 2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32"/>
                  <a:gd name="T77" fmla="*/ 62 w 6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32">
                    <a:moveTo>
                      <a:pt x="0" y="20"/>
                    </a:moveTo>
                    <a:lnTo>
                      <a:pt x="2" y="18"/>
                    </a:lnTo>
                    <a:lnTo>
                      <a:pt x="5" y="18"/>
                    </a:lnTo>
                    <a:lnTo>
                      <a:pt x="11" y="16"/>
                    </a:lnTo>
                    <a:lnTo>
                      <a:pt x="17" y="14"/>
                    </a:lnTo>
                    <a:lnTo>
                      <a:pt x="26" y="11"/>
                    </a:lnTo>
                    <a:lnTo>
                      <a:pt x="35" y="10"/>
                    </a:lnTo>
                    <a:lnTo>
                      <a:pt x="45" y="5"/>
                    </a:lnTo>
                    <a:lnTo>
                      <a:pt x="53" y="2"/>
                    </a:lnTo>
                    <a:lnTo>
                      <a:pt x="56" y="0"/>
                    </a:lnTo>
                    <a:lnTo>
                      <a:pt x="59" y="2"/>
                    </a:lnTo>
                    <a:lnTo>
                      <a:pt x="61" y="7"/>
                    </a:lnTo>
                    <a:lnTo>
                      <a:pt x="61" y="12"/>
                    </a:lnTo>
                    <a:lnTo>
                      <a:pt x="61" y="19"/>
                    </a:lnTo>
                    <a:lnTo>
                      <a:pt x="59" y="23"/>
                    </a:lnTo>
                    <a:lnTo>
                      <a:pt x="56" y="29"/>
                    </a:lnTo>
                    <a:lnTo>
                      <a:pt x="53" y="31"/>
                    </a:lnTo>
                    <a:lnTo>
                      <a:pt x="46" y="28"/>
                    </a:lnTo>
                    <a:lnTo>
                      <a:pt x="38" y="27"/>
                    </a:lnTo>
                    <a:lnTo>
                      <a:pt x="30" y="26"/>
                    </a:lnTo>
                    <a:lnTo>
                      <a:pt x="20" y="25"/>
                    </a:lnTo>
                    <a:lnTo>
                      <a:pt x="12" y="24"/>
                    </a:lnTo>
                    <a:lnTo>
                      <a:pt x="6" y="23"/>
                    </a:lnTo>
                    <a:lnTo>
                      <a:pt x="1" y="22"/>
                    </a:lnTo>
                    <a:lnTo>
                      <a:pt x="0" y="2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83" name="Freeform 25"/>
              <p:cNvSpPr>
                <a:spLocks/>
              </p:cNvSpPr>
              <p:nvPr/>
            </p:nvSpPr>
            <p:spPr bwMode="auto">
              <a:xfrm>
                <a:off x="1644" y="2404"/>
                <a:ext cx="73" cy="40"/>
              </a:xfrm>
              <a:custGeom>
                <a:avLst/>
                <a:gdLst>
                  <a:gd name="T0" fmla="*/ 0 w 73"/>
                  <a:gd name="T1" fmla="*/ 22 h 40"/>
                  <a:gd name="T2" fmla="*/ 0 w 73"/>
                  <a:gd name="T3" fmla="*/ 22 h 40"/>
                  <a:gd name="T4" fmla="*/ 2 w 73"/>
                  <a:gd name="T5" fmla="*/ 21 h 40"/>
                  <a:gd name="T6" fmla="*/ 6 w 73"/>
                  <a:gd name="T7" fmla="*/ 18 h 40"/>
                  <a:gd name="T8" fmla="*/ 13 w 73"/>
                  <a:gd name="T9" fmla="*/ 16 h 40"/>
                  <a:gd name="T10" fmla="*/ 20 w 73"/>
                  <a:gd name="T11" fmla="*/ 15 h 40"/>
                  <a:gd name="T12" fmla="*/ 31 w 73"/>
                  <a:gd name="T13" fmla="*/ 12 h 40"/>
                  <a:gd name="T14" fmla="*/ 41 w 73"/>
                  <a:gd name="T15" fmla="*/ 9 h 40"/>
                  <a:gd name="T16" fmla="*/ 52 w 73"/>
                  <a:gd name="T17" fmla="*/ 6 h 40"/>
                  <a:gd name="T18" fmla="*/ 62 w 73"/>
                  <a:gd name="T19" fmla="*/ 1 h 40"/>
                  <a:gd name="T20" fmla="*/ 66 w 73"/>
                  <a:gd name="T21" fmla="*/ 0 h 40"/>
                  <a:gd name="T22" fmla="*/ 70 w 73"/>
                  <a:gd name="T23" fmla="*/ 3 h 40"/>
                  <a:gd name="T24" fmla="*/ 71 w 73"/>
                  <a:gd name="T25" fmla="*/ 9 h 40"/>
                  <a:gd name="T26" fmla="*/ 72 w 73"/>
                  <a:gd name="T27" fmla="*/ 17 h 40"/>
                  <a:gd name="T28" fmla="*/ 72 w 73"/>
                  <a:gd name="T29" fmla="*/ 25 h 40"/>
                  <a:gd name="T30" fmla="*/ 70 w 73"/>
                  <a:gd name="T31" fmla="*/ 31 h 40"/>
                  <a:gd name="T32" fmla="*/ 68 w 73"/>
                  <a:gd name="T33" fmla="*/ 37 h 40"/>
                  <a:gd name="T34" fmla="*/ 63 w 73"/>
                  <a:gd name="T35" fmla="*/ 39 h 40"/>
                  <a:gd name="T36" fmla="*/ 56 w 73"/>
                  <a:gd name="T37" fmla="*/ 36 h 40"/>
                  <a:gd name="T38" fmla="*/ 45 w 73"/>
                  <a:gd name="T39" fmla="*/ 33 h 40"/>
                  <a:gd name="T40" fmla="*/ 35 w 73"/>
                  <a:gd name="T41" fmla="*/ 31 h 40"/>
                  <a:gd name="T42" fmla="*/ 25 w 73"/>
                  <a:gd name="T43" fmla="*/ 29 h 40"/>
                  <a:gd name="T44" fmla="*/ 16 w 73"/>
                  <a:gd name="T45" fmla="*/ 28 h 40"/>
                  <a:gd name="T46" fmla="*/ 7 w 73"/>
                  <a:gd name="T47" fmla="*/ 25 h 40"/>
                  <a:gd name="T48" fmla="*/ 1 w 73"/>
                  <a:gd name="T49" fmla="*/ 25 h 40"/>
                  <a:gd name="T50" fmla="*/ 0 w 73"/>
                  <a:gd name="T51" fmla="*/ 22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40"/>
                  <a:gd name="T80" fmla="*/ 73 w 73"/>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40">
                    <a:moveTo>
                      <a:pt x="0" y="22"/>
                    </a:moveTo>
                    <a:lnTo>
                      <a:pt x="0" y="22"/>
                    </a:lnTo>
                    <a:lnTo>
                      <a:pt x="2" y="21"/>
                    </a:lnTo>
                    <a:lnTo>
                      <a:pt x="6" y="18"/>
                    </a:lnTo>
                    <a:lnTo>
                      <a:pt x="13" y="16"/>
                    </a:lnTo>
                    <a:lnTo>
                      <a:pt x="20" y="15"/>
                    </a:lnTo>
                    <a:lnTo>
                      <a:pt x="31" y="12"/>
                    </a:lnTo>
                    <a:lnTo>
                      <a:pt x="41" y="9"/>
                    </a:lnTo>
                    <a:lnTo>
                      <a:pt x="52" y="6"/>
                    </a:lnTo>
                    <a:lnTo>
                      <a:pt x="62" y="1"/>
                    </a:lnTo>
                    <a:lnTo>
                      <a:pt x="66" y="0"/>
                    </a:lnTo>
                    <a:lnTo>
                      <a:pt x="70" y="3"/>
                    </a:lnTo>
                    <a:lnTo>
                      <a:pt x="71" y="9"/>
                    </a:lnTo>
                    <a:lnTo>
                      <a:pt x="72" y="17"/>
                    </a:lnTo>
                    <a:lnTo>
                      <a:pt x="72" y="25"/>
                    </a:lnTo>
                    <a:lnTo>
                      <a:pt x="70" y="31"/>
                    </a:lnTo>
                    <a:lnTo>
                      <a:pt x="68" y="37"/>
                    </a:lnTo>
                    <a:lnTo>
                      <a:pt x="63" y="39"/>
                    </a:lnTo>
                    <a:lnTo>
                      <a:pt x="56" y="36"/>
                    </a:lnTo>
                    <a:lnTo>
                      <a:pt x="45" y="33"/>
                    </a:lnTo>
                    <a:lnTo>
                      <a:pt x="35" y="31"/>
                    </a:lnTo>
                    <a:lnTo>
                      <a:pt x="25" y="29"/>
                    </a:lnTo>
                    <a:lnTo>
                      <a:pt x="16" y="28"/>
                    </a:lnTo>
                    <a:lnTo>
                      <a:pt x="7" y="25"/>
                    </a:lnTo>
                    <a:lnTo>
                      <a:pt x="1" y="25"/>
                    </a:lnTo>
                    <a:lnTo>
                      <a:pt x="0" y="2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84" name="Freeform 26"/>
              <p:cNvSpPr>
                <a:spLocks/>
              </p:cNvSpPr>
              <p:nvPr/>
            </p:nvSpPr>
            <p:spPr bwMode="auto">
              <a:xfrm>
                <a:off x="3170" y="2110"/>
                <a:ext cx="110" cy="83"/>
              </a:xfrm>
              <a:custGeom>
                <a:avLst/>
                <a:gdLst>
                  <a:gd name="T0" fmla="*/ 105 w 110"/>
                  <a:gd name="T1" fmla="*/ 11 h 83"/>
                  <a:gd name="T2" fmla="*/ 107 w 110"/>
                  <a:gd name="T3" fmla="*/ 12 h 83"/>
                  <a:gd name="T4" fmla="*/ 109 w 110"/>
                  <a:gd name="T5" fmla="*/ 15 h 83"/>
                  <a:gd name="T6" fmla="*/ 108 w 110"/>
                  <a:gd name="T7" fmla="*/ 17 h 83"/>
                  <a:gd name="T8" fmla="*/ 104 w 110"/>
                  <a:gd name="T9" fmla="*/ 19 h 83"/>
                  <a:gd name="T10" fmla="*/ 53 w 110"/>
                  <a:gd name="T11" fmla="*/ 11 h 83"/>
                  <a:gd name="T12" fmla="*/ 32 w 110"/>
                  <a:gd name="T13" fmla="*/ 82 h 83"/>
                  <a:gd name="T14" fmla="*/ 0 w 110"/>
                  <a:gd name="T15" fmla="*/ 76 h 83"/>
                  <a:gd name="T16" fmla="*/ 36 w 110"/>
                  <a:gd name="T17" fmla="*/ 9 h 83"/>
                  <a:gd name="T18" fmla="*/ 28 w 110"/>
                  <a:gd name="T19" fmla="*/ 6 h 83"/>
                  <a:gd name="T20" fmla="*/ 26 w 110"/>
                  <a:gd name="T21" fmla="*/ 5 h 83"/>
                  <a:gd name="T22" fmla="*/ 24 w 110"/>
                  <a:gd name="T23" fmla="*/ 3 h 83"/>
                  <a:gd name="T24" fmla="*/ 26 w 110"/>
                  <a:gd name="T25" fmla="*/ 1 h 83"/>
                  <a:gd name="T26" fmla="*/ 31 w 110"/>
                  <a:gd name="T27" fmla="*/ 0 h 83"/>
                  <a:gd name="T28" fmla="*/ 105 w 110"/>
                  <a:gd name="T29" fmla="*/ 11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0"/>
                  <a:gd name="T46" fmla="*/ 0 h 83"/>
                  <a:gd name="T47" fmla="*/ 110 w 110"/>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0" h="83">
                    <a:moveTo>
                      <a:pt x="105" y="11"/>
                    </a:moveTo>
                    <a:lnTo>
                      <a:pt x="107" y="12"/>
                    </a:lnTo>
                    <a:lnTo>
                      <a:pt x="109" y="15"/>
                    </a:lnTo>
                    <a:lnTo>
                      <a:pt x="108" y="17"/>
                    </a:lnTo>
                    <a:lnTo>
                      <a:pt x="104" y="19"/>
                    </a:lnTo>
                    <a:lnTo>
                      <a:pt x="53" y="11"/>
                    </a:lnTo>
                    <a:lnTo>
                      <a:pt x="32" y="82"/>
                    </a:lnTo>
                    <a:lnTo>
                      <a:pt x="0" y="76"/>
                    </a:lnTo>
                    <a:lnTo>
                      <a:pt x="36" y="9"/>
                    </a:lnTo>
                    <a:lnTo>
                      <a:pt x="28" y="6"/>
                    </a:lnTo>
                    <a:lnTo>
                      <a:pt x="26" y="5"/>
                    </a:lnTo>
                    <a:lnTo>
                      <a:pt x="24" y="3"/>
                    </a:lnTo>
                    <a:lnTo>
                      <a:pt x="26" y="1"/>
                    </a:lnTo>
                    <a:lnTo>
                      <a:pt x="31" y="0"/>
                    </a:lnTo>
                    <a:lnTo>
                      <a:pt x="105" y="11"/>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85" name="Freeform 27"/>
              <p:cNvSpPr>
                <a:spLocks/>
              </p:cNvSpPr>
              <p:nvPr/>
            </p:nvSpPr>
            <p:spPr bwMode="auto">
              <a:xfrm>
                <a:off x="3164" y="2112"/>
                <a:ext cx="118" cy="93"/>
              </a:xfrm>
              <a:custGeom>
                <a:avLst/>
                <a:gdLst>
                  <a:gd name="T0" fmla="*/ 113 w 118"/>
                  <a:gd name="T1" fmla="*/ 13 h 93"/>
                  <a:gd name="T2" fmla="*/ 113 w 118"/>
                  <a:gd name="T3" fmla="*/ 13 h 93"/>
                  <a:gd name="T4" fmla="*/ 116 w 118"/>
                  <a:gd name="T5" fmla="*/ 15 h 93"/>
                  <a:gd name="T6" fmla="*/ 117 w 118"/>
                  <a:gd name="T7" fmla="*/ 19 h 93"/>
                  <a:gd name="T8" fmla="*/ 117 w 118"/>
                  <a:gd name="T9" fmla="*/ 21 h 93"/>
                  <a:gd name="T10" fmla="*/ 113 w 118"/>
                  <a:gd name="T11" fmla="*/ 23 h 93"/>
                  <a:gd name="T12" fmla="*/ 57 w 118"/>
                  <a:gd name="T13" fmla="*/ 14 h 93"/>
                  <a:gd name="T14" fmla="*/ 33 w 118"/>
                  <a:gd name="T15" fmla="*/ 92 h 93"/>
                  <a:gd name="T16" fmla="*/ 0 w 118"/>
                  <a:gd name="T17" fmla="*/ 86 h 93"/>
                  <a:gd name="T18" fmla="*/ 38 w 118"/>
                  <a:gd name="T19" fmla="*/ 11 h 93"/>
                  <a:gd name="T20" fmla="*/ 29 w 118"/>
                  <a:gd name="T21" fmla="*/ 8 h 93"/>
                  <a:gd name="T22" fmla="*/ 27 w 118"/>
                  <a:gd name="T23" fmla="*/ 5 h 93"/>
                  <a:gd name="T24" fmla="*/ 25 w 118"/>
                  <a:gd name="T25" fmla="*/ 3 h 93"/>
                  <a:gd name="T26" fmla="*/ 27 w 118"/>
                  <a:gd name="T27" fmla="*/ 2 h 93"/>
                  <a:gd name="T28" fmla="*/ 32 w 118"/>
                  <a:gd name="T29" fmla="*/ 0 h 93"/>
                  <a:gd name="T30" fmla="*/ 113 w 118"/>
                  <a:gd name="T31" fmla="*/ 13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93"/>
                  <a:gd name="T50" fmla="*/ 118 w 118"/>
                  <a:gd name="T51" fmla="*/ 93 h 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93">
                    <a:moveTo>
                      <a:pt x="113" y="13"/>
                    </a:moveTo>
                    <a:lnTo>
                      <a:pt x="113" y="13"/>
                    </a:lnTo>
                    <a:lnTo>
                      <a:pt x="116" y="15"/>
                    </a:lnTo>
                    <a:lnTo>
                      <a:pt x="117" y="19"/>
                    </a:lnTo>
                    <a:lnTo>
                      <a:pt x="117" y="21"/>
                    </a:lnTo>
                    <a:lnTo>
                      <a:pt x="113" y="23"/>
                    </a:lnTo>
                    <a:lnTo>
                      <a:pt x="57" y="14"/>
                    </a:lnTo>
                    <a:lnTo>
                      <a:pt x="33" y="92"/>
                    </a:lnTo>
                    <a:lnTo>
                      <a:pt x="0" y="86"/>
                    </a:lnTo>
                    <a:lnTo>
                      <a:pt x="38" y="11"/>
                    </a:lnTo>
                    <a:lnTo>
                      <a:pt x="29" y="8"/>
                    </a:lnTo>
                    <a:lnTo>
                      <a:pt x="27" y="5"/>
                    </a:lnTo>
                    <a:lnTo>
                      <a:pt x="25" y="3"/>
                    </a:lnTo>
                    <a:lnTo>
                      <a:pt x="27" y="2"/>
                    </a:lnTo>
                    <a:lnTo>
                      <a:pt x="32" y="0"/>
                    </a:lnTo>
                    <a:lnTo>
                      <a:pt x="113" y="1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86" name="Freeform 28"/>
              <p:cNvSpPr>
                <a:spLocks/>
              </p:cNvSpPr>
              <p:nvPr/>
            </p:nvSpPr>
            <p:spPr bwMode="auto">
              <a:xfrm>
                <a:off x="2907" y="2263"/>
                <a:ext cx="135" cy="158"/>
              </a:xfrm>
              <a:custGeom>
                <a:avLst/>
                <a:gdLst>
                  <a:gd name="T0" fmla="*/ 23 w 135"/>
                  <a:gd name="T1" fmla="*/ 0 h 158"/>
                  <a:gd name="T2" fmla="*/ 109 w 135"/>
                  <a:gd name="T3" fmla="*/ 5 h 158"/>
                  <a:gd name="T4" fmla="*/ 118 w 135"/>
                  <a:gd name="T5" fmla="*/ 7 h 158"/>
                  <a:gd name="T6" fmla="*/ 125 w 135"/>
                  <a:gd name="T7" fmla="*/ 14 h 158"/>
                  <a:gd name="T8" fmla="*/ 130 w 135"/>
                  <a:gd name="T9" fmla="*/ 21 h 158"/>
                  <a:gd name="T10" fmla="*/ 132 w 135"/>
                  <a:gd name="T11" fmla="*/ 33 h 158"/>
                  <a:gd name="T12" fmla="*/ 134 w 135"/>
                  <a:gd name="T13" fmla="*/ 133 h 158"/>
                  <a:gd name="T14" fmla="*/ 133 w 135"/>
                  <a:gd name="T15" fmla="*/ 139 h 158"/>
                  <a:gd name="T16" fmla="*/ 133 w 135"/>
                  <a:gd name="T17" fmla="*/ 143 h 158"/>
                  <a:gd name="T18" fmla="*/ 130 w 135"/>
                  <a:gd name="T19" fmla="*/ 147 h 158"/>
                  <a:gd name="T20" fmla="*/ 127 w 135"/>
                  <a:gd name="T21" fmla="*/ 150 h 158"/>
                  <a:gd name="T22" fmla="*/ 124 w 135"/>
                  <a:gd name="T23" fmla="*/ 152 h 158"/>
                  <a:gd name="T24" fmla="*/ 121 w 135"/>
                  <a:gd name="T25" fmla="*/ 155 h 158"/>
                  <a:gd name="T26" fmla="*/ 116 w 135"/>
                  <a:gd name="T27" fmla="*/ 156 h 158"/>
                  <a:gd name="T28" fmla="*/ 112 w 135"/>
                  <a:gd name="T29" fmla="*/ 157 h 158"/>
                  <a:gd name="T30" fmla="*/ 24 w 135"/>
                  <a:gd name="T31" fmla="*/ 151 h 158"/>
                  <a:gd name="T32" fmla="*/ 17 w 135"/>
                  <a:gd name="T33" fmla="*/ 149 h 158"/>
                  <a:gd name="T34" fmla="*/ 8 w 135"/>
                  <a:gd name="T35" fmla="*/ 141 h 158"/>
                  <a:gd name="T36" fmla="*/ 4 w 135"/>
                  <a:gd name="T37" fmla="*/ 133 h 158"/>
                  <a:gd name="T38" fmla="*/ 3 w 135"/>
                  <a:gd name="T39" fmla="*/ 123 h 158"/>
                  <a:gd name="T40" fmla="*/ 0 w 135"/>
                  <a:gd name="T41" fmla="*/ 24 h 158"/>
                  <a:gd name="T42" fmla="*/ 1 w 135"/>
                  <a:gd name="T43" fmla="*/ 17 h 158"/>
                  <a:gd name="T44" fmla="*/ 3 w 135"/>
                  <a:gd name="T45" fmla="*/ 14 h 158"/>
                  <a:gd name="T46" fmla="*/ 4 w 135"/>
                  <a:gd name="T47" fmla="*/ 9 h 158"/>
                  <a:gd name="T48" fmla="*/ 7 w 135"/>
                  <a:gd name="T49" fmla="*/ 5 h 158"/>
                  <a:gd name="T50" fmla="*/ 10 w 135"/>
                  <a:gd name="T51" fmla="*/ 2 h 158"/>
                  <a:gd name="T52" fmla="*/ 14 w 135"/>
                  <a:gd name="T53" fmla="*/ 0 h 158"/>
                  <a:gd name="T54" fmla="*/ 18 w 135"/>
                  <a:gd name="T55" fmla="*/ 1 h 158"/>
                  <a:gd name="T56" fmla="*/ 23 w 135"/>
                  <a:gd name="T57" fmla="*/ 0 h 1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
                  <a:gd name="T88" fmla="*/ 0 h 158"/>
                  <a:gd name="T89" fmla="*/ 135 w 135"/>
                  <a:gd name="T90" fmla="*/ 158 h 1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 h="158">
                    <a:moveTo>
                      <a:pt x="23" y="0"/>
                    </a:moveTo>
                    <a:lnTo>
                      <a:pt x="109" y="5"/>
                    </a:lnTo>
                    <a:lnTo>
                      <a:pt x="118" y="7"/>
                    </a:lnTo>
                    <a:lnTo>
                      <a:pt x="125" y="14"/>
                    </a:lnTo>
                    <a:lnTo>
                      <a:pt x="130" y="21"/>
                    </a:lnTo>
                    <a:lnTo>
                      <a:pt x="132" y="33"/>
                    </a:lnTo>
                    <a:lnTo>
                      <a:pt x="134" y="133"/>
                    </a:lnTo>
                    <a:lnTo>
                      <a:pt x="133" y="139"/>
                    </a:lnTo>
                    <a:lnTo>
                      <a:pt x="133" y="143"/>
                    </a:lnTo>
                    <a:lnTo>
                      <a:pt x="130" y="147"/>
                    </a:lnTo>
                    <a:lnTo>
                      <a:pt x="127" y="150"/>
                    </a:lnTo>
                    <a:lnTo>
                      <a:pt x="124" y="152"/>
                    </a:lnTo>
                    <a:lnTo>
                      <a:pt x="121" y="155"/>
                    </a:lnTo>
                    <a:lnTo>
                      <a:pt x="116" y="156"/>
                    </a:lnTo>
                    <a:lnTo>
                      <a:pt x="112" y="157"/>
                    </a:lnTo>
                    <a:lnTo>
                      <a:pt x="24" y="151"/>
                    </a:lnTo>
                    <a:lnTo>
                      <a:pt x="17" y="149"/>
                    </a:lnTo>
                    <a:lnTo>
                      <a:pt x="8" y="141"/>
                    </a:lnTo>
                    <a:lnTo>
                      <a:pt x="4" y="133"/>
                    </a:lnTo>
                    <a:lnTo>
                      <a:pt x="3" y="123"/>
                    </a:lnTo>
                    <a:lnTo>
                      <a:pt x="0" y="24"/>
                    </a:lnTo>
                    <a:lnTo>
                      <a:pt x="1" y="17"/>
                    </a:lnTo>
                    <a:lnTo>
                      <a:pt x="3" y="14"/>
                    </a:lnTo>
                    <a:lnTo>
                      <a:pt x="4" y="9"/>
                    </a:lnTo>
                    <a:lnTo>
                      <a:pt x="7" y="5"/>
                    </a:lnTo>
                    <a:lnTo>
                      <a:pt x="10" y="2"/>
                    </a:lnTo>
                    <a:lnTo>
                      <a:pt x="14" y="0"/>
                    </a:lnTo>
                    <a:lnTo>
                      <a:pt x="18" y="1"/>
                    </a:lnTo>
                    <a:lnTo>
                      <a:pt x="23" y="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87" name="Freeform 29"/>
              <p:cNvSpPr>
                <a:spLocks/>
              </p:cNvSpPr>
              <p:nvPr/>
            </p:nvSpPr>
            <p:spPr bwMode="auto">
              <a:xfrm>
                <a:off x="2902" y="2265"/>
                <a:ext cx="141" cy="166"/>
              </a:xfrm>
              <a:custGeom>
                <a:avLst/>
                <a:gdLst>
                  <a:gd name="T0" fmla="*/ 23 w 141"/>
                  <a:gd name="T1" fmla="*/ 0 h 166"/>
                  <a:gd name="T2" fmla="*/ 114 w 141"/>
                  <a:gd name="T3" fmla="*/ 6 h 166"/>
                  <a:gd name="T4" fmla="*/ 124 w 141"/>
                  <a:gd name="T5" fmla="*/ 7 h 166"/>
                  <a:gd name="T6" fmla="*/ 131 w 141"/>
                  <a:gd name="T7" fmla="*/ 15 h 166"/>
                  <a:gd name="T8" fmla="*/ 136 w 141"/>
                  <a:gd name="T9" fmla="*/ 24 h 166"/>
                  <a:gd name="T10" fmla="*/ 139 w 141"/>
                  <a:gd name="T11" fmla="*/ 35 h 166"/>
                  <a:gd name="T12" fmla="*/ 140 w 141"/>
                  <a:gd name="T13" fmla="*/ 140 h 166"/>
                  <a:gd name="T14" fmla="*/ 140 w 141"/>
                  <a:gd name="T15" fmla="*/ 146 h 166"/>
                  <a:gd name="T16" fmla="*/ 139 w 141"/>
                  <a:gd name="T17" fmla="*/ 151 h 166"/>
                  <a:gd name="T18" fmla="*/ 136 w 141"/>
                  <a:gd name="T19" fmla="*/ 155 h 166"/>
                  <a:gd name="T20" fmla="*/ 133 w 141"/>
                  <a:gd name="T21" fmla="*/ 159 h 166"/>
                  <a:gd name="T22" fmla="*/ 128 w 141"/>
                  <a:gd name="T23" fmla="*/ 161 h 166"/>
                  <a:gd name="T24" fmla="*/ 126 w 141"/>
                  <a:gd name="T25" fmla="*/ 164 h 166"/>
                  <a:gd name="T26" fmla="*/ 120 w 141"/>
                  <a:gd name="T27" fmla="*/ 165 h 166"/>
                  <a:gd name="T28" fmla="*/ 116 w 141"/>
                  <a:gd name="T29" fmla="*/ 165 h 166"/>
                  <a:gd name="T30" fmla="*/ 24 w 141"/>
                  <a:gd name="T31" fmla="*/ 160 h 166"/>
                  <a:gd name="T32" fmla="*/ 15 w 141"/>
                  <a:gd name="T33" fmla="*/ 156 h 166"/>
                  <a:gd name="T34" fmla="*/ 7 w 141"/>
                  <a:gd name="T35" fmla="*/ 150 h 166"/>
                  <a:gd name="T36" fmla="*/ 3 w 141"/>
                  <a:gd name="T37" fmla="*/ 141 h 166"/>
                  <a:gd name="T38" fmla="*/ 2 w 141"/>
                  <a:gd name="T39" fmla="*/ 131 h 166"/>
                  <a:gd name="T40" fmla="*/ 0 w 141"/>
                  <a:gd name="T41" fmla="*/ 26 h 166"/>
                  <a:gd name="T42" fmla="*/ 0 w 141"/>
                  <a:gd name="T43" fmla="*/ 19 h 166"/>
                  <a:gd name="T44" fmla="*/ 1 w 141"/>
                  <a:gd name="T45" fmla="*/ 15 h 166"/>
                  <a:gd name="T46" fmla="*/ 3 w 141"/>
                  <a:gd name="T47" fmla="*/ 10 h 166"/>
                  <a:gd name="T48" fmla="*/ 6 w 141"/>
                  <a:gd name="T49" fmla="*/ 6 h 166"/>
                  <a:gd name="T50" fmla="*/ 9 w 141"/>
                  <a:gd name="T51" fmla="*/ 3 h 166"/>
                  <a:gd name="T52" fmla="*/ 14 w 141"/>
                  <a:gd name="T53" fmla="*/ 1 h 166"/>
                  <a:gd name="T54" fmla="*/ 18 w 141"/>
                  <a:gd name="T55" fmla="*/ 0 h 166"/>
                  <a:gd name="T56" fmla="*/ 23 w 141"/>
                  <a:gd name="T57" fmla="*/ 0 h 1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1"/>
                  <a:gd name="T88" fmla="*/ 0 h 166"/>
                  <a:gd name="T89" fmla="*/ 141 w 141"/>
                  <a:gd name="T90" fmla="*/ 166 h 1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1" h="166">
                    <a:moveTo>
                      <a:pt x="23" y="0"/>
                    </a:moveTo>
                    <a:lnTo>
                      <a:pt x="114" y="6"/>
                    </a:lnTo>
                    <a:lnTo>
                      <a:pt x="124" y="7"/>
                    </a:lnTo>
                    <a:lnTo>
                      <a:pt x="131" y="15"/>
                    </a:lnTo>
                    <a:lnTo>
                      <a:pt x="136" y="24"/>
                    </a:lnTo>
                    <a:lnTo>
                      <a:pt x="139" y="35"/>
                    </a:lnTo>
                    <a:lnTo>
                      <a:pt x="140" y="140"/>
                    </a:lnTo>
                    <a:lnTo>
                      <a:pt x="140" y="146"/>
                    </a:lnTo>
                    <a:lnTo>
                      <a:pt x="139" y="151"/>
                    </a:lnTo>
                    <a:lnTo>
                      <a:pt x="136" y="155"/>
                    </a:lnTo>
                    <a:lnTo>
                      <a:pt x="133" y="159"/>
                    </a:lnTo>
                    <a:lnTo>
                      <a:pt x="128" y="161"/>
                    </a:lnTo>
                    <a:lnTo>
                      <a:pt x="126" y="164"/>
                    </a:lnTo>
                    <a:lnTo>
                      <a:pt x="120" y="165"/>
                    </a:lnTo>
                    <a:lnTo>
                      <a:pt x="116" y="165"/>
                    </a:lnTo>
                    <a:lnTo>
                      <a:pt x="24" y="160"/>
                    </a:lnTo>
                    <a:lnTo>
                      <a:pt x="15" y="156"/>
                    </a:lnTo>
                    <a:lnTo>
                      <a:pt x="7" y="150"/>
                    </a:lnTo>
                    <a:lnTo>
                      <a:pt x="3" y="141"/>
                    </a:lnTo>
                    <a:lnTo>
                      <a:pt x="2" y="131"/>
                    </a:lnTo>
                    <a:lnTo>
                      <a:pt x="0" y="26"/>
                    </a:lnTo>
                    <a:lnTo>
                      <a:pt x="0" y="19"/>
                    </a:lnTo>
                    <a:lnTo>
                      <a:pt x="1" y="15"/>
                    </a:lnTo>
                    <a:lnTo>
                      <a:pt x="3" y="10"/>
                    </a:lnTo>
                    <a:lnTo>
                      <a:pt x="6" y="6"/>
                    </a:lnTo>
                    <a:lnTo>
                      <a:pt x="9" y="3"/>
                    </a:lnTo>
                    <a:lnTo>
                      <a:pt x="14" y="1"/>
                    </a:lnTo>
                    <a:lnTo>
                      <a:pt x="18" y="0"/>
                    </a:lnTo>
                    <a:lnTo>
                      <a:pt x="23"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88" name="Line 30"/>
              <p:cNvSpPr>
                <a:spLocks noChangeShapeType="1"/>
              </p:cNvSpPr>
              <p:nvPr/>
            </p:nvSpPr>
            <p:spPr bwMode="auto">
              <a:xfrm flipH="1" flipV="1">
                <a:off x="1502" y="2053"/>
                <a:ext cx="14" cy="295"/>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35889" name="Line 31"/>
              <p:cNvSpPr>
                <a:spLocks noChangeShapeType="1"/>
              </p:cNvSpPr>
              <p:nvPr/>
            </p:nvSpPr>
            <p:spPr bwMode="auto">
              <a:xfrm>
                <a:off x="1518" y="2460"/>
                <a:ext cx="0" cy="268"/>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35890" name="Freeform 32"/>
              <p:cNvSpPr>
                <a:spLocks/>
              </p:cNvSpPr>
              <p:nvPr/>
            </p:nvSpPr>
            <p:spPr bwMode="auto">
              <a:xfrm>
                <a:off x="3421" y="2277"/>
                <a:ext cx="596" cy="25"/>
              </a:xfrm>
              <a:custGeom>
                <a:avLst/>
                <a:gdLst>
                  <a:gd name="T0" fmla="*/ 329 w 596"/>
                  <a:gd name="T1" fmla="*/ 18 h 25"/>
                  <a:gd name="T2" fmla="*/ 387 w 596"/>
                  <a:gd name="T3" fmla="*/ 16 h 25"/>
                  <a:gd name="T4" fmla="*/ 440 w 596"/>
                  <a:gd name="T5" fmla="*/ 13 h 25"/>
                  <a:gd name="T6" fmla="*/ 488 w 596"/>
                  <a:gd name="T7" fmla="*/ 11 h 25"/>
                  <a:gd name="T8" fmla="*/ 527 w 596"/>
                  <a:gd name="T9" fmla="*/ 9 h 25"/>
                  <a:gd name="T10" fmla="*/ 560 w 596"/>
                  <a:gd name="T11" fmla="*/ 7 h 25"/>
                  <a:gd name="T12" fmla="*/ 582 w 596"/>
                  <a:gd name="T13" fmla="*/ 4 h 25"/>
                  <a:gd name="T14" fmla="*/ 593 w 596"/>
                  <a:gd name="T15" fmla="*/ 4 h 25"/>
                  <a:gd name="T16" fmla="*/ 594 w 596"/>
                  <a:gd name="T17" fmla="*/ 3 h 25"/>
                  <a:gd name="T18" fmla="*/ 582 w 596"/>
                  <a:gd name="T19" fmla="*/ 1 h 25"/>
                  <a:gd name="T20" fmla="*/ 560 w 596"/>
                  <a:gd name="T21" fmla="*/ 1 h 25"/>
                  <a:gd name="T22" fmla="*/ 527 w 596"/>
                  <a:gd name="T23" fmla="*/ 0 h 25"/>
                  <a:gd name="T24" fmla="*/ 487 w 596"/>
                  <a:gd name="T25" fmla="*/ 1 h 25"/>
                  <a:gd name="T26" fmla="*/ 440 w 596"/>
                  <a:gd name="T27" fmla="*/ 2 h 25"/>
                  <a:gd name="T28" fmla="*/ 385 w 596"/>
                  <a:gd name="T29" fmla="*/ 3 h 25"/>
                  <a:gd name="T30" fmla="*/ 328 w 596"/>
                  <a:gd name="T31" fmla="*/ 4 h 25"/>
                  <a:gd name="T32" fmla="*/ 267 w 596"/>
                  <a:gd name="T33" fmla="*/ 5 h 25"/>
                  <a:gd name="T34" fmla="*/ 209 w 596"/>
                  <a:gd name="T35" fmla="*/ 8 h 25"/>
                  <a:gd name="T36" fmla="*/ 156 w 596"/>
                  <a:gd name="T37" fmla="*/ 10 h 25"/>
                  <a:gd name="T38" fmla="*/ 108 w 596"/>
                  <a:gd name="T39" fmla="*/ 12 h 25"/>
                  <a:gd name="T40" fmla="*/ 68 w 596"/>
                  <a:gd name="T41" fmla="*/ 14 h 25"/>
                  <a:gd name="T42" fmla="*/ 36 w 596"/>
                  <a:gd name="T43" fmla="*/ 17 h 25"/>
                  <a:gd name="T44" fmla="*/ 14 w 596"/>
                  <a:gd name="T45" fmla="*/ 19 h 25"/>
                  <a:gd name="T46" fmla="*/ 2 w 596"/>
                  <a:gd name="T47" fmla="*/ 20 h 25"/>
                  <a:gd name="T48" fmla="*/ 2 w 596"/>
                  <a:gd name="T49" fmla="*/ 22 h 25"/>
                  <a:gd name="T50" fmla="*/ 14 w 596"/>
                  <a:gd name="T51" fmla="*/ 22 h 25"/>
                  <a:gd name="T52" fmla="*/ 36 w 596"/>
                  <a:gd name="T53" fmla="*/ 24 h 25"/>
                  <a:gd name="T54" fmla="*/ 69 w 596"/>
                  <a:gd name="T55" fmla="*/ 23 h 25"/>
                  <a:gd name="T56" fmla="*/ 109 w 596"/>
                  <a:gd name="T57" fmla="*/ 24 h 25"/>
                  <a:gd name="T58" fmla="*/ 156 w 596"/>
                  <a:gd name="T59" fmla="*/ 22 h 25"/>
                  <a:gd name="T60" fmla="*/ 210 w 596"/>
                  <a:gd name="T61" fmla="*/ 21 h 25"/>
                  <a:gd name="T62" fmla="*/ 268 w 596"/>
                  <a:gd name="T63" fmla="*/ 2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6"/>
                  <a:gd name="T97" fmla="*/ 0 h 25"/>
                  <a:gd name="T98" fmla="*/ 596 w 596"/>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6" h="25">
                    <a:moveTo>
                      <a:pt x="298" y="19"/>
                    </a:moveTo>
                    <a:lnTo>
                      <a:pt x="329" y="18"/>
                    </a:lnTo>
                    <a:lnTo>
                      <a:pt x="358" y="17"/>
                    </a:lnTo>
                    <a:lnTo>
                      <a:pt x="387" y="16"/>
                    </a:lnTo>
                    <a:lnTo>
                      <a:pt x="414" y="15"/>
                    </a:lnTo>
                    <a:lnTo>
                      <a:pt x="440" y="13"/>
                    </a:lnTo>
                    <a:lnTo>
                      <a:pt x="465" y="13"/>
                    </a:lnTo>
                    <a:lnTo>
                      <a:pt x="488" y="11"/>
                    </a:lnTo>
                    <a:lnTo>
                      <a:pt x="508" y="10"/>
                    </a:lnTo>
                    <a:lnTo>
                      <a:pt x="527" y="9"/>
                    </a:lnTo>
                    <a:lnTo>
                      <a:pt x="546" y="9"/>
                    </a:lnTo>
                    <a:lnTo>
                      <a:pt x="560" y="7"/>
                    </a:lnTo>
                    <a:lnTo>
                      <a:pt x="571" y="6"/>
                    </a:lnTo>
                    <a:lnTo>
                      <a:pt x="582" y="4"/>
                    </a:lnTo>
                    <a:lnTo>
                      <a:pt x="590" y="4"/>
                    </a:lnTo>
                    <a:lnTo>
                      <a:pt x="593" y="4"/>
                    </a:lnTo>
                    <a:lnTo>
                      <a:pt x="595" y="3"/>
                    </a:lnTo>
                    <a:lnTo>
                      <a:pt x="594" y="3"/>
                    </a:lnTo>
                    <a:lnTo>
                      <a:pt x="590" y="0"/>
                    </a:lnTo>
                    <a:lnTo>
                      <a:pt x="582" y="1"/>
                    </a:lnTo>
                    <a:lnTo>
                      <a:pt x="572" y="1"/>
                    </a:lnTo>
                    <a:lnTo>
                      <a:pt x="560" y="1"/>
                    </a:lnTo>
                    <a:lnTo>
                      <a:pt x="544" y="0"/>
                    </a:lnTo>
                    <a:lnTo>
                      <a:pt x="527" y="0"/>
                    </a:lnTo>
                    <a:lnTo>
                      <a:pt x="508" y="2"/>
                    </a:lnTo>
                    <a:lnTo>
                      <a:pt x="487" y="1"/>
                    </a:lnTo>
                    <a:lnTo>
                      <a:pt x="464" y="0"/>
                    </a:lnTo>
                    <a:lnTo>
                      <a:pt x="440" y="2"/>
                    </a:lnTo>
                    <a:lnTo>
                      <a:pt x="414" y="1"/>
                    </a:lnTo>
                    <a:lnTo>
                      <a:pt x="385" y="3"/>
                    </a:lnTo>
                    <a:lnTo>
                      <a:pt x="357" y="2"/>
                    </a:lnTo>
                    <a:lnTo>
                      <a:pt x="328" y="4"/>
                    </a:lnTo>
                    <a:lnTo>
                      <a:pt x="297" y="4"/>
                    </a:lnTo>
                    <a:lnTo>
                      <a:pt x="267" y="5"/>
                    </a:lnTo>
                    <a:lnTo>
                      <a:pt x="238" y="6"/>
                    </a:lnTo>
                    <a:lnTo>
                      <a:pt x="209" y="8"/>
                    </a:lnTo>
                    <a:lnTo>
                      <a:pt x="182" y="8"/>
                    </a:lnTo>
                    <a:lnTo>
                      <a:pt x="156" y="10"/>
                    </a:lnTo>
                    <a:lnTo>
                      <a:pt x="132" y="11"/>
                    </a:lnTo>
                    <a:lnTo>
                      <a:pt x="108" y="12"/>
                    </a:lnTo>
                    <a:lnTo>
                      <a:pt x="87" y="14"/>
                    </a:lnTo>
                    <a:lnTo>
                      <a:pt x="68" y="14"/>
                    </a:lnTo>
                    <a:lnTo>
                      <a:pt x="50" y="16"/>
                    </a:lnTo>
                    <a:lnTo>
                      <a:pt x="36" y="17"/>
                    </a:lnTo>
                    <a:lnTo>
                      <a:pt x="25" y="18"/>
                    </a:lnTo>
                    <a:lnTo>
                      <a:pt x="14" y="19"/>
                    </a:lnTo>
                    <a:lnTo>
                      <a:pt x="7" y="20"/>
                    </a:lnTo>
                    <a:lnTo>
                      <a:pt x="2" y="20"/>
                    </a:lnTo>
                    <a:lnTo>
                      <a:pt x="0" y="21"/>
                    </a:lnTo>
                    <a:lnTo>
                      <a:pt x="2" y="22"/>
                    </a:lnTo>
                    <a:lnTo>
                      <a:pt x="6" y="22"/>
                    </a:lnTo>
                    <a:lnTo>
                      <a:pt x="14" y="22"/>
                    </a:lnTo>
                    <a:lnTo>
                      <a:pt x="23" y="23"/>
                    </a:lnTo>
                    <a:lnTo>
                      <a:pt x="36" y="24"/>
                    </a:lnTo>
                    <a:lnTo>
                      <a:pt x="52" y="24"/>
                    </a:lnTo>
                    <a:lnTo>
                      <a:pt x="69" y="23"/>
                    </a:lnTo>
                    <a:lnTo>
                      <a:pt x="88" y="24"/>
                    </a:lnTo>
                    <a:lnTo>
                      <a:pt x="109" y="24"/>
                    </a:lnTo>
                    <a:lnTo>
                      <a:pt x="132" y="23"/>
                    </a:lnTo>
                    <a:lnTo>
                      <a:pt x="156" y="22"/>
                    </a:lnTo>
                    <a:lnTo>
                      <a:pt x="183" y="22"/>
                    </a:lnTo>
                    <a:lnTo>
                      <a:pt x="210" y="21"/>
                    </a:lnTo>
                    <a:lnTo>
                      <a:pt x="238" y="20"/>
                    </a:lnTo>
                    <a:lnTo>
                      <a:pt x="268" y="20"/>
                    </a:lnTo>
                    <a:lnTo>
                      <a:pt x="298" y="19"/>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91" name="Freeform 33"/>
              <p:cNvSpPr>
                <a:spLocks/>
              </p:cNvSpPr>
              <p:nvPr/>
            </p:nvSpPr>
            <p:spPr bwMode="auto">
              <a:xfrm>
                <a:off x="3412" y="2285"/>
                <a:ext cx="609" cy="23"/>
              </a:xfrm>
              <a:custGeom>
                <a:avLst/>
                <a:gdLst>
                  <a:gd name="T0" fmla="*/ 306 w 609"/>
                  <a:gd name="T1" fmla="*/ 18 h 23"/>
                  <a:gd name="T2" fmla="*/ 365 w 609"/>
                  <a:gd name="T3" fmla="*/ 15 h 23"/>
                  <a:gd name="T4" fmla="*/ 423 w 609"/>
                  <a:gd name="T5" fmla="*/ 14 h 23"/>
                  <a:gd name="T6" fmla="*/ 475 w 609"/>
                  <a:gd name="T7" fmla="*/ 13 h 23"/>
                  <a:gd name="T8" fmla="*/ 520 w 609"/>
                  <a:gd name="T9" fmla="*/ 11 h 23"/>
                  <a:gd name="T10" fmla="*/ 558 w 609"/>
                  <a:gd name="T11" fmla="*/ 10 h 23"/>
                  <a:gd name="T12" fmla="*/ 584 w 609"/>
                  <a:gd name="T13" fmla="*/ 7 h 23"/>
                  <a:gd name="T14" fmla="*/ 603 w 609"/>
                  <a:gd name="T15" fmla="*/ 6 h 23"/>
                  <a:gd name="T16" fmla="*/ 608 w 609"/>
                  <a:gd name="T17" fmla="*/ 4 h 23"/>
                  <a:gd name="T18" fmla="*/ 603 w 609"/>
                  <a:gd name="T19" fmla="*/ 2 h 23"/>
                  <a:gd name="T20" fmla="*/ 584 w 609"/>
                  <a:gd name="T21" fmla="*/ 1 h 23"/>
                  <a:gd name="T22" fmla="*/ 556 w 609"/>
                  <a:gd name="T23" fmla="*/ 1 h 23"/>
                  <a:gd name="T24" fmla="*/ 519 w 609"/>
                  <a:gd name="T25" fmla="*/ 2 h 23"/>
                  <a:gd name="T26" fmla="*/ 474 w 609"/>
                  <a:gd name="T27" fmla="*/ 0 h 23"/>
                  <a:gd name="T28" fmla="*/ 422 w 609"/>
                  <a:gd name="T29" fmla="*/ 1 h 23"/>
                  <a:gd name="T30" fmla="*/ 366 w 609"/>
                  <a:gd name="T31" fmla="*/ 2 h 23"/>
                  <a:gd name="T32" fmla="*/ 304 w 609"/>
                  <a:gd name="T33" fmla="*/ 3 h 23"/>
                  <a:gd name="T34" fmla="*/ 243 w 609"/>
                  <a:gd name="T35" fmla="*/ 4 h 23"/>
                  <a:gd name="T36" fmla="*/ 186 w 609"/>
                  <a:gd name="T37" fmla="*/ 6 h 23"/>
                  <a:gd name="T38" fmla="*/ 135 w 609"/>
                  <a:gd name="T39" fmla="*/ 8 h 23"/>
                  <a:gd name="T40" fmla="*/ 90 w 609"/>
                  <a:gd name="T41" fmla="*/ 11 h 23"/>
                  <a:gd name="T42" fmla="*/ 52 w 609"/>
                  <a:gd name="T43" fmla="*/ 13 h 23"/>
                  <a:gd name="T44" fmla="*/ 25 w 609"/>
                  <a:gd name="T45" fmla="*/ 14 h 23"/>
                  <a:gd name="T46" fmla="*/ 7 w 609"/>
                  <a:gd name="T47" fmla="*/ 16 h 23"/>
                  <a:gd name="T48" fmla="*/ 0 w 609"/>
                  <a:gd name="T49" fmla="*/ 17 h 23"/>
                  <a:gd name="T50" fmla="*/ 6 w 609"/>
                  <a:gd name="T51" fmla="*/ 18 h 23"/>
                  <a:gd name="T52" fmla="*/ 24 w 609"/>
                  <a:gd name="T53" fmla="*/ 19 h 23"/>
                  <a:gd name="T54" fmla="*/ 52 w 609"/>
                  <a:gd name="T55" fmla="*/ 21 h 23"/>
                  <a:gd name="T56" fmla="*/ 90 w 609"/>
                  <a:gd name="T57" fmla="*/ 21 h 23"/>
                  <a:gd name="T58" fmla="*/ 134 w 609"/>
                  <a:gd name="T59" fmla="*/ 20 h 23"/>
                  <a:gd name="T60" fmla="*/ 187 w 609"/>
                  <a:gd name="T61" fmla="*/ 20 h 23"/>
                  <a:gd name="T62" fmla="*/ 243 w 609"/>
                  <a:gd name="T63" fmla="*/ 19 h 23"/>
                  <a:gd name="T64" fmla="*/ 306 w 609"/>
                  <a:gd name="T65" fmla="*/ 18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9"/>
                  <a:gd name="T100" fmla="*/ 0 h 23"/>
                  <a:gd name="T101" fmla="*/ 609 w 60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9" h="23">
                    <a:moveTo>
                      <a:pt x="306" y="18"/>
                    </a:moveTo>
                    <a:lnTo>
                      <a:pt x="306" y="18"/>
                    </a:lnTo>
                    <a:lnTo>
                      <a:pt x="337" y="17"/>
                    </a:lnTo>
                    <a:lnTo>
                      <a:pt x="365" y="15"/>
                    </a:lnTo>
                    <a:lnTo>
                      <a:pt x="395" y="16"/>
                    </a:lnTo>
                    <a:lnTo>
                      <a:pt x="423" y="14"/>
                    </a:lnTo>
                    <a:lnTo>
                      <a:pt x="450" y="13"/>
                    </a:lnTo>
                    <a:lnTo>
                      <a:pt x="475" y="13"/>
                    </a:lnTo>
                    <a:lnTo>
                      <a:pt x="498" y="12"/>
                    </a:lnTo>
                    <a:lnTo>
                      <a:pt x="520" y="11"/>
                    </a:lnTo>
                    <a:lnTo>
                      <a:pt x="539" y="9"/>
                    </a:lnTo>
                    <a:lnTo>
                      <a:pt x="558" y="10"/>
                    </a:lnTo>
                    <a:lnTo>
                      <a:pt x="572" y="8"/>
                    </a:lnTo>
                    <a:lnTo>
                      <a:pt x="584" y="7"/>
                    </a:lnTo>
                    <a:lnTo>
                      <a:pt x="595" y="5"/>
                    </a:lnTo>
                    <a:lnTo>
                      <a:pt x="603" y="6"/>
                    </a:lnTo>
                    <a:lnTo>
                      <a:pt x="606" y="5"/>
                    </a:lnTo>
                    <a:lnTo>
                      <a:pt x="608" y="4"/>
                    </a:lnTo>
                    <a:lnTo>
                      <a:pt x="607" y="4"/>
                    </a:lnTo>
                    <a:lnTo>
                      <a:pt x="603" y="2"/>
                    </a:lnTo>
                    <a:lnTo>
                      <a:pt x="595" y="2"/>
                    </a:lnTo>
                    <a:lnTo>
                      <a:pt x="584" y="1"/>
                    </a:lnTo>
                    <a:lnTo>
                      <a:pt x="572" y="2"/>
                    </a:lnTo>
                    <a:lnTo>
                      <a:pt x="556" y="1"/>
                    </a:lnTo>
                    <a:lnTo>
                      <a:pt x="538" y="1"/>
                    </a:lnTo>
                    <a:lnTo>
                      <a:pt x="519" y="2"/>
                    </a:lnTo>
                    <a:lnTo>
                      <a:pt x="498" y="2"/>
                    </a:lnTo>
                    <a:lnTo>
                      <a:pt x="474" y="0"/>
                    </a:lnTo>
                    <a:lnTo>
                      <a:pt x="450" y="1"/>
                    </a:lnTo>
                    <a:lnTo>
                      <a:pt x="422" y="1"/>
                    </a:lnTo>
                    <a:lnTo>
                      <a:pt x="394" y="2"/>
                    </a:lnTo>
                    <a:lnTo>
                      <a:pt x="366" y="2"/>
                    </a:lnTo>
                    <a:lnTo>
                      <a:pt x="335" y="3"/>
                    </a:lnTo>
                    <a:lnTo>
                      <a:pt x="304" y="3"/>
                    </a:lnTo>
                    <a:lnTo>
                      <a:pt x="274" y="4"/>
                    </a:lnTo>
                    <a:lnTo>
                      <a:pt x="243" y="4"/>
                    </a:lnTo>
                    <a:lnTo>
                      <a:pt x="214" y="6"/>
                    </a:lnTo>
                    <a:lnTo>
                      <a:pt x="186" y="6"/>
                    </a:lnTo>
                    <a:lnTo>
                      <a:pt x="159" y="7"/>
                    </a:lnTo>
                    <a:lnTo>
                      <a:pt x="135" y="8"/>
                    </a:lnTo>
                    <a:lnTo>
                      <a:pt x="111" y="9"/>
                    </a:lnTo>
                    <a:lnTo>
                      <a:pt x="90" y="11"/>
                    </a:lnTo>
                    <a:lnTo>
                      <a:pt x="69" y="11"/>
                    </a:lnTo>
                    <a:lnTo>
                      <a:pt x="52" y="13"/>
                    </a:lnTo>
                    <a:lnTo>
                      <a:pt x="36" y="13"/>
                    </a:lnTo>
                    <a:lnTo>
                      <a:pt x="25" y="14"/>
                    </a:lnTo>
                    <a:lnTo>
                      <a:pt x="14" y="15"/>
                    </a:lnTo>
                    <a:lnTo>
                      <a:pt x="7" y="16"/>
                    </a:lnTo>
                    <a:lnTo>
                      <a:pt x="2" y="16"/>
                    </a:lnTo>
                    <a:lnTo>
                      <a:pt x="0" y="17"/>
                    </a:lnTo>
                    <a:lnTo>
                      <a:pt x="2" y="18"/>
                    </a:lnTo>
                    <a:lnTo>
                      <a:pt x="6" y="18"/>
                    </a:lnTo>
                    <a:lnTo>
                      <a:pt x="14" y="19"/>
                    </a:lnTo>
                    <a:lnTo>
                      <a:pt x="24" y="19"/>
                    </a:lnTo>
                    <a:lnTo>
                      <a:pt x="37" y="21"/>
                    </a:lnTo>
                    <a:lnTo>
                      <a:pt x="52" y="21"/>
                    </a:lnTo>
                    <a:lnTo>
                      <a:pt x="70" y="20"/>
                    </a:lnTo>
                    <a:lnTo>
                      <a:pt x="90" y="21"/>
                    </a:lnTo>
                    <a:lnTo>
                      <a:pt x="110" y="22"/>
                    </a:lnTo>
                    <a:lnTo>
                      <a:pt x="134" y="20"/>
                    </a:lnTo>
                    <a:lnTo>
                      <a:pt x="160" y="20"/>
                    </a:lnTo>
                    <a:lnTo>
                      <a:pt x="187" y="20"/>
                    </a:lnTo>
                    <a:lnTo>
                      <a:pt x="215" y="20"/>
                    </a:lnTo>
                    <a:lnTo>
                      <a:pt x="243" y="19"/>
                    </a:lnTo>
                    <a:lnTo>
                      <a:pt x="273" y="19"/>
                    </a:lnTo>
                    <a:lnTo>
                      <a:pt x="306" y="18"/>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92" name="Freeform 34"/>
              <p:cNvSpPr>
                <a:spLocks/>
              </p:cNvSpPr>
              <p:nvPr/>
            </p:nvSpPr>
            <p:spPr bwMode="auto">
              <a:xfrm>
                <a:off x="3874" y="2061"/>
                <a:ext cx="66" cy="11"/>
              </a:xfrm>
              <a:custGeom>
                <a:avLst/>
                <a:gdLst>
                  <a:gd name="T0" fmla="*/ 32 w 66"/>
                  <a:gd name="T1" fmla="*/ 9 h 11"/>
                  <a:gd name="T2" fmla="*/ 38 w 66"/>
                  <a:gd name="T3" fmla="*/ 9 h 11"/>
                  <a:gd name="T4" fmla="*/ 45 w 66"/>
                  <a:gd name="T5" fmla="*/ 8 h 11"/>
                  <a:gd name="T6" fmla="*/ 50 w 66"/>
                  <a:gd name="T7" fmla="*/ 6 h 11"/>
                  <a:gd name="T8" fmla="*/ 55 w 66"/>
                  <a:gd name="T9" fmla="*/ 5 h 11"/>
                  <a:gd name="T10" fmla="*/ 59 w 66"/>
                  <a:gd name="T11" fmla="*/ 5 h 11"/>
                  <a:gd name="T12" fmla="*/ 62 w 66"/>
                  <a:gd name="T13" fmla="*/ 3 h 11"/>
                  <a:gd name="T14" fmla="*/ 64 w 66"/>
                  <a:gd name="T15" fmla="*/ 3 h 11"/>
                  <a:gd name="T16" fmla="*/ 65 w 66"/>
                  <a:gd name="T17" fmla="*/ 2 h 11"/>
                  <a:gd name="T18" fmla="*/ 65 w 66"/>
                  <a:gd name="T19" fmla="*/ 1 h 11"/>
                  <a:gd name="T20" fmla="*/ 62 w 66"/>
                  <a:gd name="T21" fmla="*/ 1 h 11"/>
                  <a:gd name="T22" fmla="*/ 59 w 66"/>
                  <a:gd name="T23" fmla="*/ 0 h 11"/>
                  <a:gd name="T24" fmla="*/ 55 w 66"/>
                  <a:gd name="T25" fmla="*/ 0 h 11"/>
                  <a:gd name="T26" fmla="*/ 51 w 66"/>
                  <a:gd name="T27" fmla="*/ 0 h 11"/>
                  <a:gd name="T28" fmla="*/ 45 w 66"/>
                  <a:gd name="T29" fmla="*/ 0 h 11"/>
                  <a:gd name="T30" fmla="*/ 39 w 66"/>
                  <a:gd name="T31" fmla="*/ 1 h 11"/>
                  <a:gd name="T32" fmla="*/ 32 w 66"/>
                  <a:gd name="T33" fmla="*/ 1 h 11"/>
                  <a:gd name="T34" fmla="*/ 26 w 66"/>
                  <a:gd name="T35" fmla="*/ 1 h 11"/>
                  <a:gd name="T36" fmla="*/ 20 w 66"/>
                  <a:gd name="T37" fmla="*/ 2 h 11"/>
                  <a:gd name="T38" fmla="*/ 15 w 66"/>
                  <a:gd name="T39" fmla="*/ 3 h 11"/>
                  <a:gd name="T40" fmla="*/ 9 w 66"/>
                  <a:gd name="T41" fmla="*/ 4 h 11"/>
                  <a:gd name="T42" fmla="*/ 6 w 66"/>
                  <a:gd name="T43" fmla="*/ 6 h 11"/>
                  <a:gd name="T44" fmla="*/ 2 w 66"/>
                  <a:gd name="T45" fmla="*/ 7 h 11"/>
                  <a:gd name="T46" fmla="*/ 0 w 66"/>
                  <a:gd name="T47" fmla="*/ 8 h 11"/>
                  <a:gd name="T48" fmla="*/ 0 w 66"/>
                  <a:gd name="T49" fmla="*/ 8 h 11"/>
                  <a:gd name="T50" fmla="*/ 0 w 66"/>
                  <a:gd name="T51" fmla="*/ 8 h 11"/>
                  <a:gd name="T52" fmla="*/ 2 w 66"/>
                  <a:gd name="T53" fmla="*/ 9 h 11"/>
                  <a:gd name="T54" fmla="*/ 5 w 66"/>
                  <a:gd name="T55" fmla="*/ 10 h 11"/>
                  <a:gd name="T56" fmla="*/ 10 w 66"/>
                  <a:gd name="T57" fmla="*/ 10 h 11"/>
                  <a:gd name="T58" fmla="*/ 13 w 66"/>
                  <a:gd name="T59" fmla="*/ 9 h 11"/>
                  <a:gd name="T60" fmla="*/ 19 w 66"/>
                  <a:gd name="T61" fmla="*/ 9 h 11"/>
                  <a:gd name="T62" fmla="*/ 25 w 66"/>
                  <a:gd name="T63" fmla="*/ 9 h 11"/>
                  <a:gd name="T64" fmla="*/ 32 w 66"/>
                  <a:gd name="T65" fmla="*/ 9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1"/>
                  <a:gd name="T101" fmla="*/ 66 w 6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1">
                    <a:moveTo>
                      <a:pt x="32" y="9"/>
                    </a:moveTo>
                    <a:lnTo>
                      <a:pt x="38" y="9"/>
                    </a:lnTo>
                    <a:lnTo>
                      <a:pt x="45" y="8"/>
                    </a:lnTo>
                    <a:lnTo>
                      <a:pt x="50" y="6"/>
                    </a:lnTo>
                    <a:lnTo>
                      <a:pt x="55" y="5"/>
                    </a:lnTo>
                    <a:lnTo>
                      <a:pt x="59" y="5"/>
                    </a:lnTo>
                    <a:lnTo>
                      <a:pt x="62" y="3"/>
                    </a:lnTo>
                    <a:lnTo>
                      <a:pt x="64" y="3"/>
                    </a:lnTo>
                    <a:lnTo>
                      <a:pt x="65" y="2"/>
                    </a:lnTo>
                    <a:lnTo>
                      <a:pt x="65" y="1"/>
                    </a:lnTo>
                    <a:lnTo>
                      <a:pt x="62" y="1"/>
                    </a:lnTo>
                    <a:lnTo>
                      <a:pt x="59" y="0"/>
                    </a:lnTo>
                    <a:lnTo>
                      <a:pt x="55" y="0"/>
                    </a:lnTo>
                    <a:lnTo>
                      <a:pt x="51" y="0"/>
                    </a:lnTo>
                    <a:lnTo>
                      <a:pt x="45" y="0"/>
                    </a:lnTo>
                    <a:lnTo>
                      <a:pt x="39" y="1"/>
                    </a:lnTo>
                    <a:lnTo>
                      <a:pt x="32" y="1"/>
                    </a:lnTo>
                    <a:lnTo>
                      <a:pt x="26" y="1"/>
                    </a:lnTo>
                    <a:lnTo>
                      <a:pt x="20" y="2"/>
                    </a:lnTo>
                    <a:lnTo>
                      <a:pt x="15" y="3"/>
                    </a:lnTo>
                    <a:lnTo>
                      <a:pt x="9" y="4"/>
                    </a:lnTo>
                    <a:lnTo>
                      <a:pt x="6" y="6"/>
                    </a:lnTo>
                    <a:lnTo>
                      <a:pt x="2" y="7"/>
                    </a:lnTo>
                    <a:lnTo>
                      <a:pt x="0" y="8"/>
                    </a:lnTo>
                    <a:lnTo>
                      <a:pt x="2" y="9"/>
                    </a:lnTo>
                    <a:lnTo>
                      <a:pt x="5" y="10"/>
                    </a:lnTo>
                    <a:lnTo>
                      <a:pt x="10" y="10"/>
                    </a:lnTo>
                    <a:lnTo>
                      <a:pt x="13" y="9"/>
                    </a:lnTo>
                    <a:lnTo>
                      <a:pt x="19" y="9"/>
                    </a:lnTo>
                    <a:lnTo>
                      <a:pt x="25" y="9"/>
                    </a:lnTo>
                    <a:lnTo>
                      <a:pt x="32" y="9"/>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93" name="Freeform 35"/>
              <p:cNvSpPr>
                <a:spLocks/>
              </p:cNvSpPr>
              <p:nvPr/>
            </p:nvSpPr>
            <p:spPr bwMode="auto">
              <a:xfrm>
                <a:off x="3865" y="2067"/>
                <a:ext cx="79" cy="13"/>
              </a:xfrm>
              <a:custGeom>
                <a:avLst/>
                <a:gdLst>
                  <a:gd name="T0" fmla="*/ 39 w 79"/>
                  <a:gd name="T1" fmla="*/ 12 h 13"/>
                  <a:gd name="T2" fmla="*/ 39 w 79"/>
                  <a:gd name="T3" fmla="*/ 12 h 13"/>
                  <a:gd name="T4" fmla="*/ 46 w 79"/>
                  <a:gd name="T5" fmla="*/ 11 h 13"/>
                  <a:gd name="T6" fmla="*/ 54 w 79"/>
                  <a:gd name="T7" fmla="*/ 10 h 13"/>
                  <a:gd name="T8" fmla="*/ 60 w 79"/>
                  <a:gd name="T9" fmla="*/ 10 h 13"/>
                  <a:gd name="T10" fmla="*/ 67 w 79"/>
                  <a:gd name="T11" fmla="*/ 9 h 13"/>
                  <a:gd name="T12" fmla="*/ 71 w 79"/>
                  <a:gd name="T13" fmla="*/ 8 h 13"/>
                  <a:gd name="T14" fmla="*/ 74 w 79"/>
                  <a:gd name="T15" fmla="*/ 7 h 13"/>
                  <a:gd name="T16" fmla="*/ 77 w 79"/>
                  <a:gd name="T17" fmla="*/ 6 h 13"/>
                  <a:gd name="T18" fmla="*/ 78 w 79"/>
                  <a:gd name="T19" fmla="*/ 5 h 13"/>
                  <a:gd name="T20" fmla="*/ 78 w 79"/>
                  <a:gd name="T21" fmla="*/ 4 h 13"/>
                  <a:gd name="T22" fmla="*/ 75 w 79"/>
                  <a:gd name="T23" fmla="*/ 3 h 13"/>
                  <a:gd name="T24" fmla="*/ 71 w 79"/>
                  <a:gd name="T25" fmla="*/ 1 h 13"/>
                  <a:gd name="T26" fmla="*/ 66 w 79"/>
                  <a:gd name="T27" fmla="*/ 1 h 13"/>
                  <a:gd name="T28" fmla="*/ 61 w 79"/>
                  <a:gd name="T29" fmla="*/ 2 h 13"/>
                  <a:gd name="T30" fmla="*/ 53 w 79"/>
                  <a:gd name="T31" fmla="*/ 1 h 13"/>
                  <a:gd name="T32" fmla="*/ 46 w 79"/>
                  <a:gd name="T33" fmla="*/ 1 h 13"/>
                  <a:gd name="T34" fmla="*/ 39 w 79"/>
                  <a:gd name="T35" fmla="*/ 1 h 13"/>
                  <a:gd name="T36" fmla="*/ 31 w 79"/>
                  <a:gd name="T37" fmla="*/ 0 h 13"/>
                  <a:gd name="T38" fmla="*/ 24 w 79"/>
                  <a:gd name="T39" fmla="*/ 1 h 13"/>
                  <a:gd name="T40" fmla="*/ 17 w 79"/>
                  <a:gd name="T41" fmla="*/ 1 h 13"/>
                  <a:gd name="T42" fmla="*/ 11 w 79"/>
                  <a:gd name="T43" fmla="*/ 2 h 13"/>
                  <a:gd name="T44" fmla="*/ 7 w 79"/>
                  <a:gd name="T45" fmla="*/ 4 h 13"/>
                  <a:gd name="T46" fmla="*/ 2 w 79"/>
                  <a:gd name="T47" fmla="*/ 5 h 13"/>
                  <a:gd name="T48" fmla="*/ 0 w 79"/>
                  <a:gd name="T49" fmla="*/ 6 h 13"/>
                  <a:gd name="T50" fmla="*/ 0 w 79"/>
                  <a:gd name="T51" fmla="*/ 7 h 13"/>
                  <a:gd name="T52" fmla="*/ 0 w 79"/>
                  <a:gd name="T53" fmla="*/ 8 h 13"/>
                  <a:gd name="T54" fmla="*/ 3 w 79"/>
                  <a:gd name="T55" fmla="*/ 9 h 13"/>
                  <a:gd name="T56" fmla="*/ 7 w 79"/>
                  <a:gd name="T57" fmla="*/ 9 h 13"/>
                  <a:gd name="T58" fmla="*/ 11 w 79"/>
                  <a:gd name="T59" fmla="*/ 11 h 13"/>
                  <a:gd name="T60" fmla="*/ 17 w 79"/>
                  <a:gd name="T61" fmla="*/ 11 h 13"/>
                  <a:gd name="T62" fmla="*/ 23 w 79"/>
                  <a:gd name="T63" fmla="*/ 10 h 13"/>
                  <a:gd name="T64" fmla="*/ 32 w 79"/>
                  <a:gd name="T65" fmla="*/ 11 h 13"/>
                  <a:gd name="T66" fmla="*/ 39 w 79"/>
                  <a:gd name="T67" fmla="*/ 12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3"/>
                  <a:gd name="T104" fmla="*/ 79 w 79"/>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3">
                    <a:moveTo>
                      <a:pt x="39" y="12"/>
                    </a:moveTo>
                    <a:lnTo>
                      <a:pt x="39" y="12"/>
                    </a:lnTo>
                    <a:lnTo>
                      <a:pt x="46" y="11"/>
                    </a:lnTo>
                    <a:lnTo>
                      <a:pt x="54" y="10"/>
                    </a:lnTo>
                    <a:lnTo>
                      <a:pt x="60" y="10"/>
                    </a:lnTo>
                    <a:lnTo>
                      <a:pt x="67" y="9"/>
                    </a:lnTo>
                    <a:lnTo>
                      <a:pt x="71" y="8"/>
                    </a:lnTo>
                    <a:lnTo>
                      <a:pt x="74" y="7"/>
                    </a:lnTo>
                    <a:lnTo>
                      <a:pt x="77" y="6"/>
                    </a:lnTo>
                    <a:lnTo>
                      <a:pt x="78" y="5"/>
                    </a:lnTo>
                    <a:lnTo>
                      <a:pt x="78" y="4"/>
                    </a:lnTo>
                    <a:lnTo>
                      <a:pt x="75" y="3"/>
                    </a:lnTo>
                    <a:lnTo>
                      <a:pt x="71" y="1"/>
                    </a:lnTo>
                    <a:lnTo>
                      <a:pt x="66" y="1"/>
                    </a:lnTo>
                    <a:lnTo>
                      <a:pt x="61" y="2"/>
                    </a:lnTo>
                    <a:lnTo>
                      <a:pt x="53" y="1"/>
                    </a:lnTo>
                    <a:lnTo>
                      <a:pt x="46" y="1"/>
                    </a:lnTo>
                    <a:lnTo>
                      <a:pt x="39" y="1"/>
                    </a:lnTo>
                    <a:lnTo>
                      <a:pt x="31" y="0"/>
                    </a:lnTo>
                    <a:lnTo>
                      <a:pt x="24" y="1"/>
                    </a:lnTo>
                    <a:lnTo>
                      <a:pt x="17" y="1"/>
                    </a:lnTo>
                    <a:lnTo>
                      <a:pt x="11" y="2"/>
                    </a:lnTo>
                    <a:lnTo>
                      <a:pt x="7" y="4"/>
                    </a:lnTo>
                    <a:lnTo>
                      <a:pt x="2" y="5"/>
                    </a:lnTo>
                    <a:lnTo>
                      <a:pt x="0" y="6"/>
                    </a:lnTo>
                    <a:lnTo>
                      <a:pt x="0" y="7"/>
                    </a:lnTo>
                    <a:lnTo>
                      <a:pt x="0" y="8"/>
                    </a:lnTo>
                    <a:lnTo>
                      <a:pt x="3" y="9"/>
                    </a:lnTo>
                    <a:lnTo>
                      <a:pt x="7" y="9"/>
                    </a:lnTo>
                    <a:lnTo>
                      <a:pt x="11" y="11"/>
                    </a:lnTo>
                    <a:lnTo>
                      <a:pt x="17" y="11"/>
                    </a:lnTo>
                    <a:lnTo>
                      <a:pt x="23" y="10"/>
                    </a:lnTo>
                    <a:lnTo>
                      <a:pt x="32" y="11"/>
                    </a:lnTo>
                    <a:lnTo>
                      <a:pt x="39" y="1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94" name="Freeform 36"/>
              <p:cNvSpPr>
                <a:spLocks/>
              </p:cNvSpPr>
              <p:nvPr/>
            </p:nvSpPr>
            <p:spPr bwMode="auto">
              <a:xfrm>
                <a:off x="2140" y="2480"/>
                <a:ext cx="859" cy="103"/>
              </a:xfrm>
              <a:custGeom>
                <a:avLst/>
                <a:gdLst>
                  <a:gd name="T0" fmla="*/ 130 w 859"/>
                  <a:gd name="T1" fmla="*/ 4 h 103"/>
                  <a:gd name="T2" fmla="*/ 136 w 859"/>
                  <a:gd name="T3" fmla="*/ 3 h 103"/>
                  <a:gd name="T4" fmla="*/ 148 w 859"/>
                  <a:gd name="T5" fmla="*/ 3 h 103"/>
                  <a:gd name="T6" fmla="*/ 166 w 859"/>
                  <a:gd name="T7" fmla="*/ 1 h 103"/>
                  <a:gd name="T8" fmla="*/ 189 w 859"/>
                  <a:gd name="T9" fmla="*/ 0 h 103"/>
                  <a:gd name="T10" fmla="*/ 219 w 859"/>
                  <a:gd name="T11" fmla="*/ 1 h 103"/>
                  <a:gd name="T12" fmla="*/ 255 w 859"/>
                  <a:gd name="T13" fmla="*/ 0 h 103"/>
                  <a:gd name="T14" fmla="*/ 295 w 859"/>
                  <a:gd name="T15" fmla="*/ 1 h 103"/>
                  <a:gd name="T16" fmla="*/ 342 w 859"/>
                  <a:gd name="T17" fmla="*/ 3 h 103"/>
                  <a:gd name="T18" fmla="*/ 393 w 859"/>
                  <a:gd name="T19" fmla="*/ 7 h 103"/>
                  <a:gd name="T20" fmla="*/ 450 w 859"/>
                  <a:gd name="T21" fmla="*/ 11 h 103"/>
                  <a:gd name="T22" fmla="*/ 513 w 859"/>
                  <a:gd name="T23" fmla="*/ 17 h 103"/>
                  <a:gd name="T24" fmla="*/ 582 w 859"/>
                  <a:gd name="T25" fmla="*/ 25 h 103"/>
                  <a:gd name="T26" fmla="*/ 654 w 859"/>
                  <a:gd name="T27" fmla="*/ 36 h 103"/>
                  <a:gd name="T28" fmla="*/ 733 w 859"/>
                  <a:gd name="T29" fmla="*/ 49 h 103"/>
                  <a:gd name="T30" fmla="*/ 814 w 859"/>
                  <a:gd name="T31" fmla="*/ 65 h 103"/>
                  <a:gd name="T32" fmla="*/ 856 w 859"/>
                  <a:gd name="T33" fmla="*/ 74 h 103"/>
                  <a:gd name="T34" fmla="*/ 850 w 859"/>
                  <a:gd name="T35" fmla="*/ 75 h 103"/>
                  <a:gd name="T36" fmla="*/ 835 w 859"/>
                  <a:gd name="T37" fmla="*/ 74 h 103"/>
                  <a:gd name="T38" fmla="*/ 815 w 859"/>
                  <a:gd name="T39" fmla="*/ 74 h 103"/>
                  <a:gd name="T40" fmla="*/ 788 w 859"/>
                  <a:gd name="T41" fmla="*/ 76 h 103"/>
                  <a:gd name="T42" fmla="*/ 754 w 859"/>
                  <a:gd name="T43" fmla="*/ 76 h 103"/>
                  <a:gd name="T44" fmla="*/ 715 w 859"/>
                  <a:gd name="T45" fmla="*/ 76 h 103"/>
                  <a:gd name="T46" fmla="*/ 671 w 859"/>
                  <a:gd name="T47" fmla="*/ 77 h 103"/>
                  <a:gd name="T48" fmla="*/ 622 w 859"/>
                  <a:gd name="T49" fmla="*/ 78 h 103"/>
                  <a:gd name="T50" fmla="*/ 568 w 859"/>
                  <a:gd name="T51" fmla="*/ 79 h 103"/>
                  <a:gd name="T52" fmla="*/ 511 w 859"/>
                  <a:gd name="T53" fmla="*/ 82 h 103"/>
                  <a:gd name="T54" fmla="*/ 450 w 859"/>
                  <a:gd name="T55" fmla="*/ 84 h 103"/>
                  <a:gd name="T56" fmla="*/ 384 w 859"/>
                  <a:gd name="T57" fmla="*/ 87 h 103"/>
                  <a:gd name="T58" fmla="*/ 315 w 859"/>
                  <a:gd name="T59" fmla="*/ 90 h 103"/>
                  <a:gd name="T60" fmla="*/ 243 w 859"/>
                  <a:gd name="T61" fmla="*/ 95 h 103"/>
                  <a:gd name="T62" fmla="*/ 169 w 859"/>
                  <a:gd name="T63" fmla="*/ 100 h 103"/>
                  <a:gd name="T64" fmla="*/ 126 w 859"/>
                  <a:gd name="T65" fmla="*/ 102 h 103"/>
                  <a:gd name="T66" fmla="*/ 109 w 859"/>
                  <a:gd name="T67" fmla="*/ 102 h 103"/>
                  <a:gd name="T68" fmla="*/ 89 w 859"/>
                  <a:gd name="T69" fmla="*/ 102 h 103"/>
                  <a:gd name="T70" fmla="*/ 66 w 859"/>
                  <a:gd name="T71" fmla="*/ 101 h 103"/>
                  <a:gd name="T72" fmla="*/ 45 w 859"/>
                  <a:gd name="T73" fmla="*/ 96 h 103"/>
                  <a:gd name="T74" fmla="*/ 26 w 859"/>
                  <a:gd name="T75" fmla="*/ 91 h 103"/>
                  <a:gd name="T76" fmla="*/ 11 w 859"/>
                  <a:gd name="T77" fmla="*/ 83 h 103"/>
                  <a:gd name="T78" fmla="*/ 4 w 859"/>
                  <a:gd name="T79" fmla="*/ 71 h 103"/>
                  <a:gd name="T80" fmla="*/ 2 w 859"/>
                  <a:gd name="T81" fmla="*/ 63 h 103"/>
                  <a:gd name="T82" fmla="*/ 1 w 859"/>
                  <a:gd name="T83" fmla="*/ 57 h 103"/>
                  <a:gd name="T84" fmla="*/ 5 w 859"/>
                  <a:gd name="T85" fmla="*/ 49 h 103"/>
                  <a:gd name="T86" fmla="*/ 17 w 859"/>
                  <a:gd name="T87" fmla="*/ 38 h 103"/>
                  <a:gd name="T88" fmla="*/ 34 w 859"/>
                  <a:gd name="T89" fmla="*/ 30 h 103"/>
                  <a:gd name="T90" fmla="*/ 55 w 859"/>
                  <a:gd name="T91" fmla="*/ 20 h 103"/>
                  <a:gd name="T92" fmla="*/ 82 w 859"/>
                  <a:gd name="T93" fmla="*/ 10 h 103"/>
                  <a:gd name="T94" fmla="*/ 112 w 859"/>
                  <a:gd name="T95" fmla="*/ 7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9"/>
                  <a:gd name="T145" fmla="*/ 0 h 103"/>
                  <a:gd name="T146" fmla="*/ 859 w 859"/>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9" h="103">
                    <a:moveTo>
                      <a:pt x="130" y="4"/>
                    </a:moveTo>
                    <a:lnTo>
                      <a:pt x="130" y="4"/>
                    </a:lnTo>
                    <a:lnTo>
                      <a:pt x="132" y="4"/>
                    </a:lnTo>
                    <a:lnTo>
                      <a:pt x="136" y="3"/>
                    </a:lnTo>
                    <a:lnTo>
                      <a:pt x="140" y="2"/>
                    </a:lnTo>
                    <a:lnTo>
                      <a:pt x="148" y="3"/>
                    </a:lnTo>
                    <a:lnTo>
                      <a:pt x="157" y="2"/>
                    </a:lnTo>
                    <a:lnTo>
                      <a:pt x="166" y="1"/>
                    </a:lnTo>
                    <a:lnTo>
                      <a:pt x="177" y="2"/>
                    </a:lnTo>
                    <a:lnTo>
                      <a:pt x="189" y="0"/>
                    </a:lnTo>
                    <a:lnTo>
                      <a:pt x="203" y="1"/>
                    </a:lnTo>
                    <a:lnTo>
                      <a:pt x="219" y="1"/>
                    </a:lnTo>
                    <a:lnTo>
                      <a:pt x="236" y="0"/>
                    </a:lnTo>
                    <a:lnTo>
                      <a:pt x="255" y="0"/>
                    </a:lnTo>
                    <a:lnTo>
                      <a:pt x="274" y="1"/>
                    </a:lnTo>
                    <a:lnTo>
                      <a:pt x="295" y="1"/>
                    </a:lnTo>
                    <a:lnTo>
                      <a:pt x="317" y="2"/>
                    </a:lnTo>
                    <a:lnTo>
                      <a:pt x="342" y="3"/>
                    </a:lnTo>
                    <a:lnTo>
                      <a:pt x="367" y="4"/>
                    </a:lnTo>
                    <a:lnTo>
                      <a:pt x="393" y="7"/>
                    </a:lnTo>
                    <a:lnTo>
                      <a:pt x="422" y="9"/>
                    </a:lnTo>
                    <a:lnTo>
                      <a:pt x="450" y="11"/>
                    </a:lnTo>
                    <a:lnTo>
                      <a:pt x="481" y="14"/>
                    </a:lnTo>
                    <a:lnTo>
                      <a:pt x="513" y="17"/>
                    </a:lnTo>
                    <a:lnTo>
                      <a:pt x="546" y="22"/>
                    </a:lnTo>
                    <a:lnTo>
                      <a:pt x="582" y="25"/>
                    </a:lnTo>
                    <a:lnTo>
                      <a:pt x="618" y="31"/>
                    </a:lnTo>
                    <a:lnTo>
                      <a:pt x="654" y="36"/>
                    </a:lnTo>
                    <a:lnTo>
                      <a:pt x="693" y="42"/>
                    </a:lnTo>
                    <a:lnTo>
                      <a:pt x="733" y="49"/>
                    </a:lnTo>
                    <a:lnTo>
                      <a:pt x="772" y="55"/>
                    </a:lnTo>
                    <a:lnTo>
                      <a:pt x="814" y="65"/>
                    </a:lnTo>
                    <a:lnTo>
                      <a:pt x="858" y="73"/>
                    </a:lnTo>
                    <a:lnTo>
                      <a:pt x="856" y="74"/>
                    </a:lnTo>
                    <a:lnTo>
                      <a:pt x="854" y="74"/>
                    </a:lnTo>
                    <a:lnTo>
                      <a:pt x="850" y="75"/>
                    </a:lnTo>
                    <a:lnTo>
                      <a:pt x="843" y="74"/>
                    </a:lnTo>
                    <a:lnTo>
                      <a:pt x="835" y="74"/>
                    </a:lnTo>
                    <a:lnTo>
                      <a:pt x="825" y="74"/>
                    </a:lnTo>
                    <a:lnTo>
                      <a:pt x="815" y="74"/>
                    </a:lnTo>
                    <a:lnTo>
                      <a:pt x="803" y="75"/>
                    </a:lnTo>
                    <a:lnTo>
                      <a:pt x="788" y="76"/>
                    </a:lnTo>
                    <a:lnTo>
                      <a:pt x="772" y="75"/>
                    </a:lnTo>
                    <a:lnTo>
                      <a:pt x="754" y="76"/>
                    </a:lnTo>
                    <a:lnTo>
                      <a:pt x="735" y="76"/>
                    </a:lnTo>
                    <a:lnTo>
                      <a:pt x="715" y="76"/>
                    </a:lnTo>
                    <a:lnTo>
                      <a:pt x="694" y="76"/>
                    </a:lnTo>
                    <a:lnTo>
                      <a:pt x="671" y="77"/>
                    </a:lnTo>
                    <a:lnTo>
                      <a:pt x="647" y="78"/>
                    </a:lnTo>
                    <a:lnTo>
                      <a:pt x="622" y="78"/>
                    </a:lnTo>
                    <a:lnTo>
                      <a:pt x="595" y="79"/>
                    </a:lnTo>
                    <a:lnTo>
                      <a:pt x="568" y="79"/>
                    </a:lnTo>
                    <a:lnTo>
                      <a:pt x="540" y="80"/>
                    </a:lnTo>
                    <a:lnTo>
                      <a:pt x="511" y="82"/>
                    </a:lnTo>
                    <a:lnTo>
                      <a:pt x="481" y="83"/>
                    </a:lnTo>
                    <a:lnTo>
                      <a:pt x="450" y="84"/>
                    </a:lnTo>
                    <a:lnTo>
                      <a:pt x="416" y="84"/>
                    </a:lnTo>
                    <a:lnTo>
                      <a:pt x="384" y="87"/>
                    </a:lnTo>
                    <a:lnTo>
                      <a:pt x="350" y="88"/>
                    </a:lnTo>
                    <a:lnTo>
                      <a:pt x="315" y="90"/>
                    </a:lnTo>
                    <a:lnTo>
                      <a:pt x="279" y="92"/>
                    </a:lnTo>
                    <a:lnTo>
                      <a:pt x="243" y="95"/>
                    </a:lnTo>
                    <a:lnTo>
                      <a:pt x="206" y="96"/>
                    </a:lnTo>
                    <a:lnTo>
                      <a:pt x="169" y="100"/>
                    </a:lnTo>
                    <a:lnTo>
                      <a:pt x="131" y="102"/>
                    </a:lnTo>
                    <a:lnTo>
                      <a:pt x="126" y="102"/>
                    </a:lnTo>
                    <a:lnTo>
                      <a:pt x="118" y="102"/>
                    </a:lnTo>
                    <a:lnTo>
                      <a:pt x="109" y="102"/>
                    </a:lnTo>
                    <a:lnTo>
                      <a:pt x="99" y="102"/>
                    </a:lnTo>
                    <a:lnTo>
                      <a:pt x="89" y="102"/>
                    </a:lnTo>
                    <a:lnTo>
                      <a:pt x="77" y="102"/>
                    </a:lnTo>
                    <a:lnTo>
                      <a:pt x="66" y="101"/>
                    </a:lnTo>
                    <a:lnTo>
                      <a:pt x="55" y="99"/>
                    </a:lnTo>
                    <a:lnTo>
                      <a:pt x="45" y="96"/>
                    </a:lnTo>
                    <a:lnTo>
                      <a:pt x="35" y="94"/>
                    </a:lnTo>
                    <a:lnTo>
                      <a:pt x="26" y="91"/>
                    </a:lnTo>
                    <a:lnTo>
                      <a:pt x="17" y="86"/>
                    </a:lnTo>
                    <a:lnTo>
                      <a:pt x="11" y="83"/>
                    </a:lnTo>
                    <a:lnTo>
                      <a:pt x="7" y="78"/>
                    </a:lnTo>
                    <a:lnTo>
                      <a:pt x="4" y="71"/>
                    </a:lnTo>
                    <a:lnTo>
                      <a:pt x="4" y="65"/>
                    </a:lnTo>
                    <a:lnTo>
                      <a:pt x="2" y="63"/>
                    </a:lnTo>
                    <a:lnTo>
                      <a:pt x="0" y="59"/>
                    </a:lnTo>
                    <a:lnTo>
                      <a:pt x="1" y="57"/>
                    </a:lnTo>
                    <a:lnTo>
                      <a:pt x="2" y="53"/>
                    </a:lnTo>
                    <a:lnTo>
                      <a:pt x="5" y="49"/>
                    </a:lnTo>
                    <a:lnTo>
                      <a:pt x="9" y="43"/>
                    </a:lnTo>
                    <a:lnTo>
                      <a:pt x="17" y="38"/>
                    </a:lnTo>
                    <a:lnTo>
                      <a:pt x="25" y="33"/>
                    </a:lnTo>
                    <a:lnTo>
                      <a:pt x="34" y="30"/>
                    </a:lnTo>
                    <a:lnTo>
                      <a:pt x="44" y="25"/>
                    </a:lnTo>
                    <a:lnTo>
                      <a:pt x="55" y="20"/>
                    </a:lnTo>
                    <a:lnTo>
                      <a:pt x="67" y="16"/>
                    </a:lnTo>
                    <a:lnTo>
                      <a:pt x="82" y="10"/>
                    </a:lnTo>
                    <a:lnTo>
                      <a:pt x="97" y="8"/>
                    </a:lnTo>
                    <a:lnTo>
                      <a:pt x="112" y="7"/>
                    </a:lnTo>
                    <a:lnTo>
                      <a:pt x="130" y="4"/>
                    </a:lnTo>
                  </a:path>
                </a:pathLst>
              </a:custGeom>
              <a:solidFill>
                <a:srgbClr val="E5E5E5"/>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95" name="Freeform 37"/>
              <p:cNvSpPr>
                <a:spLocks/>
              </p:cNvSpPr>
              <p:nvPr/>
            </p:nvSpPr>
            <p:spPr bwMode="auto">
              <a:xfrm>
                <a:off x="2131" y="2484"/>
                <a:ext cx="873" cy="106"/>
              </a:xfrm>
              <a:custGeom>
                <a:avLst/>
                <a:gdLst>
                  <a:gd name="T0" fmla="*/ 131 w 873"/>
                  <a:gd name="T1" fmla="*/ 3 h 106"/>
                  <a:gd name="T2" fmla="*/ 138 w 873"/>
                  <a:gd name="T3" fmla="*/ 3 h 106"/>
                  <a:gd name="T4" fmla="*/ 151 w 873"/>
                  <a:gd name="T5" fmla="*/ 2 h 106"/>
                  <a:gd name="T6" fmla="*/ 168 w 873"/>
                  <a:gd name="T7" fmla="*/ 1 h 106"/>
                  <a:gd name="T8" fmla="*/ 192 w 873"/>
                  <a:gd name="T9" fmla="*/ 0 h 106"/>
                  <a:gd name="T10" fmla="*/ 221 w 873"/>
                  <a:gd name="T11" fmla="*/ 1 h 106"/>
                  <a:gd name="T12" fmla="*/ 257 w 873"/>
                  <a:gd name="T13" fmla="*/ 1 h 106"/>
                  <a:gd name="T14" fmla="*/ 300 w 873"/>
                  <a:gd name="T15" fmla="*/ 2 h 106"/>
                  <a:gd name="T16" fmla="*/ 347 w 873"/>
                  <a:gd name="T17" fmla="*/ 5 h 106"/>
                  <a:gd name="T18" fmla="*/ 399 w 873"/>
                  <a:gd name="T19" fmla="*/ 9 h 106"/>
                  <a:gd name="T20" fmla="*/ 457 w 873"/>
                  <a:gd name="T21" fmla="*/ 13 h 106"/>
                  <a:gd name="T22" fmla="*/ 521 w 873"/>
                  <a:gd name="T23" fmla="*/ 20 h 106"/>
                  <a:gd name="T24" fmla="*/ 590 w 873"/>
                  <a:gd name="T25" fmla="*/ 28 h 106"/>
                  <a:gd name="T26" fmla="*/ 664 w 873"/>
                  <a:gd name="T27" fmla="*/ 40 h 106"/>
                  <a:gd name="T28" fmla="*/ 743 w 873"/>
                  <a:gd name="T29" fmla="*/ 53 h 106"/>
                  <a:gd name="T30" fmla="*/ 827 w 873"/>
                  <a:gd name="T31" fmla="*/ 69 h 106"/>
                  <a:gd name="T32" fmla="*/ 870 w 873"/>
                  <a:gd name="T33" fmla="*/ 79 h 106"/>
                  <a:gd name="T34" fmla="*/ 863 w 873"/>
                  <a:gd name="T35" fmla="*/ 80 h 106"/>
                  <a:gd name="T36" fmla="*/ 848 w 873"/>
                  <a:gd name="T37" fmla="*/ 80 h 106"/>
                  <a:gd name="T38" fmla="*/ 828 w 873"/>
                  <a:gd name="T39" fmla="*/ 80 h 106"/>
                  <a:gd name="T40" fmla="*/ 800 w 873"/>
                  <a:gd name="T41" fmla="*/ 80 h 106"/>
                  <a:gd name="T42" fmla="*/ 766 w 873"/>
                  <a:gd name="T43" fmla="*/ 81 h 106"/>
                  <a:gd name="T44" fmla="*/ 726 w 873"/>
                  <a:gd name="T45" fmla="*/ 81 h 106"/>
                  <a:gd name="T46" fmla="*/ 681 w 873"/>
                  <a:gd name="T47" fmla="*/ 82 h 106"/>
                  <a:gd name="T48" fmla="*/ 631 w 873"/>
                  <a:gd name="T49" fmla="*/ 83 h 106"/>
                  <a:gd name="T50" fmla="*/ 577 w 873"/>
                  <a:gd name="T51" fmla="*/ 83 h 106"/>
                  <a:gd name="T52" fmla="*/ 519 w 873"/>
                  <a:gd name="T53" fmla="*/ 85 h 106"/>
                  <a:gd name="T54" fmla="*/ 457 w 873"/>
                  <a:gd name="T55" fmla="*/ 88 h 106"/>
                  <a:gd name="T56" fmla="*/ 390 w 873"/>
                  <a:gd name="T57" fmla="*/ 90 h 106"/>
                  <a:gd name="T58" fmla="*/ 321 w 873"/>
                  <a:gd name="T59" fmla="*/ 93 h 106"/>
                  <a:gd name="T60" fmla="*/ 248 w 873"/>
                  <a:gd name="T61" fmla="*/ 97 h 106"/>
                  <a:gd name="T62" fmla="*/ 172 w 873"/>
                  <a:gd name="T63" fmla="*/ 101 h 106"/>
                  <a:gd name="T64" fmla="*/ 127 w 873"/>
                  <a:gd name="T65" fmla="*/ 105 h 106"/>
                  <a:gd name="T66" fmla="*/ 111 w 873"/>
                  <a:gd name="T67" fmla="*/ 104 h 106"/>
                  <a:gd name="T68" fmla="*/ 90 w 873"/>
                  <a:gd name="T69" fmla="*/ 103 h 106"/>
                  <a:gd name="T70" fmla="*/ 67 w 873"/>
                  <a:gd name="T71" fmla="*/ 103 h 106"/>
                  <a:gd name="T72" fmla="*/ 45 w 873"/>
                  <a:gd name="T73" fmla="*/ 99 h 106"/>
                  <a:gd name="T74" fmla="*/ 27 w 873"/>
                  <a:gd name="T75" fmla="*/ 92 h 106"/>
                  <a:gd name="T76" fmla="*/ 11 w 873"/>
                  <a:gd name="T77" fmla="*/ 85 h 106"/>
                  <a:gd name="T78" fmla="*/ 4 w 873"/>
                  <a:gd name="T79" fmla="*/ 72 h 106"/>
                  <a:gd name="T80" fmla="*/ 2 w 873"/>
                  <a:gd name="T81" fmla="*/ 64 h 106"/>
                  <a:gd name="T82" fmla="*/ 0 w 873"/>
                  <a:gd name="T83" fmla="*/ 57 h 106"/>
                  <a:gd name="T84" fmla="*/ 5 w 873"/>
                  <a:gd name="T85" fmla="*/ 49 h 106"/>
                  <a:gd name="T86" fmla="*/ 16 w 873"/>
                  <a:gd name="T87" fmla="*/ 38 h 106"/>
                  <a:gd name="T88" fmla="*/ 35 w 873"/>
                  <a:gd name="T89" fmla="*/ 29 h 106"/>
                  <a:gd name="T90" fmla="*/ 56 w 873"/>
                  <a:gd name="T91" fmla="*/ 20 h 106"/>
                  <a:gd name="T92" fmla="*/ 83 w 873"/>
                  <a:gd name="T93" fmla="*/ 10 h 106"/>
                  <a:gd name="T94" fmla="*/ 114 w 873"/>
                  <a:gd name="T95" fmla="*/ 6 h 1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3"/>
                  <a:gd name="T145" fmla="*/ 0 h 106"/>
                  <a:gd name="T146" fmla="*/ 873 w 873"/>
                  <a:gd name="T147" fmla="*/ 106 h 1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3" h="106">
                    <a:moveTo>
                      <a:pt x="131" y="3"/>
                    </a:moveTo>
                    <a:lnTo>
                      <a:pt x="131" y="3"/>
                    </a:lnTo>
                    <a:lnTo>
                      <a:pt x="134" y="3"/>
                    </a:lnTo>
                    <a:lnTo>
                      <a:pt x="138" y="3"/>
                    </a:lnTo>
                    <a:lnTo>
                      <a:pt x="142" y="3"/>
                    </a:lnTo>
                    <a:lnTo>
                      <a:pt x="151" y="2"/>
                    </a:lnTo>
                    <a:lnTo>
                      <a:pt x="159" y="2"/>
                    </a:lnTo>
                    <a:lnTo>
                      <a:pt x="168" y="1"/>
                    </a:lnTo>
                    <a:lnTo>
                      <a:pt x="179" y="1"/>
                    </a:lnTo>
                    <a:lnTo>
                      <a:pt x="192" y="0"/>
                    </a:lnTo>
                    <a:lnTo>
                      <a:pt x="207" y="1"/>
                    </a:lnTo>
                    <a:lnTo>
                      <a:pt x="221" y="1"/>
                    </a:lnTo>
                    <a:lnTo>
                      <a:pt x="240" y="1"/>
                    </a:lnTo>
                    <a:lnTo>
                      <a:pt x="257" y="1"/>
                    </a:lnTo>
                    <a:lnTo>
                      <a:pt x="279" y="2"/>
                    </a:lnTo>
                    <a:lnTo>
                      <a:pt x="300" y="2"/>
                    </a:lnTo>
                    <a:lnTo>
                      <a:pt x="322" y="2"/>
                    </a:lnTo>
                    <a:lnTo>
                      <a:pt x="347" y="5"/>
                    </a:lnTo>
                    <a:lnTo>
                      <a:pt x="373" y="5"/>
                    </a:lnTo>
                    <a:lnTo>
                      <a:pt x="399" y="9"/>
                    </a:lnTo>
                    <a:lnTo>
                      <a:pt x="427" y="10"/>
                    </a:lnTo>
                    <a:lnTo>
                      <a:pt x="457" y="13"/>
                    </a:lnTo>
                    <a:lnTo>
                      <a:pt x="488" y="16"/>
                    </a:lnTo>
                    <a:lnTo>
                      <a:pt x="521" y="20"/>
                    </a:lnTo>
                    <a:lnTo>
                      <a:pt x="555" y="23"/>
                    </a:lnTo>
                    <a:lnTo>
                      <a:pt x="590" y="28"/>
                    </a:lnTo>
                    <a:lnTo>
                      <a:pt x="627" y="34"/>
                    </a:lnTo>
                    <a:lnTo>
                      <a:pt x="664" y="40"/>
                    </a:lnTo>
                    <a:lnTo>
                      <a:pt x="703" y="46"/>
                    </a:lnTo>
                    <a:lnTo>
                      <a:pt x="743" y="53"/>
                    </a:lnTo>
                    <a:lnTo>
                      <a:pt x="784" y="60"/>
                    </a:lnTo>
                    <a:lnTo>
                      <a:pt x="827" y="69"/>
                    </a:lnTo>
                    <a:lnTo>
                      <a:pt x="872" y="78"/>
                    </a:lnTo>
                    <a:lnTo>
                      <a:pt x="870" y="79"/>
                    </a:lnTo>
                    <a:lnTo>
                      <a:pt x="867" y="79"/>
                    </a:lnTo>
                    <a:lnTo>
                      <a:pt x="863" y="80"/>
                    </a:lnTo>
                    <a:lnTo>
                      <a:pt x="857" y="79"/>
                    </a:lnTo>
                    <a:lnTo>
                      <a:pt x="848" y="80"/>
                    </a:lnTo>
                    <a:lnTo>
                      <a:pt x="839" y="79"/>
                    </a:lnTo>
                    <a:lnTo>
                      <a:pt x="828" y="80"/>
                    </a:lnTo>
                    <a:lnTo>
                      <a:pt x="815" y="81"/>
                    </a:lnTo>
                    <a:lnTo>
                      <a:pt x="800" y="80"/>
                    </a:lnTo>
                    <a:lnTo>
                      <a:pt x="783" y="79"/>
                    </a:lnTo>
                    <a:lnTo>
                      <a:pt x="766" y="81"/>
                    </a:lnTo>
                    <a:lnTo>
                      <a:pt x="746" y="81"/>
                    </a:lnTo>
                    <a:lnTo>
                      <a:pt x="726" y="81"/>
                    </a:lnTo>
                    <a:lnTo>
                      <a:pt x="704" y="81"/>
                    </a:lnTo>
                    <a:lnTo>
                      <a:pt x="681" y="82"/>
                    </a:lnTo>
                    <a:lnTo>
                      <a:pt x="658" y="81"/>
                    </a:lnTo>
                    <a:lnTo>
                      <a:pt x="631" y="83"/>
                    </a:lnTo>
                    <a:lnTo>
                      <a:pt x="605" y="82"/>
                    </a:lnTo>
                    <a:lnTo>
                      <a:pt x="577" y="83"/>
                    </a:lnTo>
                    <a:lnTo>
                      <a:pt x="549" y="84"/>
                    </a:lnTo>
                    <a:lnTo>
                      <a:pt x="519" y="85"/>
                    </a:lnTo>
                    <a:lnTo>
                      <a:pt x="488" y="86"/>
                    </a:lnTo>
                    <a:lnTo>
                      <a:pt x="457" y="88"/>
                    </a:lnTo>
                    <a:lnTo>
                      <a:pt x="424" y="88"/>
                    </a:lnTo>
                    <a:lnTo>
                      <a:pt x="390" y="90"/>
                    </a:lnTo>
                    <a:lnTo>
                      <a:pt x="355" y="91"/>
                    </a:lnTo>
                    <a:lnTo>
                      <a:pt x="321" y="93"/>
                    </a:lnTo>
                    <a:lnTo>
                      <a:pt x="284" y="95"/>
                    </a:lnTo>
                    <a:lnTo>
                      <a:pt x="248" y="97"/>
                    </a:lnTo>
                    <a:lnTo>
                      <a:pt x="209" y="98"/>
                    </a:lnTo>
                    <a:lnTo>
                      <a:pt x="172" y="101"/>
                    </a:lnTo>
                    <a:lnTo>
                      <a:pt x="133" y="104"/>
                    </a:lnTo>
                    <a:lnTo>
                      <a:pt x="127" y="105"/>
                    </a:lnTo>
                    <a:lnTo>
                      <a:pt x="120" y="105"/>
                    </a:lnTo>
                    <a:lnTo>
                      <a:pt x="111" y="104"/>
                    </a:lnTo>
                    <a:lnTo>
                      <a:pt x="102" y="105"/>
                    </a:lnTo>
                    <a:lnTo>
                      <a:pt x="90" y="103"/>
                    </a:lnTo>
                    <a:lnTo>
                      <a:pt x="79" y="103"/>
                    </a:lnTo>
                    <a:lnTo>
                      <a:pt x="67" y="103"/>
                    </a:lnTo>
                    <a:lnTo>
                      <a:pt x="55" y="101"/>
                    </a:lnTo>
                    <a:lnTo>
                      <a:pt x="45" y="99"/>
                    </a:lnTo>
                    <a:lnTo>
                      <a:pt x="35" y="95"/>
                    </a:lnTo>
                    <a:lnTo>
                      <a:pt x="27" y="92"/>
                    </a:lnTo>
                    <a:lnTo>
                      <a:pt x="18" y="88"/>
                    </a:lnTo>
                    <a:lnTo>
                      <a:pt x="11" y="85"/>
                    </a:lnTo>
                    <a:lnTo>
                      <a:pt x="7" y="78"/>
                    </a:lnTo>
                    <a:lnTo>
                      <a:pt x="4" y="72"/>
                    </a:lnTo>
                    <a:lnTo>
                      <a:pt x="4" y="66"/>
                    </a:lnTo>
                    <a:lnTo>
                      <a:pt x="2" y="64"/>
                    </a:lnTo>
                    <a:lnTo>
                      <a:pt x="0" y="60"/>
                    </a:lnTo>
                    <a:lnTo>
                      <a:pt x="0" y="57"/>
                    </a:lnTo>
                    <a:lnTo>
                      <a:pt x="2" y="54"/>
                    </a:lnTo>
                    <a:lnTo>
                      <a:pt x="5" y="49"/>
                    </a:lnTo>
                    <a:lnTo>
                      <a:pt x="9" y="43"/>
                    </a:lnTo>
                    <a:lnTo>
                      <a:pt x="16" y="38"/>
                    </a:lnTo>
                    <a:lnTo>
                      <a:pt x="25" y="34"/>
                    </a:lnTo>
                    <a:lnTo>
                      <a:pt x="35" y="29"/>
                    </a:lnTo>
                    <a:lnTo>
                      <a:pt x="45" y="24"/>
                    </a:lnTo>
                    <a:lnTo>
                      <a:pt x="56" y="20"/>
                    </a:lnTo>
                    <a:lnTo>
                      <a:pt x="68" y="15"/>
                    </a:lnTo>
                    <a:lnTo>
                      <a:pt x="83" y="10"/>
                    </a:lnTo>
                    <a:lnTo>
                      <a:pt x="98" y="7"/>
                    </a:lnTo>
                    <a:lnTo>
                      <a:pt x="114" y="6"/>
                    </a:lnTo>
                    <a:lnTo>
                      <a:pt x="131" y="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96" name="Freeform 38"/>
              <p:cNvSpPr>
                <a:spLocks/>
              </p:cNvSpPr>
              <p:nvPr/>
            </p:nvSpPr>
            <p:spPr bwMode="auto">
              <a:xfrm>
                <a:off x="2218" y="2487"/>
                <a:ext cx="519" cy="63"/>
              </a:xfrm>
              <a:custGeom>
                <a:avLst/>
                <a:gdLst>
                  <a:gd name="T0" fmla="*/ 78 w 519"/>
                  <a:gd name="T1" fmla="*/ 4 h 63"/>
                  <a:gd name="T2" fmla="*/ 82 w 519"/>
                  <a:gd name="T3" fmla="*/ 3 h 63"/>
                  <a:gd name="T4" fmla="*/ 89 w 519"/>
                  <a:gd name="T5" fmla="*/ 2 h 63"/>
                  <a:gd name="T6" fmla="*/ 99 w 519"/>
                  <a:gd name="T7" fmla="*/ 1 h 63"/>
                  <a:gd name="T8" fmla="*/ 113 w 519"/>
                  <a:gd name="T9" fmla="*/ 1 h 63"/>
                  <a:gd name="T10" fmla="*/ 132 w 519"/>
                  <a:gd name="T11" fmla="*/ 1 h 63"/>
                  <a:gd name="T12" fmla="*/ 153 w 519"/>
                  <a:gd name="T13" fmla="*/ 0 h 63"/>
                  <a:gd name="T14" fmla="*/ 178 w 519"/>
                  <a:gd name="T15" fmla="*/ 1 h 63"/>
                  <a:gd name="T16" fmla="*/ 206 w 519"/>
                  <a:gd name="T17" fmla="*/ 2 h 63"/>
                  <a:gd name="T18" fmla="*/ 237 w 519"/>
                  <a:gd name="T19" fmla="*/ 3 h 63"/>
                  <a:gd name="T20" fmla="*/ 272 w 519"/>
                  <a:gd name="T21" fmla="*/ 8 h 63"/>
                  <a:gd name="T22" fmla="*/ 310 w 519"/>
                  <a:gd name="T23" fmla="*/ 10 h 63"/>
                  <a:gd name="T24" fmla="*/ 351 w 519"/>
                  <a:gd name="T25" fmla="*/ 14 h 63"/>
                  <a:gd name="T26" fmla="*/ 394 w 519"/>
                  <a:gd name="T27" fmla="*/ 21 h 63"/>
                  <a:gd name="T28" fmla="*/ 441 w 519"/>
                  <a:gd name="T29" fmla="*/ 29 h 63"/>
                  <a:gd name="T30" fmla="*/ 491 w 519"/>
                  <a:gd name="T31" fmla="*/ 38 h 63"/>
                  <a:gd name="T32" fmla="*/ 517 w 519"/>
                  <a:gd name="T33" fmla="*/ 43 h 63"/>
                  <a:gd name="T34" fmla="*/ 514 w 519"/>
                  <a:gd name="T35" fmla="*/ 44 h 63"/>
                  <a:gd name="T36" fmla="*/ 504 w 519"/>
                  <a:gd name="T37" fmla="*/ 43 h 63"/>
                  <a:gd name="T38" fmla="*/ 492 w 519"/>
                  <a:gd name="T39" fmla="*/ 43 h 63"/>
                  <a:gd name="T40" fmla="*/ 475 w 519"/>
                  <a:gd name="T41" fmla="*/ 45 h 63"/>
                  <a:gd name="T42" fmla="*/ 454 w 519"/>
                  <a:gd name="T43" fmla="*/ 44 h 63"/>
                  <a:gd name="T44" fmla="*/ 431 w 519"/>
                  <a:gd name="T45" fmla="*/ 45 h 63"/>
                  <a:gd name="T46" fmla="*/ 404 w 519"/>
                  <a:gd name="T47" fmla="*/ 46 h 63"/>
                  <a:gd name="T48" fmla="*/ 375 w 519"/>
                  <a:gd name="T49" fmla="*/ 46 h 63"/>
                  <a:gd name="T50" fmla="*/ 342 w 519"/>
                  <a:gd name="T51" fmla="*/ 47 h 63"/>
                  <a:gd name="T52" fmla="*/ 308 w 519"/>
                  <a:gd name="T53" fmla="*/ 49 h 63"/>
                  <a:gd name="T54" fmla="*/ 271 w 519"/>
                  <a:gd name="T55" fmla="*/ 49 h 63"/>
                  <a:gd name="T56" fmla="*/ 231 w 519"/>
                  <a:gd name="T57" fmla="*/ 52 h 63"/>
                  <a:gd name="T58" fmla="*/ 188 w 519"/>
                  <a:gd name="T59" fmla="*/ 55 h 63"/>
                  <a:gd name="T60" fmla="*/ 146 w 519"/>
                  <a:gd name="T61" fmla="*/ 57 h 63"/>
                  <a:gd name="T62" fmla="*/ 102 w 519"/>
                  <a:gd name="T63" fmla="*/ 60 h 63"/>
                  <a:gd name="T64" fmla="*/ 71 w 519"/>
                  <a:gd name="T65" fmla="*/ 62 h 63"/>
                  <a:gd name="T66" fmla="*/ 46 w 519"/>
                  <a:gd name="T67" fmla="*/ 62 h 63"/>
                  <a:gd name="T68" fmla="*/ 19 w 519"/>
                  <a:gd name="T69" fmla="*/ 56 h 63"/>
                  <a:gd name="T70" fmla="*/ 4 w 519"/>
                  <a:gd name="T71" fmla="*/ 47 h 63"/>
                  <a:gd name="T72" fmla="*/ 0 w 519"/>
                  <a:gd name="T73" fmla="*/ 37 h 63"/>
                  <a:gd name="T74" fmla="*/ 7 w 519"/>
                  <a:gd name="T75" fmla="*/ 27 h 63"/>
                  <a:gd name="T76" fmla="*/ 25 w 519"/>
                  <a:gd name="T77" fmla="*/ 16 h 63"/>
                  <a:gd name="T78" fmla="*/ 58 w 519"/>
                  <a:gd name="T79" fmla="*/ 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63"/>
                  <a:gd name="T122" fmla="*/ 519 w 519"/>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63">
                    <a:moveTo>
                      <a:pt x="78" y="4"/>
                    </a:moveTo>
                    <a:lnTo>
                      <a:pt x="78" y="4"/>
                    </a:lnTo>
                    <a:lnTo>
                      <a:pt x="79" y="4"/>
                    </a:lnTo>
                    <a:lnTo>
                      <a:pt x="82" y="3"/>
                    </a:lnTo>
                    <a:lnTo>
                      <a:pt x="85" y="2"/>
                    </a:lnTo>
                    <a:lnTo>
                      <a:pt x="89" y="2"/>
                    </a:lnTo>
                    <a:lnTo>
                      <a:pt x="94" y="1"/>
                    </a:lnTo>
                    <a:lnTo>
                      <a:pt x="99" y="1"/>
                    </a:lnTo>
                    <a:lnTo>
                      <a:pt x="107" y="1"/>
                    </a:lnTo>
                    <a:lnTo>
                      <a:pt x="113" y="1"/>
                    </a:lnTo>
                    <a:lnTo>
                      <a:pt x="123" y="0"/>
                    </a:lnTo>
                    <a:lnTo>
                      <a:pt x="132" y="1"/>
                    </a:lnTo>
                    <a:lnTo>
                      <a:pt x="143" y="0"/>
                    </a:lnTo>
                    <a:lnTo>
                      <a:pt x="153" y="0"/>
                    </a:lnTo>
                    <a:lnTo>
                      <a:pt x="164" y="1"/>
                    </a:lnTo>
                    <a:lnTo>
                      <a:pt x="178" y="1"/>
                    </a:lnTo>
                    <a:lnTo>
                      <a:pt x="192" y="2"/>
                    </a:lnTo>
                    <a:lnTo>
                      <a:pt x="206" y="2"/>
                    </a:lnTo>
                    <a:lnTo>
                      <a:pt x="220" y="3"/>
                    </a:lnTo>
                    <a:lnTo>
                      <a:pt x="237" y="3"/>
                    </a:lnTo>
                    <a:lnTo>
                      <a:pt x="253" y="5"/>
                    </a:lnTo>
                    <a:lnTo>
                      <a:pt x="272" y="8"/>
                    </a:lnTo>
                    <a:lnTo>
                      <a:pt x="290" y="7"/>
                    </a:lnTo>
                    <a:lnTo>
                      <a:pt x="310" y="10"/>
                    </a:lnTo>
                    <a:lnTo>
                      <a:pt x="330" y="13"/>
                    </a:lnTo>
                    <a:lnTo>
                      <a:pt x="351" y="14"/>
                    </a:lnTo>
                    <a:lnTo>
                      <a:pt x="373" y="18"/>
                    </a:lnTo>
                    <a:lnTo>
                      <a:pt x="394" y="21"/>
                    </a:lnTo>
                    <a:lnTo>
                      <a:pt x="418" y="25"/>
                    </a:lnTo>
                    <a:lnTo>
                      <a:pt x="441" y="29"/>
                    </a:lnTo>
                    <a:lnTo>
                      <a:pt x="467" y="32"/>
                    </a:lnTo>
                    <a:lnTo>
                      <a:pt x="491" y="38"/>
                    </a:lnTo>
                    <a:lnTo>
                      <a:pt x="518" y="42"/>
                    </a:lnTo>
                    <a:lnTo>
                      <a:pt x="517" y="43"/>
                    </a:lnTo>
                    <a:lnTo>
                      <a:pt x="516" y="44"/>
                    </a:lnTo>
                    <a:lnTo>
                      <a:pt x="514" y="44"/>
                    </a:lnTo>
                    <a:lnTo>
                      <a:pt x="509" y="43"/>
                    </a:lnTo>
                    <a:lnTo>
                      <a:pt x="504" y="43"/>
                    </a:lnTo>
                    <a:lnTo>
                      <a:pt x="498" y="43"/>
                    </a:lnTo>
                    <a:lnTo>
                      <a:pt x="492" y="43"/>
                    </a:lnTo>
                    <a:lnTo>
                      <a:pt x="483" y="45"/>
                    </a:lnTo>
                    <a:lnTo>
                      <a:pt x="475" y="45"/>
                    </a:lnTo>
                    <a:lnTo>
                      <a:pt x="465" y="44"/>
                    </a:lnTo>
                    <a:lnTo>
                      <a:pt x="454" y="44"/>
                    </a:lnTo>
                    <a:lnTo>
                      <a:pt x="443" y="45"/>
                    </a:lnTo>
                    <a:lnTo>
                      <a:pt x="431" y="45"/>
                    </a:lnTo>
                    <a:lnTo>
                      <a:pt x="418" y="45"/>
                    </a:lnTo>
                    <a:lnTo>
                      <a:pt x="404" y="46"/>
                    </a:lnTo>
                    <a:lnTo>
                      <a:pt x="390" y="46"/>
                    </a:lnTo>
                    <a:lnTo>
                      <a:pt x="375" y="46"/>
                    </a:lnTo>
                    <a:lnTo>
                      <a:pt x="359" y="48"/>
                    </a:lnTo>
                    <a:lnTo>
                      <a:pt x="342" y="47"/>
                    </a:lnTo>
                    <a:lnTo>
                      <a:pt x="326" y="48"/>
                    </a:lnTo>
                    <a:lnTo>
                      <a:pt x="308" y="49"/>
                    </a:lnTo>
                    <a:lnTo>
                      <a:pt x="289" y="50"/>
                    </a:lnTo>
                    <a:lnTo>
                      <a:pt x="271" y="49"/>
                    </a:lnTo>
                    <a:lnTo>
                      <a:pt x="251" y="51"/>
                    </a:lnTo>
                    <a:lnTo>
                      <a:pt x="231" y="52"/>
                    </a:lnTo>
                    <a:lnTo>
                      <a:pt x="211" y="53"/>
                    </a:lnTo>
                    <a:lnTo>
                      <a:pt x="188" y="55"/>
                    </a:lnTo>
                    <a:lnTo>
                      <a:pt x="168" y="56"/>
                    </a:lnTo>
                    <a:lnTo>
                      <a:pt x="146" y="57"/>
                    </a:lnTo>
                    <a:lnTo>
                      <a:pt x="125" y="57"/>
                    </a:lnTo>
                    <a:lnTo>
                      <a:pt x="102" y="60"/>
                    </a:lnTo>
                    <a:lnTo>
                      <a:pt x="79" y="62"/>
                    </a:lnTo>
                    <a:lnTo>
                      <a:pt x="71" y="62"/>
                    </a:lnTo>
                    <a:lnTo>
                      <a:pt x="59" y="61"/>
                    </a:lnTo>
                    <a:lnTo>
                      <a:pt x="46" y="62"/>
                    </a:lnTo>
                    <a:lnTo>
                      <a:pt x="32" y="60"/>
                    </a:lnTo>
                    <a:lnTo>
                      <a:pt x="19" y="56"/>
                    </a:lnTo>
                    <a:lnTo>
                      <a:pt x="9" y="53"/>
                    </a:lnTo>
                    <a:lnTo>
                      <a:pt x="4" y="47"/>
                    </a:lnTo>
                    <a:lnTo>
                      <a:pt x="1" y="38"/>
                    </a:lnTo>
                    <a:lnTo>
                      <a:pt x="0" y="37"/>
                    </a:lnTo>
                    <a:lnTo>
                      <a:pt x="2" y="32"/>
                    </a:lnTo>
                    <a:lnTo>
                      <a:pt x="7" y="27"/>
                    </a:lnTo>
                    <a:lnTo>
                      <a:pt x="16" y="21"/>
                    </a:lnTo>
                    <a:lnTo>
                      <a:pt x="25" y="16"/>
                    </a:lnTo>
                    <a:lnTo>
                      <a:pt x="41" y="9"/>
                    </a:lnTo>
                    <a:lnTo>
                      <a:pt x="58" y="5"/>
                    </a:lnTo>
                    <a:lnTo>
                      <a:pt x="78" y="4"/>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97" name="Freeform 39"/>
              <p:cNvSpPr>
                <a:spLocks/>
              </p:cNvSpPr>
              <p:nvPr/>
            </p:nvSpPr>
            <p:spPr bwMode="auto">
              <a:xfrm>
                <a:off x="2209" y="2491"/>
                <a:ext cx="532" cy="65"/>
              </a:xfrm>
              <a:custGeom>
                <a:avLst/>
                <a:gdLst>
                  <a:gd name="T0" fmla="*/ 79 w 532"/>
                  <a:gd name="T1" fmla="*/ 3 h 65"/>
                  <a:gd name="T2" fmla="*/ 81 w 532"/>
                  <a:gd name="T3" fmla="*/ 3 h 65"/>
                  <a:gd name="T4" fmla="*/ 88 w 532"/>
                  <a:gd name="T5" fmla="*/ 2 h 65"/>
                  <a:gd name="T6" fmla="*/ 96 w 532"/>
                  <a:gd name="T7" fmla="*/ 2 h 65"/>
                  <a:gd name="T8" fmla="*/ 109 w 532"/>
                  <a:gd name="T9" fmla="*/ 1 h 65"/>
                  <a:gd name="T10" fmla="*/ 126 w 532"/>
                  <a:gd name="T11" fmla="*/ 0 h 65"/>
                  <a:gd name="T12" fmla="*/ 146 w 532"/>
                  <a:gd name="T13" fmla="*/ 1 h 65"/>
                  <a:gd name="T14" fmla="*/ 169 w 532"/>
                  <a:gd name="T15" fmla="*/ 0 h 65"/>
                  <a:gd name="T16" fmla="*/ 195 w 532"/>
                  <a:gd name="T17" fmla="*/ 2 h 65"/>
                  <a:gd name="T18" fmla="*/ 226 w 532"/>
                  <a:gd name="T19" fmla="*/ 4 h 65"/>
                  <a:gd name="T20" fmla="*/ 260 w 532"/>
                  <a:gd name="T21" fmla="*/ 6 h 65"/>
                  <a:gd name="T22" fmla="*/ 298 w 532"/>
                  <a:gd name="T23" fmla="*/ 10 h 65"/>
                  <a:gd name="T24" fmla="*/ 339 w 532"/>
                  <a:gd name="T25" fmla="*/ 15 h 65"/>
                  <a:gd name="T26" fmla="*/ 382 w 532"/>
                  <a:gd name="T27" fmla="*/ 22 h 65"/>
                  <a:gd name="T28" fmla="*/ 428 w 532"/>
                  <a:gd name="T29" fmla="*/ 28 h 65"/>
                  <a:gd name="T30" fmla="*/ 479 w 532"/>
                  <a:gd name="T31" fmla="*/ 36 h 65"/>
                  <a:gd name="T32" fmla="*/ 531 w 532"/>
                  <a:gd name="T33" fmla="*/ 47 h 65"/>
                  <a:gd name="T34" fmla="*/ 529 w 532"/>
                  <a:gd name="T35" fmla="*/ 49 h 65"/>
                  <a:gd name="T36" fmla="*/ 521 w 532"/>
                  <a:gd name="T37" fmla="*/ 48 h 65"/>
                  <a:gd name="T38" fmla="*/ 511 w 532"/>
                  <a:gd name="T39" fmla="*/ 48 h 65"/>
                  <a:gd name="T40" fmla="*/ 495 w 532"/>
                  <a:gd name="T41" fmla="*/ 49 h 65"/>
                  <a:gd name="T42" fmla="*/ 477 w 532"/>
                  <a:gd name="T43" fmla="*/ 49 h 65"/>
                  <a:gd name="T44" fmla="*/ 454 w 532"/>
                  <a:gd name="T45" fmla="*/ 49 h 65"/>
                  <a:gd name="T46" fmla="*/ 429 w 532"/>
                  <a:gd name="T47" fmla="*/ 49 h 65"/>
                  <a:gd name="T48" fmla="*/ 400 w 532"/>
                  <a:gd name="T49" fmla="*/ 51 h 65"/>
                  <a:gd name="T50" fmla="*/ 368 w 532"/>
                  <a:gd name="T51" fmla="*/ 51 h 65"/>
                  <a:gd name="T52" fmla="*/ 333 w 532"/>
                  <a:gd name="T53" fmla="*/ 52 h 65"/>
                  <a:gd name="T54" fmla="*/ 298 w 532"/>
                  <a:gd name="T55" fmla="*/ 53 h 65"/>
                  <a:gd name="T56" fmla="*/ 257 w 532"/>
                  <a:gd name="T57" fmla="*/ 54 h 65"/>
                  <a:gd name="T58" fmla="*/ 217 w 532"/>
                  <a:gd name="T59" fmla="*/ 56 h 65"/>
                  <a:gd name="T60" fmla="*/ 172 w 532"/>
                  <a:gd name="T61" fmla="*/ 58 h 65"/>
                  <a:gd name="T62" fmla="*/ 127 w 532"/>
                  <a:gd name="T63" fmla="*/ 60 h 65"/>
                  <a:gd name="T64" fmla="*/ 81 w 532"/>
                  <a:gd name="T65" fmla="*/ 64 h 65"/>
                  <a:gd name="T66" fmla="*/ 61 w 532"/>
                  <a:gd name="T67" fmla="*/ 64 h 65"/>
                  <a:gd name="T68" fmla="*/ 33 w 532"/>
                  <a:gd name="T69" fmla="*/ 61 h 65"/>
                  <a:gd name="T70" fmla="*/ 10 w 532"/>
                  <a:gd name="T71" fmla="*/ 54 h 65"/>
                  <a:gd name="T72" fmla="*/ 2 w 532"/>
                  <a:gd name="T73" fmla="*/ 39 h 65"/>
                  <a:gd name="T74" fmla="*/ 1 w 532"/>
                  <a:gd name="T75" fmla="*/ 32 h 65"/>
                  <a:gd name="T76" fmla="*/ 15 w 532"/>
                  <a:gd name="T77" fmla="*/ 20 h 65"/>
                  <a:gd name="T78" fmla="*/ 42 w 532"/>
                  <a:gd name="T79" fmla="*/ 9 h 65"/>
                  <a:gd name="T80" fmla="*/ 79 w 532"/>
                  <a:gd name="T81" fmla="*/ 3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65"/>
                  <a:gd name="T125" fmla="*/ 532 w 532"/>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65">
                    <a:moveTo>
                      <a:pt x="79" y="3"/>
                    </a:moveTo>
                    <a:lnTo>
                      <a:pt x="79" y="3"/>
                    </a:lnTo>
                    <a:lnTo>
                      <a:pt x="80" y="3"/>
                    </a:lnTo>
                    <a:lnTo>
                      <a:pt x="81" y="3"/>
                    </a:lnTo>
                    <a:lnTo>
                      <a:pt x="84" y="2"/>
                    </a:lnTo>
                    <a:lnTo>
                      <a:pt x="88" y="2"/>
                    </a:lnTo>
                    <a:lnTo>
                      <a:pt x="91" y="3"/>
                    </a:lnTo>
                    <a:lnTo>
                      <a:pt x="96" y="2"/>
                    </a:lnTo>
                    <a:lnTo>
                      <a:pt x="102" y="1"/>
                    </a:lnTo>
                    <a:lnTo>
                      <a:pt x="109" y="1"/>
                    </a:lnTo>
                    <a:lnTo>
                      <a:pt x="116" y="1"/>
                    </a:lnTo>
                    <a:lnTo>
                      <a:pt x="126" y="0"/>
                    </a:lnTo>
                    <a:lnTo>
                      <a:pt x="134" y="0"/>
                    </a:lnTo>
                    <a:lnTo>
                      <a:pt x="146" y="1"/>
                    </a:lnTo>
                    <a:lnTo>
                      <a:pt x="157" y="1"/>
                    </a:lnTo>
                    <a:lnTo>
                      <a:pt x="169" y="0"/>
                    </a:lnTo>
                    <a:lnTo>
                      <a:pt x="182" y="1"/>
                    </a:lnTo>
                    <a:lnTo>
                      <a:pt x="195" y="2"/>
                    </a:lnTo>
                    <a:lnTo>
                      <a:pt x="211" y="3"/>
                    </a:lnTo>
                    <a:lnTo>
                      <a:pt x="226" y="4"/>
                    </a:lnTo>
                    <a:lnTo>
                      <a:pt x="243" y="4"/>
                    </a:lnTo>
                    <a:lnTo>
                      <a:pt x="260" y="6"/>
                    </a:lnTo>
                    <a:lnTo>
                      <a:pt x="278" y="9"/>
                    </a:lnTo>
                    <a:lnTo>
                      <a:pt x="298" y="10"/>
                    </a:lnTo>
                    <a:lnTo>
                      <a:pt x="317" y="13"/>
                    </a:lnTo>
                    <a:lnTo>
                      <a:pt x="339" y="15"/>
                    </a:lnTo>
                    <a:lnTo>
                      <a:pt x="360" y="18"/>
                    </a:lnTo>
                    <a:lnTo>
                      <a:pt x="382" y="22"/>
                    </a:lnTo>
                    <a:lnTo>
                      <a:pt x="404" y="24"/>
                    </a:lnTo>
                    <a:lnTo>
                      <a:pt x="428" y="28"/>
                    </a:lnTo>
                    <a:lnTo>
                      <a:pt x="452" y="32"/>
                    </a:lnTo>
                    <a:lnTo>
                      <a:pt x="479" y="36"/>
                    </a:lnTo>
                    <a:lnTo>
                      <a:pt x="503" y="42"/>
                    </a:lnTo>
                    <a:lnTo>
                      <a:pt x="531" y="47"/>
                    </a:lnTo>
                    <a:lnTo>
                      <a:pt x="530" y="48"/>
                    </a:lnTo>
                    <a:lnTo>
                      <a:pt x="529" y="49"/>
                    </a:lnTo>
                    <a:lnTo>
                      <a:pt x="526" y="49"/>
                    </a:lnTo>
                    <a:lnTo>
                      <a:pt x="521" y="48"/>
                    </a:lnTo>
                    <a:lnTo>
                      <a:pt x="516" y="48"/>
                    </a:lnTo>
                    <a:lnTo>
                      <a:pt x="511" y="48"/>
                    </a:lnTo>
                    <a:lnTo>
                      <a:pt x="503" y="49"/>
                    </a:lnTo>
                    <a:lnTo>
                      <a:pt x="495" y="49"/>
                    </a:lnTo>
                    <a:lnTo>
                      <a:pt x="487" y="50"/>
                    </a:lnTo>
                    <a:lnTo>
                      <a:pt x="477" y="49"/>
                    </a:lnTo>
                    <a:lnTo>
                      <a:pt x="466" y="49"/>
                    </a:lnTo>
                    <a:lnTo>
                      <a:pt x="454" y="49"/>
                    </a:lnTo>
                    <a:lnTo>
                      <a:pt x="442" y="50"/>
                    </a:lnTo>
                    <a:lnTo>
                      <a:pt x="429" y="49"/>
                    </a:lnTo>
                    <a:lnTo>
                      <a:pt x="415" y="50"/>
                    </a:lnTo>
                    <a:lnTo>
                      <a:pt x="400" y="51"/>
                    </a:lnTo>
                    <a:lnTo>
                      <a:pt x="385" y="50"/>
                    </a:lnTo>
                    <a:lnTo>
                      <a:pt x="368" y="51"/>
                    </a:lnTo>
                    <a:lnTo>
                      <a:pt x="351" y="51"/>
                    </a:lnTo>
                    <a:lnTo>
                      <a:pt x="333" y="52"/>
                    </a:lnTo>
                    <a:lnTo>
                      <a:pt x="315" y="52"/>
                    </a:lnTo>
                    <a:lnTo>
                      <a:pt x="298" y="53"/>
                    </a:lnTo>
                    <a:lnTo>
                      <a:pt x="277" y="53"/>
                    </a:lnTo>
                    <a:lnTo>
                      <a:pt x="257" y="54"/>
                    </a:lnTo>
                    <a:lnTo>
                      <a:pt x="237" y="54"/>
                    </a:lnTo>
                    <a:lnTo>
                      <a:pt x="217" y="56"/>
                    </a:lnTo>
                    <a:lnTo>
                      <a:pt x="195" y="58"/>
                    </a:lnTo>
                    <a:lnTo>
                      <a:pt x="172" y="58"/>
                    </a:lnTo>
                    <a:lnTo>
                      <a:pt x="150" y="60"/>
                    </a:lnTo>
                    <a:lnTo>
                      <a:pt x="127" y="60"/>
                    </a:lnTo>
                    <a:lnTo>
                      <a:pt x="104" y="63"/>
                    </a:lnTo>
                    <a:lnTo>
                      <a:pt x="81" y="64"/>
                    </a:lnTo>
                    <a:lnTo>
                      <a:pt x="73" y="64"/>
                    </a:lnTo>
                    <a:lnTo>
                      <a:pt x="61" y="64"/>
                    </a:lnTo>
                    <a:lnTo>
                      <a:pt x="48" y="64"/>
                    </a:lnTo>
                    <a:lnTo>
                      <a:pt x="33" y="61"/>
                    </a:lnTo>
                    <a:lnTo>
                      <a:pt x="20" y="57"/>
                    </a:lnTo>
                    <a:lnTo>
                      <a:pt x="10" y="54"/>
                    </a:lnTo>
                    <a:lnTo>
                      <a:pt x="3" y="48"/>
                    </a:lnTo>
                    <a:lnTo>
                      <a:pt x="2" y="39"/>
                    </a:lnTo>
                    <a:lnTo>
                      <a:pt x="0" y="38"/>
                    </a:lnTo>
                    <a:lnTo>
                      <a:pt x="1" y="32"/>
                    </a:lnTo>
                    <a:lnTo>
                      <a:pt x="7" y="27"/>
                    </a:lnTo>
                    <a:lnTo>
                      <a:pt x="15" y="20"/>
                    </a:lnTo>
                    <a:lnTo>
                      <a:pt x="26" y="16"/>
                    </a:lnTo>
                    <a:lnTo>
                      <a:pt x="42" y="9"/>
                    </a:lnTo>
                    <a:lnTo>
                      <a:pt x="59" y="4"/>
                    </a:lnTo>
                    <a:lnTo>
                      <a:pt x="79" y="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898" name="Freeform 40"/>
              <p:cNvSpPr>
                <a:spLocks/>
              </p:cNvSpPr>
              <p:nvPr/>
            </p:nvSpPr>
            <p:spPr bwMode="auto">
              <a:xfrm>
                <a:off x="3739" y="2270"/>
                <a:ext cx="313" cy="34"/>
              </a:xfrm>
              <a:custGeom>
                <a:avLst/>
                <a:gdLst>
                  <a:gd name="T0" fmla="*/ 48 w 313"/>
                  <a:gd name="T1" fmla="*/ 5 h 34"/>
                  <a:gd name="T2" fmla="*/ 49 w 313"/>
                  <a:gd name="T3" fmla="*/ 6 h 34"/>
                  <a:gd name="T4" fmla="*/ 52 w 313"/>
                  <a:gd name="T5" fmla="*/ 6 h 34"/>
                  <a:gd name="T6" fmla="*/ 58 w 313"/>
                  <a:gd name="T7" fmla="*/ 4 h 34"/>
                  <a:gd name="T8" fmla="*/ 65 w 313"/>
                  <a:gd name="T9" fmla="*/ 4 h 34"/>
                  <a:gd name="T10" fmla="*/ 75 w 313"/>
                  <a:gd name="T11" fmla="*/ 2 h 34"/>
                  <a:gd name="T12" fmla="*/ 87 w 313"/>
                  <a:gd name="T13" fmla="*/ 1 h 34"/>
                  <a:gd name="T14" fmla="*/ 101 w 313"/>
                  <a:gd name="T15" fmla="*/ 1 h 34"/>
                  <a:gd name="T16" fmla="*/ 117 w 313"/>
                  <a:gd name="T17" fmla="*/ 0 h 34"/>
                  <a:gd name="T18" fmla="*/ 134 w 313"/>
                  <a:gd name="T19" fmla="*/ 1 h 34"/>
                  <a:gd name="T20" fmla="*/ 154 w 313"/>
                  <a:gd name="T21" fmla="*/ 0 h 34"/>
                  <a:gd name="T22" fmla="*/ 175 w 313"/>
                  <a:gd name="T23" fmla="*/ 1 h 34"/>
                  <a:gd name="T24" fmla="*/ 200 w 313"/>
                  <a:gd name="T25" fmla="*/ 3 h 34"/>
                  <a:gd name="T26" fmla="*/ 225 w 313"/>
                  <a:gd name="T27" fmla="*/ 4 h 34"/>
                  <a:gd name="T28" fmla="*/ 252 w 313"/>
                  <a:gd name="T29" fmla="*/ 5 h 34"/>
                  <a:gd name="T30" fmla="*/ 282 w 313"/>
                  <a:gd name="T31" fmla="*/ 8 h 34"/>
                  <a:gd name="T32" fmla="*/ 312 w 313"/>
                  <a:gd name="T33" fmla="*/ 12 h 34"/>
                  <a:gd name="T34" fmla="*/ 310 w 313"/>
                  <a:gd name="T35" fmla="*/ 13 h 34"/>
                  <a:gd name="T36" fmla="*/ 307 w 313"/>
                  <a:gd name="T37" fmla="*/ 15 h 34"/>
                  <a:gd name="T38" fmla="*/ 301 w 313"/>
                  <a:gd name="T39" fmla="*/ 16 h 34"/>
                  <a:gd name="T40" fmla="*/ 292 w 313"/>
                  <a:gd name="T41" fmla="*/ 17 h 34"/>
                  <a:gd name="T42" fmla="*/ 281 w 313"/>
                  <a:gd name="T43" fmla="*/ 19 h 34"/>
                  <a:gd name="T44" fmla="*/ 268 w 313"/>
                  <a:gd name="T45" fmla="*/ 19 h 34"/>
                  <a:gd name="T46" fmla="*/ 253 w 313"/>
                  <a:gd name="T47" fmla="*/ 21 h 34"/>
                  <a:gd name="T48" fmla="*/ 237 w 313"/>
                  <a:gd name="T49" fmla="*/ 23 h 34"/>
                  <a:gd name="T50" fmla="*/ 218 w 313"/>
                  <a:gd name="T51" fmla="*/ 25 h 34"/>
                  <a:gd name="T52" fmla="*/ 198 w 313"/>
                  <a:gd name="T53" fmla="*/ 27 h 34"/>
                  <a:gd name="T54" fmla="*/ 177 w 313"/>
                  <a:gd name="T55" fmla="*/ 28 h 34"/>
                  <a:gd name="T56" fmla="*/ 153 w 313"/>
                  <a:gd name="T57" fmla="*/ 29 h 34"/>
                  <a:gd name="T58" fmla="*/ 129 w 313"/>
                  <a:gd name="T59" fmla="*/ 32 h 34"/>
                  <a:gd name="T60" fmla="*/ 103 w 313"/>
                  <a:gd name="T61" fmla="*/ 33 h 34"/>
                  <a:gd name="T62" fmla="*/ 76 w 313"/>
                  <a:gd name="T63" fmla="*/ 32 h 34"/>
                  <a:gd name="T64" fmla="*/ 50 w 313"/>
                  <a:gd name="T65" fmla="*/ 33 h 34"/>
                  <a:gd name="T66" fmla="*/ 44 w 313"/>
                  <a:gd name="T67" fmla="*/ 33 h 34"/>
                  <a:gd name="T68" fmla="*/ 38 w 313"/>
                  <a:gd name="T69" fmla="*/ 33 h 34"/>
                  <a:gd name="T70" fmla="*/ 28 w 313"/>
                  <a:gd name="T71" fmla="*/ 33 h 34"/>
                  <a:gd name="T72" fmla="*/ 21 w 313"/>
                  <a:gd name="T73" fmla="*/ 31 h 34"/>
                  <a:gd name="T74" fmla="*/ 14 w 313"/>
                  <a:gd name="T75" fmla="*/ 30 h 34"/>
                  <a:gd name="T76" fmla="*/ 8 w 313"/>
                  <a:gd name="T77" fmla="*/ 29 h 34"/>
                  <a:gd name="T78" fmla="*/ 3 w 313"/>
                  <a:gd name="T79" fmla="*/ 25 h 34"/>
                  <a:gd name="T80" fmla="*/ 2 w 313"/>
                  <a:gd name="T81" fmla="*/ 21 h 34"/>
                  <a:gd name="T82" fmla="*/ 0 w 313"/>
                  <a:gd name="T83" fmla="*/ 20 h 34"/>
                  <a:gd name="T84" fmla="*/ 1 w 313"/>
                  <a:gd name="T85" fmla="*/ 17 h 34"/>
                  <a:gd name="T86" fmla="*/ 5 w 313"/>
                  <a:gd name="T87" fmla="*/ 15 h 34"/>
                  <a:gd name="T88" fmla="*/ 10 w 313"/>
                  <a:gd name="T89" fmla="*/ 13 h 34"/>
                  <a:gd name="T90" fmla="*/ 17 w 313"/>
                  <a:gd name="T91" fmla="*/ 11 h 34"/>
                  <a:gd name="T92" fmla="*/ 26 w 313"/>
                  <a:gd name="T93" fmla="*/ 9 h 34"/>
                  <a:gd name="T94" fmla="*/ 37 w 313"/>
                  <a:gd name="T95" fmla="*/ 7 h 34"/>
                  <a:gd name="T96" fmla="*/ 48 w 313"/>
                  <a:gd name="T97" fmla="*/ 5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3"/>
                  <a:gd name="T148" fmla="*/ 0 h 34"/>
                  <a:gd name="T149" fmla="*/ 313 w 313"/>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3" h="34">
                    <a:moveTo>
                      <a:pt x="48" y="5"/>
                    </a:moveTo>
                    <a:lnTo>
                      <a:pt x="49" y="6"/>
                    </a:lnTo>
                    <a:lnTo>
                      <a:pt x="52" y="6"/>
                    </a:lnTo>
                    <a:lnTo>
                      <a:pt x="58" y="4"/>
                    </a:lnTo>
                    <a:lnTo>
                      <a:pt x="65" y="4"/>
                    </a:lnTo>
                    <a:lnTo>
                      <a:pt x="75" y="2"/>
                    </a:lnTo>
                    <a:lnTo>
                      <a:pt x="87" y="1"/>
                    </a:lnTo>
                    <a:lnTo>
                      <a:pt x="101" y="1"/>
                    </a:lnTo>
                    <a:lnTo>
                      <a:pt x="117" y="0"/>
                    </a:lnTo>
                    <a:lnTo>
                      <a:pt x="134" y="1"/>
                    </a:lnTo>
                    <a:lnTo>
                      <a:pt x="154" y="0"/>
                    </a:lnTo>
                    <a:lnTo>
                      <a:pt x="175" y="1"/>
                    </a:lnTo>
                    <a:lnTo>
                      <a:pt x="200" y="3"/>
                    </a:lnTo>
                    <a:lnTo>
                      <a:pt x="225" y="4"/>
                    </a:lnTo>
                    <a:lnTo>
                      <a:pt x="252" y="5"/>
                    </a:lnTo>
                    <a:lnTo>
                      <a:pt x="282" y="8"/>
                    </a:lnTo>
                    <a:lnTo>
                      <a:pt x="312" y="12"/>
                    </a:lnTo>
                    <a:lnTo>
                      <a:pt x="310" y="13"/>
                    </a:lnTo>
                    <a:lnTo>
                      <a:pt x="307" y="15"/>
                    </a:lnTo>
                    <a:lnTo>
                      <a:pt x="301" y="16"/>
                    </a:lnTo>
                    <a:lnTo>
                      <a:pt x="292" y="17"/>
                    </a:lnTo>
                    <a:lnTo>
                      <a:pt x="281" y="19"/>
                    </a:lnTo>
                    <a:lnTo>
                      <a:pt x="268" y="19"/>
                    </a:lnTo>
                    <a:lnTo>
                      <a:pt x="253" y="21"/>
                    </a:lnTo>
                    <a:lnTo>
                      <a:pt x="237" y="23"/>
                    </a:lnTo>
                    <a:lnTo>
                      <a:pt x="218" y="25"/>
                    </a:lnTo>
                    <a:lnTo>
                      <a:pt x="198" y="27"/>
                    </a:lnTo>
                    <a:lnTo>
                      <a:pt x="177" y="28"/>
                    </a:lnTo>
                    <a:lnTo>
                      <a:pt x="153" y="29"/>
                    </a:lnTo>
                    <a:lnTo>
                      <a:pt x="129" y="32"/>
                    </a:lnTo>
                    <a:lnTo>
                      <a:pt x="103" y="33"/>
                    </a:lnTo>
                    <a:lnTo>
                      <a:pt x="76" y="32"/>
                    </a:lnTo>
                    <a:lnTo>
                      <a:pt x="50" y="33"/>
                    </a:lnTo>
                    <a:lnTo>
                      <a:pt x="44" y="33"/>
                    </a:lnTo>
                    <a:lnTo>
                      <a:pt x="38" y="33"/>
                    </a:lnTo>
                    <a:lnTo>
                      <a:pt x="28" y="33"/>
                    </a:lnTo>
                    <a:lnTo>
                      <a:pt x="21" y="31"/>
                    </a:lnTo>
                    <a:lnTo>
                      <a:pt x="14" y="30"/>
                    </a:lnTo>
                    <a:lnTo>
                      <a:pt x="8" y="29"/>
                    </a:lnTo>
                    <a:lnTo>
                      <a:pt x="3" y="25"/>
                    </a:lnTo>
                    <a:lnTo>
                      <a:pt x="2" y="21"/>
                    </a:lnTo>
                    <a:lnTo>
                      <a:pt x="0" y="20"/>
                    </a:lnTo>
                    <a:lnTo>
                      <a:pt x="1" y="17"/>
                    </a:lnTo>
                    <a:lnTo>
                      <a:pt x="5" y="15"/>
                    </a:lnTo>
                    <a:lnTo>
                      <a:pt x="10" y="13"/>
                    </a:lnTo>
                    <a:lnTo>
                      <a:pt x="17" y="11"/>
                    </a:lnTo>
                    <a:lnTo>
                      <a:pt x="26" y="9"/>
                    </a:lnTo>
                    <a:lnTo>
                      <a:pt x="37" y="7"/>
                    </a:lnTo>
                    <a:lnTo>
                      <a:pt x="48" y="5"/>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899" name="Freeform 41"/>
              <p:cNvSpPr>
                <a:spLocks/>
              </p:cNvSpPr>
              <p:nvPr/>
            </p:nvSpPr>
            <p:spPr bwMode="auto">
              <a:xfrm>
                <a:off x="3730" y="2275"/>
                <a:ext cx="327" cy="35"/>
              </a:xfrm>
              <a:custGeom>
                <a:avLst/>
                <a:gdLst>
                  <a:gd name="T0" fmla="*/ 49 w 327"/>
                  <a:gd name="T1" fmla="*/ 4 h 35"/>
                  <a:gd name="T2" fmla="*/ 49 w 327"/>
                  <a:gd name="T3" fmla="*/ 4 h 35"/>
                  <a:gd name="T4" fmla="*/ 51 w 327"/>
                  <a:gd name="T5" fmla="*/ 4 h 35"/>
                  <a:gd name="T6" fmla="*/ 54 w 327"/>
                  <a:gd name="T7" fmla="*/ 5 h 35"/>
                  <a:gd name="T8" fmla="*/ 59 w 327"/>
                  <a:gd name="T9" fmla="*/ 3 h 35"/>
                  <a:gd name="T10" fmla="*/ 68 w 327"/>
                  <a:gd name="T11" fmla="*/ 3 h 35"/>
                  <a:gd name="T12" fmla="*/ 78 w 327"/>
                  <a:gd name="T13" fmla="*/ 1 h 35"/>
                  <a:gd name="T14" fmla="*/ 91 w 327"/>
                  <a:gd name="T15" fmla="*/ 1 h 35"/>
                  <a:gd name="T16" fmla="*/ 105 w 327"/>
                  <a:gd name="T17" fmla="*/ 0 h 35"/>
                  <a:gd name="T18" fmla="*/ 122 w 327"/>
                  <a:gd name="T19" fmla="*/ 1 h 35"/>
                  <a:gd name="T20" fmla="*/ 141 w 327"/>
                  <a:gd name="T21" fmla="*/ 1 h 35"/>
                  <a:gd name="T22" fmla="*/ 161 w 327"/>
                  <a:gd name="T23" fmla="*/ 0 h 35"/>
                  <a:gd name="T24" fmla="*/ 183 w 327"/>
                  <a:gd name="T25" fmla="*/ 2 h 35"/>
                  <a:gd name="T26" fmla="*/ 209 w 327"/>
                  <a:gd name="T27" fmla="*/ 3 h 35"/>
                  <a:gd name="T28" fmla="*/ 234 w 327"/>
                  <a:gd name="T29" fmla="*/ 6 h 35"/>
                  <a:gd name="T30" fmla="*/ 263 w 327"/>
                  <a:gd name="T31" fmla="*/ 9 h 35"/>
                  <a:gd name="T32" fmla="*/ 294 w 327"/>
                  <a:gd name="T33" fmla="*/ 12 h 35"/>
                  <a:gd name="T34" fmla="*/ 326 w 327"/>
                  <a:gd name="T35" fmla="*/ 17 h 35"/>
                  <a:gd name="T36" fmla="*/ 324 w 327"/>
                  <a:gd name="T37" fmla="*/ 18 h 35"/>
                  <a:gd name="T38" fmla="*/ 320 w 327"/>
                  <a:gd name="T39" fmla="*/ 19 h 35"/>
                  <a:gd name="T40" fmla="*/ 314 w 327"/>
                  <a:gd name="T41" fmla="*/ 20 h 35"/>
                  <a:gd name="T42" fmla="*/ 304 w 327"/>
                  <a:gd name="T43" fmla="*/ 21 h 35"/>
                  <a:gd name="T44" fmla="*/ 293 w 327"/>
                  <a:gd name="T45" fmla="*/ 23 h 35"/>
                  <a:gd name="T46" fmla="*/ 279 w 327"/>
                  <a:gd name="T47" fmla="*/ 23 h 35"/>
                  <a:gd name="T48" fmla="*/ 264 w 327"/>
                  <a:gd name="T49" fmla="*/ 25 h 35"/>
                  <a:gd name="T50" fmla="*/ 246 w 327"/>
                  <a:gd name="T51" fmla="*/ 26 h 35"/>
                  <a:gd name="T52" fmla="*/ 227 w 327"/>
                  <a:gd name="T53" fmla="*/ 28 h 35"/>
                  <a:gd name="T54" fmla="*/ 206 w 327"/>
                  <a:gd name="T55" fmla="*/ 30 h 35"/>
                  <a:gd name="T56" fmla="*/ 184 w 327"/>
                  <a:gd name="T57" fmla="*/ 32 h 35"/>
                  <a:gd name="T58" fmla="*/ 160 w 327"/>
                  <a:gd name="T59" fmla="*/ 32 h 35"/>
                  <a:gd name="T60" fmla="*/ 134 w 327"/>
                  <a:gd name="T61" fmla="*/ 33 h 35"/>
                  <a:gd name="T62" fmla="*/ 107 w 327"/>
                  <a:gd name="T63" fmla="*/ 33 h 35"/>
                  <a:gd name="T64" fmla="*/ 80 w 327"/>
                  <a:gd name="T65" fmla="*/ 33 h 35"/>
                  <a:gd name="T66" fmla="*/ 51 w 327"/>
                  <a:gd name="T67" fmla="*/ 34 h 35"/>
                  <a:gd name="T68" fmla="*/ 46 w 327"/>
                  <a:gd name="T69" fmla="*/ 34 h 35"/>
                  <a:gd name="T70" fmla="*/ 39 w 327"/>
                  <a:gd name="T71" fmla="*/ 34 h 35"/>
                  <a:gd name="T72" fmla="*/ 30 w 327"/>
                  <a:gd name="T73" fmla="*/ 33 h 35"/>
                  <a:gd name="T74" fmla="*/ 22 w 327"/>
                  <a:gd name="T75" fmla="*/ 32 h 35"/>
                  <a:gd name="T76" fmla="*/ 14 w 327"/>
                  <a:gd name="T77" fmla="*/ 30 h 35"/>
                  <a:gd name="T78" fmla="*/ 8 w 327"/>
                  <a:gd name="T79" fmla="*/ 29 h 35"/>
                  <a:gd name="T80" fmla="*/ 3 w 327"/>
                  <a:gd name="T81" fmla="*/ 25 h 35"/>
                  <a:gd name="T82" fmla="*/ 2 w 327"/>
                  <a:gd name="T83" fmla="*/ 21 h 35"/>
                  <a:gd name="T84" fmla="*/ 0 w 327"/>
                  <a:gd name="T85" fmla="*/ 19 h 35"/>
                  <a:gd name="T86" fmla="*/ 1 w 327"/>
                  <a:gd name="T87" fmla="*/ 16 h 35"/>
                  <a:gd name="T88" fmla="*/ 5 w 327"/>
                  <a:gd name="T89" fmla="*/ 15 h 35"/>
                  <a:gd name="T90" fmla="*/ 10 w 327"/>
                  <a:gd name="T91" fmla="*/ 12 h 35"/>
                  <a:gd name="T92" fmla="*/ 17 w 327"/>
                  <a:gd name="T93" fmla="*/ 10 h 35"/>
                  <a:gd name="T94" fmla="*/ 27 w 327"/>
                  <a:gd name="T95" fmla="*/ 8 h 35"/>
                  <a:gd name="T96" fmla="*/ 38 w 327"/>
                  <a:gd name="T97" fmla="*/ 6 h 35"/>
                  <a:gd name="T98" fmla="*/ 49 w 327"/>
                  <a:gd name="T99" fmla="*/ 4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7"/>
                  <a:gd name="T151" fmla="*/ 0 h 35"/>
                  <a:gd name="T152" fmla="*/ 327 w 327"/>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7" h="35">
                    <a:moveTo>
                      <a:pt x="49" y="4"/>
                    </a:moveTo>
                    <a:lnTo>
                      <a:pt x="49" y="4"/>
                    </a:lnTo>
                    <a:lnTo>
                      <a:pt x="51" y="4"/>
                    </a:lnTo>
                    <a:lnTo>
                      <a:pt x="54" y="5"/>
                    </a:lnTo>
                    <a:lnTo>
                      <a:pt x="59" y="3"/>
                    </a:lnTo>
                    <a:lnTo>
                      <a:pt x="68" y="3"/>
                    </a:lnTo>
                    <a:lnTo>
                      <a:pt x="78" y="1"/>
                    </a:lnTo>
                    <a:lnTo>
                      <a:pt x="91" y="1"/>
                    </a:lnTo>
                    <a:lnTo>
                      <a:pt x="105" y="0"/>
                    </a:lnTo>
                    <a:lnTo>
                      <a:pt x="122" y="1"/>
                    </a:lnTo>
                    <a:lnTo>
                      <a:pt x="141" y="1"/>
                    </a:lnTo>
                    <a:lnTo>
                      <a:pt x="161" y="0"/>
                    </a:lnTo>
                    <a:lnTo>
                      <a:pt x="183" y="2"/>
                    </a:lnTo>
                    <a:lnTo>
                      <a:pt x="209" y="3"/>
                    </a:lnTo>
                    <a:lnTo>
                      <a:pt x="234" y="6"/>
                    </a:lnTo>
                    <a:lnTo>
                      <a:pt x="263" y="9"/>
                    </a:lnTo>
                    <a:lnTo>
                      <a:pt x="294" y="12"/>
                    </a:lnTo>
                    <a:lnTo>
                      <a:pt x="326" y="17"/>
                    </a:lnTo>
                    <a:lnTo>
                      <a:pt x="324" y="18"/>
                    </a:lnTo>
                    <a:lnTo>
                      <a:pt x="320" y="19"/>
                    </a:lnTo>
                    <a:lnTo>
                      <a:pt x="314" y="20"/>
                    </a:lnTo>
                    <a:lnTo>
                      <a:pt x="304" y="21"/>
                    </a:lnTo>
                    <a:lnTo>
                      <a:pt x="293" y="23"/>
                    </a:lnTo>
                    <a:lnTo>
                      <a:pt x="279" y="23"/>
                    </a:lnTo>
                    <a:lnTo>
                      <a:pt x="264" y="25"/>
                    </a:lnTo>
                    <a:lnTo>
                      <a:pt x="246" y="26"/>
                    </a:lnTo>
                    <a:lnTo>
                      <a:pt x="227" y="28"/>
                    </a:lnTo>
                    <a:lnTo>
                      <a:pt x="206" y="30"/>
                    </a:lnTo>
                    <a:lnTo>
                      <a:pt x="184" y="32"/>
                    </a:lnTo>
                    <a:lnTo>
                      <a:pt x="160" y="32"/>
                    </a:lnTo>
                    <a:lnTo>
                      <a:pt x="134" y="33"/>
                    </a:lnTo>
                    <a:lnTo>
                      <a:pt x="107" y="33"/>
                    </a:lnTo>
                    <a:lnTo>
                      <a:pt x="80" y="33"/>
                    </a:lnTo>
                    <a:lnTo>
                      <a:pt x="51" y="34"/>
                    </a:lnTo>
                    <a:lnTo>
                      <a:pt x="46" y="34"/>
                    </a:lnTo>
                    <a:lnTo>
                      <a:pt x="39" y="34"/>
                    </a:lnTo>
                    <a:lnTo>
                      <a:pt x="30" y="33"/>
                    </a:lnTo>
                    <a:lnTo>
                      <a:pt x="22" y="32"/>
                    </a:lnTo>
                    <a:lnTo>
                      <a:pt x="14" y="30"/>
                    </a:lnTo>
                    <a:lnTo>
                      <a:pt x="8" y="29"/>
                    </a:lnTo>
                    <a:lnTo>
                      <a:pt x="3" y="25"/>
                    </a:lnTo>
                    <a:lnTo>
                      <a:pt x="2" y="21"/>
                    </a:lnTo>
                    <a:lnTo>
                      <a:pt x="0" y="19"/>
                    </a:lnTo>
                    <a:lnTo>
                      <a:pt x="1" y="16"/>
                    </a:lnTo>
                    <a:lnTo>
                      <a:pt x="5" y="15"/>
                    </a:lnTo>
                    <a:lnTo>
                      <a:pt x="10" y="12"/>
                    </a:lnTo>
                    <a:lnTo>
                      <a:pt x="17" y="10"/>
                    </a:lnTo>
                    <a:lnTo>
                      <a:pt x="27" y="8"/>
                    </a:lnTo>
                    <a:lnTo>
                      <a:pt x="38" y="6"/>
                    </a:lnTo>
                    <a:lnTo>
                      <a:pt x="49" y="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900" name="Freeform 42"/>
              <p:cNvSpPr>
                <a:spLocks/>
              </p:cNvSpPr>
              <p:nvPr/>
            </p:nvSpPr>
            <p:spPr bwMode="auto">
              <a:xfrm>
                <a:off x="2403" y="2099"/>
                <a:ext cx="84" cy="148"/>
              </a:xfrm>
              <a:custGeom>
                <a:avLst/>
                <a:gdLst>
                  <a:gd name="T0" fmla="*/ 0 w 84"/>
                  <a:gd name="T1" fmla="*/ 147 h 148"/>
                  <a:gd name="T2" fmla="*/ 20 w 84"/>
                  <a:gd name="T3" fmla="*/ 145 h 148"/>
                  <a:gd name="T4" fmla="*/ 83 w 84"/>
                  <a:gd name="T5" fmla="*/ 0 h 148"/>
                  <a:gd name="T6" fmla="*/ 63 w 84"/>
                  <a:gd name="T7" fmla="*/ 2 h 148"/>
                  <a:gd name="T8" fmla="*/ 0 w 84"/>
                  <a:gd name="T9" fmla="*/ 147 h 148"/>
                  <a:gd name="T10" fmla="*/ 0 60000 65536"/>
                  <a:gd name="T11" fmla="*/ 0 60000 65536"/>
                  <a:gd name="T12" fmla="*/ 0 60000 65536"/>
                  <a:gd name="T13" fmla="*/ 0 60000 65536"/>
                  <a:gd name="T14" fmla="*/ 0 60000 65536"/>
                  <a:gd name="T15" fmla="*/ 0 w 84"/>
                  <a:gd name="T16" fmla="*/ 0 h 148"/>
                  <a:gd name="T17" fmla="*/ 84 w 84"/>
                  <a:gd name="T18" fmla="*/ 148 h 148"/>
                </a:gdLst>
                <a:ahLst/>
                <a:cxnLst>
                  <a:cxn ang="T10">
                    <a:pos x="T0" y="T1"/>
                  </a:cxn>
                  <a:cxn ang="T11">
                    <a:pos x="T2" y="T3"/>
                  </a:cxn>
                  <a:cxn ang="T12">
                    <a:pos x="T4" y="T5"/>
                  </a:cxn>
                  <a:cxn ang="T13">
                    <a:pos x="T6" y="T7"/>
                  </a:cxn>
                  <a:cxn ang="T14">
                    <a:pos x="T8" y="T9"/>
                  </a:cxn>
                </a:cxnLst>
                <a:rect l="T15" t="T16" r="T17" b="T18"/>
                <a:pathLst>
                  <a:path w="84" h="148">
                    <a:moveTo>
                      <a:pt x="0" y="147"/>
                    </a:moveTo>
                    <a:lnTo>
                      <a:pt x="20" y="145"/>
                    </a:lnTo>
                    <a:lnTo>
                      <a:pt x="83" y="0"/>
                    </a:lnTo>
                    <a:lnTo>
                      <a:pt x="63" y="2"/>
                    </a:lnTo>
                    <a:lnTo>
                      <a:pt x="0" y="147"/>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901" name="Freeform 43"/>
              <p:cNvSpPr>
                <a:spLocks/>
              </p:cNvSpPr>
              <p:nvPr/>
            </p:nvSpPr>
            <p:spPr bwMode="auto">
              <a:xfrm>
                <a:off x="2399" y="2099"/>
                <a:ext cx="88" cy="162"/>
              </a:xfrm>
              <a:custGeom>
                <a:avLst/>
                <a:gdLst>
                  <a:gd name="T0" fmla="*/ 0 w 88"/>
                  <a:gd name="T1" fmla="*/ 161 h 162"/>
                  <a:gd name="T2" fmla="*/ 21 w 88"/>
                  <a:gd name="T3" fmla="*/ 158 h 162"/>
                  <a:gd name="T4" fmla="*/ 87 w 88"/>
                  <a:gd name="T5" fmla="*/ 0 h 162"/>
                  <a:gd name="T6" fmla="*/ 66 w 88"/>
                  <a:gd name="T7" fmla="*/ 3 h 162"/>
                  <a:gd name="T8" fmla="*/ 0 w 88"/>
                  <a:gd name="T9" fmla="*/ 161 h 162"/>
                  <a:gd name="T10" fmla="*/ 0 60000 65536"/>
                  <a:gd name="T11" fmla="*/ 0 60000 65536"/>
                  <a:gd name="T12" fmla="*/ 0 60000 65536"/>
                  <a:gd name="T13" fmla="*/ 0 60000 65536"/>
                  <a:gd name="T14" fmla="*/ 0 60000 65536"/>
                  <a:gd name="T15" fmla="*/ 0 w 88"/>
                  <a:gd name="T16" fmla="*/ 0 h 162"/>
                  <a:gd name="T17" fmla="*/ 88 w 88"/>
                  <a:gd name="T18" fmla="*/ 162 h 162"/>
                </a:gdLst>
                <a:ahLst/>
                <a:cxnLst>
                  <a:cxn ang="T10">
                    <a:pos x="T0" y="T1"/>
                  </a:cxn>
                  <a:cxn ang="T11">
                    <a:pos x="T2" y="T3"/>
                  </a:cxn>
                  <a:cxn ang="T12">
                    <a:pos x="T4" y="T5"/>
                  </a:cxn>
                  <a:cxn ang="T13">
                    <a:pos x="T6" y="T7"/>
                  </a:cxn>
                  <a:cxn ang="T14">
                    <a:pos x="T8" y="T9"/>
                  </a:cxn>
                </a:cxnLst>
                <a:rect l="T15" t="T16" r="T17" b="T18"/>
                <a:pathLst>
                  <a:path w="88" h="162">
                    <a:moveTo>
                      <a:pt x="0" y="161"/>
                    </a:moveTo>
                    <a:lnTo>
                      <a:pt x="21" y="158"/>
                    </a:lnTo>
                    <a:lnTo>
                      <a:pt x="87" y="0"/>
                    </a:lnTo>
                    <a:lnTo>
                      <a:pt x="66" y="3"/>
                    </a:lnTo>
                    <a:lnTo>
                      <a:pt x="0" y="16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902" name="Freeform 44"/>
              <p:cNvSpPr>
                <a:spLocks/>
              </p:cNvSpPr>
              <p:nvPr/>
            </p:nvSpPr>
            <p:spPr bwMode="auto">
              <a:xfrm>
                <a:off x="2406" y="2098"/>
                <a:ext cx="78" cy="148"/>
              </a:xfrm>
              <a:custGeom>
                <a:avLst/>
                <a:gdLst>
                  <a:gd name="T0" fmla="*/ 0 w 78"/>
                  <a:gd name="T1" fmla="*/ 147 h 148"/>
                  <a:gd name="T2" fmla="*/ 14 w 78"/>
                  <a:gd name="T3" fmla="*/ 146 h 148"/>
                  <a:gd name="T4" fmla="*/ 77 w 78"/>
                  <a:gd name="T5" fmla="*/ 0 h 148"/>
                  <a:gd name="T6" fmla="*/ 64 w 78"/>
                  <a:gd name="T7" fmla="*/ 3 h 148"/>
                  <a:gd name="T8" fmla="*/ 0 w 78"/>
                  <a:gd name="T9" fmla="*/ 147 h 148"/>
                  <a:gd name="T10" fmla="*/ 0 60000 65536"/>
                  <a:gd name="T11" fmla="*/ 0 60000 65536"/>
                  <a:gd name="T12" fmla="*/ 0 60000 65536"/>
                  <a:gd name="T13" fmla="*/ 0 60000 65536"/>
                  <a:gd name="T14" fmla="*/ 0 60000 65536"/>
                  <a:gd name="T15" fmla="*/ 0 w 78"/>
                  <a:gd name="T16" fmla="*/ 0 h 148"/>
                  <a:gd name="T17" fmla="*/ 78 w 78"/>
                  <a:gd name="T18" fmla="*/ 148 h 148"/>
                </a:gdLst>
                <a:ahLst/>
                <a:cxnLst>
                  <a:cxn ang="T10">
                    <a:pos x="T0" y="T1"/>
                  </a:cxn>
                  <a:cxn ang="T11">
                    <a:pos x="T2" y="T3"/>
                  </a:cxn>
                  <a:cxn ang="T12">
                    <a:pos x="T4" y="T5"/>
                  </a:cxn>
                  <a:cxn ang="T13">
                    <a:pos x="T6" y="T7"/>
                  </a:cxn>
                  <a:cxn ang="T14">
                    <a:pos x="T8" y="T9"/>
                  </a:cxn>
                </a:cxnLst>
                <a:rect l="T15" t="T16" r="T17" b="T18"/>
                <a:pathLst>
                  <a:path w="78" h="148">
                    <a:moveTo>
                      <a:pt x="0" y="147"/>
                    </a:moveTo>
                    <a:lnTo>
                      <a:pt x="14" y="146"/>
                    </a:lnTo>
                    <a:lnTo>
                      <a:pt x="77" y="0"/>
                    </a:lnTo>
                    <a:lnTo>
                      <a:pt x="64" y="3"/>
                    </a:lnTo>
                    <a:lnTo>
                      <a:pt x="0" y="147"/>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903" name="Freeform 45"/>
              <p:cNvSpPr>
                <a:spLocks/>
              </p:cNvSpPr>
              <p:nvPr/>
            </p:nvSpPr>
            <p:spPr bwMode="auto">
              <a:xfrm>
                <a:off x="2402" y="2098"/>
                <a:ext cx="82" cy="161"/>
              </a:xfrm>
              <a:custGeom>
                <a:avLst/>
                <a:gdLst>
                  <a:gd name="T0" fmla="*/ 0 w 82"/>
                  <a:gd name="T1" fmla="*/ 160 h 161"/>
                  <a:gd name="T2" fmla="*/ 14 w 82"/>
                  <a:gd name="T3" fmla="*/ 159 h 161"/>
                  <a:gd name="T4" fmla="*/ 81 w 82"/>
                  <a:gd name="T5" fmla="*/ 0 h 161"/>
                  <a:gd name="T6" fmla="*/ 67 w 82"/>
                  <a:gd name="T7" fmla="*/ 3 h 161"/>
                  <a:gd name="T8" fmla="*/ 0 w 82"/>
                  <a:gd name="T9" fmla="*/ 160 h 161"/>
                  <a:gd name="T10" fmla="*/ 0 60000 65536"/>
                  <a:gd name="T11" fmla="*/ 0 60000 65536"/>
                  <a:gd name="T12" fmla="*/ 0 60000 65536"/>
                  <a:gd name="T13" fmla="*/ 0 60000 65536"/>
                  <a:gd name="T14" fmla="*/ 0 60000 65536"/>
                  <a:gd name="T15" fmla="*/ 0 w 82"/>
                  <a:gd name="T16" fmla="*/ 0 h 161"/>
                  <a:gd name="T17" fmla="*/ 82 w 82"/>
                  <a:gd name="T18" fmla="*/ 161 h 161"/>
                </a:gdLst>
                <a:ahLst/>
                <a:cxnLst>
                  <a:cxn ang="T10">
                    <a:pos x="T0" y="T1"/>
                  </a:cxn>
                  <a:cxn ang="T11">
                    <a:pos x="T2" y="T3"/>
                  </a:cxn>
                  <a:cxn ang="T12">
                    <a:pos x="T4" y="T5"/>
                  </a:cxn>
                  <a:cxn ang="T13">
                    <a:pos x="T6" y="T7"/>
                  </a:cxn>
                  <a:cxn ang="T14">
                    <a:pos x="T8" y="T9"/>
                  </a:cxn>
                </a:cxnLst>
                <a:rect l="T15" t="T16" r="T17" b="T18"/>
                <a:pathLst>
                  <a:path w="82" h="161">
                    <a:moveTo>
                      <a:pt x="0" y="160"/>
                    </a:moveTo>
                    <a:lnTo>
                      <a:pt x="14" y="159"/>
                    </a:lnTo>
                    <a:lnTo>
                      <a:pt x="81" y="0"/>
                    </a:lnTo>
                    <a:lnTo>
                      <a:pt x="67" y="3"/>
                    </a:lnTo>
                    <a:lnTo>
                      <a:pt x="0" y="16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904" name="Freeform 46"/>
              <p:cNvSpPr>
                <a:spLocks/>
              </p:cNvSpPr>
              <p:nvPr/>
            </p:nvSpPr>
            <p:spPr bwMode="auto">
              <a:xfrm>
                <a:off x="2138" y="2532"/>
                <a:ext cx="852" cy="29"/>
              </a:xfrm>
              <a:custGeom>
                <a:avLst/>
                <a:gdLst>
                  <a:gd name="T0" fmla="*/ 0 w 852"/>
                  <a:gd name="T1" fmla="*/ 18 h 29"/>
                  <a:gd name="T2" fmla="*/ 0 w 852"/>
                  <a:gd name="T3" fmla="*/ 18 h 29"/>
                  <a:gd name="T4" fmla="*/ 5 w 852"/>
                  <a:gd name="T5" fmla="*/ 16 h 29"/>
                  <a:gd name="T6" fmla="*/ 14 w 852"/>
                  <a:gd name="T7" fmla="*/ 14 h 29"/>
                  <a:gd name="T8" fmla="*/ 25 w 852"/>
                  <a:gd name="T9" fmla="*/ 11 h 29"/>
                  <a:gd name="T10" fmla="*/ 40 w 852"/>
                  <a:gd name="T11" fmla="*/ 9 h 29"/>
                  <a:gd name="T12" fmla="*/ 53 w 852"/>
                  <a:gd name="T13" fmla="*/ 6 h 29"/>
                  <a:gd name="T14" fmla="*/ 64 w 852"/>
                  <a:gd name="T15" fmla="*/ 2 h 29"/>
                  <a:gd name="T16" fmla="*/ 72 w 852"/>
                  <a:gd name="T17" fmla="*/ 1 h 29"/>
                  <a:gd name="T18" fmla="*/ 75 w 852"/>
                  <a:gd name="T19" fmla="*/ 0 h 29"/>
                  <a:gd name="T20" fmla="*/ 76 w 852"/>
                  <a:gd name="T21" fmla="*/ 0 h 29"/>
                  <a:gd name="T22" fmla="*/ 80 w 852"/>
                  <a:gd name="T23" fmla="*/ 1 h 29"/>
                  <a:gd name="T24" fmla="*/ 87 w 852"/>
                  <a:gd name="T25" fmla="*/ 0 h 29"/>
                  <a:gd name="T26" fmla="*/ 95 w 852"/>
                  <a:gd name="T27" fmla="*/ 1 h 29"/>
                  <a:gd name="T28" fmla="*/ 108 w 852"/>
                  <a:gd name="T29" fmla="*/ 1 h 29"/>
                  <a:gd name="T30" fmla="*/ 122 w 852"/>
                  <a:gd name="T31" fmla="*/ 1 h 29"/>
                  <a:gd name="T32" fmla="*/ 138 w 852"/>
                  <a:gd name="T33" fmla="*/ 2 h 29"/>
                  <a:gd name="T34" fmla="*/ 156 w 852"/>
                  <a:gd name="T35" fmla="*/ 2 h 29"/>
                  <a:gd name="T36" fmla="*/ 175 w 852"/>
                  <a:gd name="T37" fmla="*/ 1 h 29"/>
                  <a:gd name="T38" fmla="*/ 196 w 852"/>
                  <a:gd name="T39" fmla="*/ 1 h 29"/>
                  <a:gd name="T40" fmla="*/ 218 w 852"/>
                  <a:gd name="T41" fmla="*/ 2 h 29"/>
                  <a:gd name="T42" fmla="*/ 240 w 852"/>
                  <a:gd name="T43" fmla="*/ 2 h 29"/>
                  <a:gd name="T44" fmla="*/ 264 w 852"/>
                  <a:gd name="T45" fmla="*/ 2 h 29"/>
                  <a:gd name="T46" fmla="*/ 288 w 852"/>
                  <a:gd name="T47" fmla="*/ 3 h 29"/>
                  <a:gd name="T48" fmla="*/ 313 w 852"/>
                  <a:gd name="T49" fmla="*/ 2 h 29"/>
                  <a:gd name="T50" fmla="*/ 338 w 852"/>
                  <a:gd name="T51" fmla="*/ 3 h 29"/>
                  <a:gd name="T52" fmla="*/ 363 w 852"/>
                  <a:gd name="T53" fmla="*/ 2 h 29"/>
                  <a:gd name="T54" fmla="*/ 388 w 852"/>
                  <a:gd name="T55" fmla="*/ 4 h 29"/>
                  <a:gd name="T56" fmla="*/ 411 w 852"/>
                  <a:gd name="T57" fmla="*/ 4 h 29"/>
                  <a:gd name="T58" fmla="*/ 435 w 852"/>
                  <a:gd name="T59" fmla="*/ 3 h 29"/>
                  <a:gd name="T60" fmla="*/ 458 w 852"/>
                  <a:gd name="T61" fmla="*/ 4 h 29"/>
                  <a:gd name="T62" fmla="*/ 481 w 852"/>
                  <a:gd name="T63" fmla="*/ 4 h 29"/>
                  <a:gd name="T64" fmla="*/ 500 w 852"/>
                  <a:gd name="T65" fmla="*/ 5 h 29"/>
                  <a:gd name="T66" fmla="*/ 520 w 852"/>
                  <a:gd name="T67" fmla="*/ 6 h 29"/>
                  <a:gd name="T68" fmla="*/ 538 w 852"/>
                  <a:gd name="T69" fmla="*/ 5 h 29"/>
                  <a:gd name="T70" fmla="*/ 554 w 852"/>
                  <a:gd name="T71" fmla="*/ 6 h 29"/>
                  <a:gd name="T72" fmla="*/ 568 w 852"/>
                  <a:gd name="T73" fmla="*/ 7 h 29"/>
                  <a:gd name="T74" fmla="*/ 580 w 852"/>
                  <a:gd name="T75" fmla="*/ 6 h 29"/>
                  <a:gd name="T76" fmla="*/ 589 w 852"/>
                  <a:gd name="T77" fmla="*/ 6 h 29"/>
                  <a:gd name="T78" fmla="*/ 597 w 852"/>
                  <a:gd name="T79" fmla="*/ 8 h 29"/>
                  <a:gd name="T80" fmla="*/ 602 w 852"/>
                  <a:gd name="T81" fmla="*/ 6 h 29"/>
                  <a:gd name="T82" fmla="*/ 603 w 852"/>
                  <a:gd name="T83" fmla="*/ 7 h 29"/>
                  <a:gd name="T84" fmla="*/ 606 w 852"/>
                  <a:gd name="T85" fmla="*/ 8 h 29"/>
                  <a:gd name="T86" fmla="*/ 614 w 852"/>
                  <a:gd name="T87" fmla="*/ 10 h 29"/>
                  <a:gd name="T88" fmla="*/ 627 w 852"/>
                  <a:gd name="T89" fmla="*/ 11 h 29"/>
                  <a:gd name="T90" fmla="*/ 642 w 852"/>
                  <a:gd name="T91" fmla="*/ 13 h 29"/>
                  <a:gd name="T92" fmla="*/ 661 w 852"/>
                  <a:gd name="T93" fmla="*/ 14 h 29"/>
                  <a:gd name="T94" fmla="*/ 682 w 852"/>
                  <a:gd name="T95" fmla="*/ 16 h 29"/>
                  <a:gd name="T96" fmla="*/ 703 w 852"/>
                  <a:gd name="T97" fmla="*/ 17 h 29"/>
                  <a:gd name="T98" fmla="*/ 727 w 852"/>
                  <a:gd name="T99" fmla="*/ 19 h 29"/>
                  <a:gd name="T100" fmla="*/ 749 w 852"/>
                  <a:gd name="T101" fmla="*/ 21 h 29"/>
                  <a:gd name="T102" fmla="*/ 772 w 852"/>
                  <a:gd name="T103" fmla="*/ 22 h 29"/>
                  <a:gd name="T104" fmla="*/ 794 w 852"/>
                  <a:gd name="T105" fmla="*/ 24 h 29"/>
                  <a:gd name="T106" fmla="*/ 812 w 852"/>
                  <a:gd name="T107" fmla="*/ 26 h 29"/>
                  <a:gd name="T108" fmla="*/ 828 w 852"/>
                  <a:gd name="T109" fmla="*/ 26 h 29"/>
                  <a:gd name="T110" fmla="*/ 841 w 852"/>
                  <a:gd name="T111" fmla="*/ 28 h 29"/>
                  <a:gd name="T112" fmla="*/ 848 w 852"/>
                  <a:gd name="T113" fmla="*/ 27 h 29"/>
                  <a:gd name="T114" fmla="*/ 851 w 852"/>
                  <a:gd name="T115" fmla="*/ 28 h 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2"/>
                  <a:gd name="T175" fmla="*/ 0 h 29"/>
                  <a:gd name="T176" fmla="*/ 852 w 852"/>
                  <a:gd name="T177" fmla="*/ 29 h 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2" h="29">
                    <a:moveTo>
                      <a:pt x="0" y="18"/>
                    </a:moveTo>
                    <a:lnTo>
                      <a:pt x="0" y="18"/>
                    </a:lnTo>
                    <a:lnTo>
                      <a:pt x="5" y="16"/>
                    </a:lnTo>
                    <a:lnTo>
                      <a:pt x="14" y="14"/>
                    </a:lnTo>
                    <a:lnTo>
                      <a:pt x="25" y="11"/>
                    </a:lnTo>
                    <a:lnTo>
                      <a:pt x="40" y="9"/>
                    </a:lnTo>
                    <a:lnTo>
                      <a:pt x="53" y="6"/>
                    </a:lnTo>
                    <a:lnTo>
                      <a:pt x="64" y="2"/>
                    </a:lnTo>
                    <a:lnTo>
                      <a:pt x="72" y="1"/>
                    </a:lnTo>
                    <a:lnTo>
                      <a:pt x="75" y="0"/>
                    </a:lnTo>
                    <a:lnTo>
                      <a:pt x="76" y="0"/>
                    </a:lnTo>
                    <a:lnTo>
                      <a:pt x="80" y="1"/>
                    </a:lnTo>
                    <a:lnTo>
                      <a:pt x="87" y="0"/>
                    </a:lnTo>
                    <a:lnTo>
                      <a:pt x="95" y="1"/>
                    </a:lnTo>
                    <a:lnTo>
                      <a:pt x="108" y="1"/>
                    </a:lnTo>
                    <a:lnTo>
                      <a:pt x="122" y="1"/>
                    </a:lnTo>
                    <a:lnTo>
                      <a:pt x="138" y="2"/>
                    </a:lnTo>
                    <a:lnTo>
                      <a:pt x="156" y="2"/>
                    </a:lnTo>
                    <a:lnTo>
                      <a:pt x="175" y="1"/>
                    </a:lnTo>
                    <a:lnTo>
                      <a:pt x="196" y="1"/>
                    </a:lnTo>
                    <a:lnTo>
                      <a:pt x="218" y="2"/>
                    </a:lnTo>
                    <a:lnTo>
                      <a:pt x="240" y="2"/>
                    </a:lnTo>
                    <a:lnTo>
                      <a:pt x="264" y="2"/>
                    </a:lnTo>
                    <a:lnTo>
                      <a:pt x="288" y="3"/>
                    </a:lnTo>
                    <a:lnTo>
                      <a:pt x="313" y="2"/>
                    </a:lnTo>
                    <a:lnTo>
                      <a:pt x="338" y="3"/>
                    </a:lnTo>
                    <a:lnTo>
                      <a:pt x="363" y="2"/>
                    </a:lnTo>
                    <a:lnTo>
                      <a:pt x="388" y="4"/>
                    </a:lnTo>
                    <a:lnTo>
                      <a:pt x="411" y="4"/>
                    </a:lnTo>
                    <a:lnTo>
                      <a:pt x="435" y="3"/>
                    </a:lnTo>
                    <a:lnTo>
                      <a:pt x="458" y="4"/>
                    </a:lnTo>
                    <a:lnTo>
                      <a:pt x="481" y="4"/>
                    </a:lnTo>
                    <a:lnTo>
                      <a:pt x="500" y="5"/>
                    </a:lnTo>
                    <a:lnTo>
                      <a:pt x="520" y="6"/>
                    </a:lnTo>
                    <a:lnTo>
                      <a:pt x="538" y="5"/>
                    </a:lnTo>
                    <a:lnTo>
                      <a:pt x="554" y="6"/>
                    </a:lnTo>
                    <a:lnTo>
                      <a:pt x="568" y="7"/>
                    </a:lnTo>
                    <a:lnTo>
                      <a:pt x="580" y="6"/>
                    </a:lnTo>
                    <a:lnTo>
                      <a:pt x="589" y="6"/>
                    </a:lnTo>
                    <a:lnTo>
                      <a:pt x="597" y="8"/>
                    </a:lnTo>
                    <a:lnTo>
                      <a:pt x="602" y="6"/>
                    </a:lnTo>
                    <a:lnTo>
                      <a:pt x="603" y="7"/>
                    </a:lnTo>
                    <a:lnTo>
                      <a:pt x="606" y="8"/>
                    </a:lnTo>
                    <a:lnTo>
                      <a:pt x="614" y="10"/>
                    </a:lnTo>
                    <a:lnTo>
                      <a:pt x="627" y="11"/>
                    </a:lnTo>
                    <a:lnTo>
                      <a:pt x="642" y="13"/>
                    </a:lnTo>
                    <a:lnTo>
                      <a:pt x="661" y="14"/>
                    </a:lnTo>
                    <a:lnTo>
                      <a:pt x="682" y="16"/>
                    </a:lnTo>
                    <a:lnTo>
                      <a:pt x="703" y="17"/>
                    </a:lnTo>
                    <a:lnTo>
                      <a:pt x="727" y="19"/>
                    </a:lnTo>
                    <a:lnTo>
                      <a:pt x="749" y="21"/>
                    </a:lnTo>
                    <a:lnTo>
                      <a:pt x="772" y="22"/>
                    </a:lnTo>
                    <a:lnTo>
                      <a:pt x="794" y="24"/>
                    </a:lnTo>
                    <a:lnTo>
                      <a:pt x="812" y="26"/>
                    </a:lnTo>
                    <a:lnTo>
                      <a:pt x="828" y="26"/>
                    </a:lnTo>
                    <a:lnTo>
                      <a:pt x="841" y="28"/>
                    </a:lnTo>
                    <a:lnTo>
                      <a:pt x="848" y="27"/>
                    </a:lnTo>
                    <a:lnTo>
                      <a:pt x="851" y="28"/>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905" name="Line 47"/>
              <p:cNvSpPr>
                <a:spLocks noChangeShapeType="1"/>
              </p:cNvSpPr>
              <p:nvPr/>
            </p:nvSpPr>
            <p:spPr bwMode="auto">
              <a:xfrm flipV="1">
                <a:off x="3183" y="2197"/>
                <a:ext cx="1" cy="9"/>
              </a:xfrm>
              <a:prstGeom prst="line">
                <a:avLst/>
              </a:prstGeom>
              <a:noFill/>
              <a:ln w="12700">
                <a:solidFill>
                  <a:srgbClr val="99FFFF"/>
                </a:solidFill>
                <a:round/>
                <a:headEnd/>
                <a:tailEnd/>
              </a:ln>
            </p:spPr>
            <p:txBody>
              <a:bodyPr wrap="none" anchor="ctr"/>
              <a:lstStyle/>
              <a:p>
                <a:endParaRPr lang="en-GB" sz="2400" b="1">
                  <a:solidFill>
                    <a:srgbClr val="FFFF00"/>
                  </a:solidFill>
                </a:endParaRPr>
              </a:p>
            </p:txBody>
          </p:sp>
          <p:sp>
            <p:nvSpPr>
              <p:cNvPr id="35906" name="Freeform 48"/>
              <p:cNvSpPr>
                <a:spLocks/>
              </p:cNvSpPr>
              <p:nvPr/>
            </p:nvSpPr>
            <p:spPr bwMode="auto">
              <a:xfrm>
                <a:off x="3188" y="2199"/>
                <a:ext cx="135" cy="343"/>
              </a:xfrm>
              <a:custGeom>
                <a:avLst/>
                <a:gdLst>
                  <a:gd name="T0" fmla="*/ 0 w 135"/>
                  <a:gd name="T1" fmla="*/ 1 h 343"/>
                  <a:gd name="T2" fmla="*/ 125 w 135"/>
                  <a:gd name="T3" fmla="*/ 27 h 343"/>
                  <a:gd name="T4" fmla="*/ 134 w 135"/>
                  <a:gd name="T5" fmla="*/ 340 h 343"/>
                  <a:gd name="T6" fmla="*/ 10 w 135"/>
                  <a:gd name="T7" fmla="*/ 342 h 343"/>
                  <a:gd name="T8" fmla="*/ 0 w 135"/>
                  <a:gd name="T9" fmla="*/ 0 h 343"/>
                  <a:gd name="T10" fmla="*/ 0 w 135"/>
                  <a:gd name="T11" fmla="*/ 1 h 343"/>
                  <a:gd name="T12" fmla="*/ 0 60000 65536"/>
                  <a:gd name="T13" fmla="*/ 0 60000 65536"/>
                  <a:gd name="T14" fmla="*/ 0 60000 65536"/>
                  <a:gd name="T15" fmla="*/ 0 60000 65536"/>
                  <a:gd name="T16" fmla="*/ 0 60000 65536"/>
                  <a:gd name="T17" fmla="*/ 0 60000 65536"/>
                  <a:gd name="T18" fmla="*/ 0 w 135"/>
                  <a:gd name="T19" fmla="*/ 0 h 343"/>
                  <a:gd name="T20" fmla="*/ 135 w 135"/>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135" h="343">
                    <a:moveTo>
                      <a:pt x="0" y="1"/>
                    </a:moveTo>
                    <a:lnTo>
                      <a:pt x="125" y="27"/>
                    </a:lnTo>
                    <a:lnTo>
                      <a:pt x="134" y="340"/>
                    </a:lnTo>
                    <a:lnTo>
                      <a:pt x="10" y="342"/>
                    </a:lnTo>
                    <a:lnTo>
                      <a:pt x="0" y="0"/>
                    </a:lnTo>
                    <a:lnTo>
                      <a:pt x="0" y="1"/>
                    </a:lnTo>
                  </a:path>
                </a:pathLst>
              </a:custGeom>
              <a:solidFill>
                <a:srgbClr val="6699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907" name="Freeform 49"/>
              <p:cNvSpPr>
                <a:spLocks/>
              </p:cNvSpPr>
              <p:nvPr/>
            </p:nvSpPr>
            <p:spPr bwMode="auto">
              <a:xfrm>
                <a:off x="3184" y="2201"/>
                <a:ext cx="137" cy="353"/>
              </a:xfrm>
              <a:custGeom>
                <a:avLst/>
                <a:gdLst>
                  <a:gd name="T0" fmla="*/ 0 w 137"/>
                  <a:gd name="T1" fmla="*/ 1 h 353"/>
                  <a:gd name="T2" fmla="*/ 129 w 137"/>
                  <a:gd name="T3" fmla="*/ 27 h 353"/>
                  <a:gd name="T4" fmla="*/ 136 w 137"/>
                  <a:gd name="T5" fmla="*/ 350 h 353"/>
                  <a:gd name="T6" fmla="*/ 9 w 137"/>
                  <a:gd name="T7" fmla="*/ 352 h 353"/>
                  <a:gd name="T8" fmla="*/ 0 w 137"/>
                  <a:gd name="T9" fmla="*/ 0 h 353"/>
                  <a:gd name="T10" fmla="*/ 0 w 137"/>
                  <a:gd name="T11" fmla="*/ 1 h 353"/>
                  <a:gd name="T12" fmla="*/ 0 60000 65536"/>
                  <a:gd name="T13" fmla="*/ 0 60000 65536"/>
                  <a:gd name="T14" fmla="*/ 0 60000 65536"/>
                  <a:gd name="T15" fmla="*/ 0 60000 65536"/>
                  <a:gd name="T16" fmla="*/ 0 60000 65536"/>
                  <a:gd name="T17" fmla="*/ 0 60000 65536"/>
                  <a:gd name="T18" fmla="*/ 0 w 137"/>
                  <a:gd name="T19" fmla="*/ 0 h 353"/>
                  <a:gd name="T20" fmla="*/ 137 w 137"/>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137" h="353">
                    <a:moveTo>
                      <a:pt x="0" y="1"/>
                    </a:moveTo>
                    <a:lnTo>
                      <a:pt x="129" y="27"/>
                    </a:lnTo>
                    <a:lnTo>
                      <a:pt x="136" y="350"/>
                    </a:lnTo>
                    <a:lnTo>
                      <a:pt x="9" y="352"/>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908" name="Freeform 50"/>
              <p:cNvSpPr>
                <a:spLocks/>
              </p:cNvSpPr>
              <p:nvPr/>
            </p:nvSpPr>
            <p:spPr bwMode="auto">
              <a:xfrm>
                <a:off x="3183" y="2201"/>
                <a:ext cx="27" cy="341"/>
              </a:xfrm>
              <a:custGeom>
                <a:avLst/>
                <a:gdLst>
                  <a:gd name="T0" fmla="*/ 0 w 27"/>
                  <a:gd name="T1" fmla="*/ 1 h 341"/>
                  <a:gd name="T2" fmla="*/ 14 w 27"/>
                  <a:gd name="T3" fmla="*/ 3 h 341"/>
                  <a:gd name="T4" fmla="*/ 26 w 27"/>
                  <a:gd name="T5" fmla="*/ 340 h 341"/>
                  <a:gd name="T6" fmla="*/ 13 w 27"/>
                  <a:gd name="T7" fmla="*/ 339 h 341"/>
                  <a:gd name="T8" fmla="*/ 1 w 27"/>
                  <a:gd name="T9" fmla="*/ 0 h 341"/>
                  <a:gd name="T10" fmla="*/ 0 w 27"/>
                  <a:gd name="T11" fmla="*/ 1 h 341"/>
                  <a:gd name="T12" fmla="*/ 0 60000 65536"/>
                  <a:gd name="T13" fmla="*/ 0 60000 65536"/>
                  <a:gd name="T14" fmla="*/ 0 60000 65536"/>
                  <a:gd name="T15" fmla="*/ 0 60000 65536"/>
                  <a:gd name="T16" fmla="*/ 0 60000 65536"/>
                  <a:gd name="T17" fmla="*/ 0 60000 65536"/>
                  <a:gd name="T18" fmla="*/ 0 w 27"/>
                  <a:gd name="T19" fmla="*/ 0 h 341"/>
                  <a:gd name="T20" fmla="*/ 27 w 27"/>
                  <a:gd name="T21" fmla="*/ 341 h 341"/>
                </a:gdLst>
                <a:ahLst/>
                <a:cxnLst>
                  <a:cxn ang="T12">
                    <a:pos x="T0" y="T1"/>
                  </a:cxn>
                  <a:cxn ang="T13">
                    <a:pos x="T2" y="T3"/>
                  </a:cxn>
                  <a:cxn ang="T14">
                    <a:pos x="T4" y="T5"/>
                  </a:cxn>
                  <a:cxn ang="T15">
                    <a:pos x="T6" y="T7"/>
                  </a:cxn>
                  <a:cxn ang="T16">
                    <a:pos x="T8" y="T9"/>
                  </a:cxn>
                  <a:cxn ang="T17">
                    <a:pos x="T10" y="T11"/>
                  </a:cxn>
                </a:cxnLst>
                <a:rect l="T18" t="T19" r="T20" b="T21"/>
                <a:pathLst>
                  <a:path w="27" h="341">
                    <a:moveTo>
                      <a:pt x="0" y="1"/>
                    </a:moveTo>
                    <a:lnTo>
                      <a:pt x="14" y="3"/>
                    </a:lnTo>
                    <a:lnTo>
                      <a:pt x="26" y="340"/>
                    </a:lnTo>
                    <a:lnTo>
                      <a:pt x="13" y="339"/>
                    </a:lnTo>
                    <a:lnTo>
                      <a:pt x="1" y="0"/>
                    </a:lnTo>
                    <a:lnTo>
                      <a:pt x="0" y="1"/>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909" name="Freeform 51"/>
              <p:cNvSpPr>
                <a:spLocks/>
              </p:cNvSpPr>
              <p:nvPr/>
            </p:nvSpPr>
            <p:spPr bwMode="auto">
              <a:xfrm>
                <a:off x="3183" y="2201"/>
                <a:ext cx="23" cy="353"/>
              </a:xfrm>
              <a:custGeom>
                <a:avLst/>
                <a:gdLst>
                  <a:gd name="T0" fmla="*/ 0 w 23"/>
                  <a:gd name="T1" fmla="*/ 2 h 353"/>
                  <a:gd name="T2" fmla="*/ 14 w 23"/>
                  <a:gd name="T3" fmla="*/ 3 h 353"/>
                  <a:gd name="T4" fmla="*/ 22 w 23"/>
                  <a:gd name="T5" fmla="*/ 352 h 353"/>
                  <a:gd name="T6" fmla="*/ 8 w 23"/>
                  <a:gd name="T7" fmla="*/ 352 h 353"/>
                  <a:gd name="T8" fmla="*/ 0 w 23"/>
                  <a:gd name="T9" fmla="*/ 0 h 353"/>
                  <a:gd name="T10" fmla="*/ 0 w 23"/>
                  <a:gd name="T11" fmla="*/ 2 h 353"/>
                  <a:gd name="T12" fmla="*/ 0 60000 65536"/>
                  <a:gd name="T13" fmla="*/ 0 60000 65536"/>
                  <a:gd name="T14" fmla="*/ 0 60000 65536"/>
                  <a:gd name="T15" fmla="*/ 0 60000 65536"/>
                  <a:gd name="T16" fmla="*/ 0 60000 65536"/>
                  <a:gd name="T17" fmla="*/ 0 60000 65536"/>
                  <a:gd name="T18" fmla="*/ 0 w 23"/>
                  <a:gd name="T19" fmla="*/ 0 h 353"/>
                  <a:gd name="T20" fmla="*/ 23 w 23"/>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23" h="353">
                    <a:moveTo>
                      <a:pt x="0" y="2"/>
                    </a:moveTo>
                    <a:lnTo>
                      <a:pt x="14" y="3"/>
                    </a:lnTo>
                    <a:lnTo>
                      <a:pt x="22" y="352"/>
                    </a:lnTo>
                    <a:lnTo>
                      <a:pt x="8" y="352"/>
                    </a:lnTo>
                    <a:lnTo>
                      <a:pt x="0" y="0"/>
                    </a:lnTo>
                    <a:lnTo>
                      <a:pt x="0" y="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910" name="Freeform 52"/>
              <p:cNvSpPr>
                <a:spLocks/>
              </p:cNvSpPr>
              <p:nvPr/>
            </p:nvSpPr>
            <p:spPr bwMode="auto">
              <a:xfrm>
                <a:off x="3301" y="2224"/>
                <a:ext cx="26" cy="315"/>
              </a:xfrm>
              <a:custGeom>
                <a:avLst/>
                <a:gdLst>
                  <a:gd name="T0" fmla="*/ 0 w 26"/>
                  <a:gd name="T1" fmla="*/ 1 h 315"/>
                  <a:gd name="T2" fmla="*/ 12 w 26"/>
                  <a:gd name="T3" fmla="*/ 4 h 315"/>
                  <a:gd name="T4" fmla="*/ 25 w 26"/>
                  <a:gd name="T5" fmla="*/ 314 h 315"/>
                  <a:gd name="T6" fmla="*/ 12 w 26"/>
                  <a:gd name="T7" fmla="*/ 313 h 315"/>
                  <a:gd name="T8" fmla="*/ 0 w 26"/>
                  <a:gd name="T9" fmla="*/ 0 h 315"/>
                  <a:gd name="T10" fmla="*/ 0 w 26"/>
                  <a:gd name="T11" fmla="*/ 1 h 315"/>
                  <a:gd name="T12" fmla="*/ 0 60000 65536"/>
                  <a:gd name="T13" fmla="*/ 0 60000 65536"/>
                  <a:gd name="T14" fmla="*/ 0 60000 65536"/>
                  <a:gd name="T15" fmla="*/ 0 60000 65536"/>
                  <a:gd name="T16" fmla="*/ 0 60000 65536"/>
                  <a:gd name="T17" fmla="*/ 0 60000 65536"/>
                  <a:gd name="T18" fmla="*/ 0 w 26"/>
                  <a:gd name="T19" fmla="*/ 0 h 315"/>
                  <a:gd name="T20" fmla="*/ 26 w 26"/>
                  <a:gd name="T21" fmla="*/ 315 h 315"/>
                </a:gdLst>
                <a:ahLst/>
                <a:cxnLst>
                  <a:cxn ang="T12">
                    <a:pos x="T0" y="T1"/>
                  </a:cxn>
                  <a:cxn ang="T13">
                    <a:pos x="T2" y="T3"/>
                  </a:cxn>
                  <a:cxn ang="T14">
                    <a:pos x="T4" y="T5"/>
                  </a:cxn>
                  <a:cxn ang="T15">
                    <a:pos x="T6" y="T7"/>
                  </a:cxn>
                  <a:cxn ang="T16">
                    <a:pos x="T8" y="T9"/>
                  </a:cxn>
                  <a:cxn ang="T17">
                    <a:pos x="T10" y="T11"/>
                  </a:cxn>
                </a:cxnLst>
                <a:rect l="T18" t="T19" r="T20" b="T21"/>
                <a:pathLst>
                  <a:path w="26" h="315">
                    <a:moveTo>
                      <a:pt x="0" y="1"/>
                    </a:moveTo>
                    <a:lnTo>
                      <a:pt x="12" y="4"/>
                    </a:lnTo>
                    <a:lnTo>
                      <a:pt x="25" y="314"/>
                    </a:lnTo>
                    <a:lnTo>
                      <a:pt x="12" y="313"/>
                    </a:lnTo>
                    <a:lnTo>
                      <a:pt x="0" y="0"/>
                    </a:lnTo>
                    <a:lnTo>
                      <a:pt x="0" y="1"/>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911" name="Freeform 53"/>
              <p:cNvSpPr>
                <a:spLocks/>
              </p:cNvSpPr>
              <p:nvPr/>
            </p:nvSpPr>
            <p:spPr bwMode="auto">
              <a:xfrm>
                <a:off x="3300" y="2224"/>
                <a:ext cx="22" cy="328"/>
              </a:xfrm>
              <a:custGeom>
                <a:avLst/>
                <a:gdLst>
                  <a:gd name="T0" fmla="*/ 0 w 22"/>
                  <a:gd name="T1" fmla="*/ 1 h 328"/>
                  <a:gd name="T2" fmla="*/ 13 w 22"/>
                  <a:gd name="T3" fmla="*/ 4 h 328"/>
                  <a:gd name="T4" fmla="*/ 21 w 22"/>
                  <a:gd name="T5" fmla="*/ 327 h 328"/>
                  <a:gd name="T6" fmla="*/ 7 w 22"/>
                  <a:gd name="T7" fmla="*/ 327 h 328"/>
                  <a:gd name="T8" fmla="*/ 0 w 22"/>
                  <a:gd name="T9" fmla="*/ 0 h 328"/>
                  <a:gd name="T10" fmla="*/ 0 w 22"/>
                  <a:gd name="T11" fmla="*/ 1 h 328"/>
                  <a:gd name="T12" fmla="*/ 0 60000 65536"/>
                  <a:gd name="T13" fmla="*/ 0 60000 65536"/>
                  <a:gd name="T14" fmla="*/ 0 60000 65536"/>
                  <a:gd name="T15" fmla="*/ 0 60000 65536"/>
                  <a:gd name="T16" fmla="*/ 0 60000 65536"/>
                  <a:gd name="T17" fmla="*/ 0 60000 65536"/>
                  <a:gd name="T18" fmla="*/ 0 w 22"/>
                  <a:gd name="T19" fmla="*/ 0 h 328"/>
                  <a:gd name="T20" fmla="*/ 22 w 22"/>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2" h="328">
                    <a:moveTo>
                      <a:pt x="0" y="1"/>
                    </a:moveTo>
                    <a:lnTo>
                      <a:pt x="13" y="4"/>
                    </a:lnTo>
                    <a:lnTo>
                      <a:pt x="21" y="327"/>
                    </a:lnTo>
                    <a:lnTo>
                      <a:pt x="7" y="327"/>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912" name="Freeform 54"/>
              <p:cNvSpPr>
                <a:spLocks/>
              </p:cNvSpPr>
              <p:nvPr/>
            </p:nvSpPr>
            <p:spPr bwMode="auto">
              <a:xfrm>
                <a:off x="3177" y="2298"/>
                <a:ext cx="157" cy="164"/>
              </a:xfrm>
              <a:custGeom>
                <a:avLst/>
                <a:gdLst>
                  <a:gd name="T0" fmla="*/ 78 w 157"/>
                  <a:gd name="T1" fmla="*/ 163 h 164"/>
                  <a:gd name="T2" fmla="*/ 87 w 157"/>
                  <a:gd name="T3" fmla="*/ 162 h 164"/>
                  <a:gd name="T4" fmla="*/ 94 w 157"/>
                  <a:gd name="T5" fmla="*/ 162 h 164"/>
                  <a:gd name="T6" fmla="*/ 103 w 157"/>
                  <a:gd name="T7" fmla="*/ 159 h 164"/>
                  <a:gd name="T8" fmla="*/ 109 w 157"/>
                  <a:gd name="T9" fmla="*/ 156 h 164"/>
                  <a:gd name="T10" fmla="*/ 116 w 157"/>
                  <a:gd name="T11" fmla="*/ 152 h 164"/>
                  <a:gd name="T12" fmla="*/ 122 w 157"/>
                  <a:gd name="T13" fmla="*/ 148 h 164"/>
                  <a:gd name="T14" fmla="*/ 128 w 157"/>
                  <a:gd name="T15" fmla="*/ 142 h 164"/>
                  <a:gd name="T16" fmla="*/ 134 w 157"/>
                  <a:gd name="T17" fmla="*/ 137 h 164"/>
                  <a:gd name="T18" fmla="*/ 139 w 157"/>
                  <a:gd name="T19" fmla="*/ 133 h 164"/>
                  <a:gd name="T20" fmla="*/ 142 w 157"/>
                  <a:gd name="T21" fmla="*/ 126 h 164"/>
                  <a:gd name="T22" fmla="*/ 147 w 157"/>
                  <a:gd name="T23" fmla="*/ 120 h 164"/>
                  <a:gd name="T24" fmla="*/ 151 w 157"/>
                  <a:gd name="T25" fmla="*/ 111 h 164"/>
                  <a:gd name="T26" fmla="*/ 153 w 157"/>
                  <a:gd name="T27" fmla="*/ 106 h 164"/>
                  <a:gd name="T28" fmla="*/ 154 w 157"/>
                  <a:gd name="T29" fmla="*/ 97 h 164"/>
                  <a:gd name="T30" fmla="*/ 156 w 157"/>
                  <a:gd name="T31" fmla="*/ 89 h 164"/>
                  <a:gd name="T32" fmla="*/ 154 w 157"/>
                  <a:gd name="T33" fmla="*/ 80 h 164"/>
                  <a:gd name="T34" fmla="*/ 154 w 157"/>
                  <a:gd name="T35" fmla="*/ 64 h 164"/>
                  <a:gd name="T36" fmla="*/ 148 w 157"/>
                  <a:gd name="T37" fmla="*/ 50 h 164"/>
                  <a:gd name="T38" fmla="*/ 140 w 157"/>
                  <a:gd name="T39" fmla="*/ 34 h 164"/>
                  <a:gd name="T40" fmla="*/ 130 w 157"/>
                  <a:gd name="T41" fmla="*/ 23 h 164"/>
                  <a:gd name="T42" fmla="*/ 121 w 157"/>
                  <a:gd name="T43" fmla="*/ 13 h 164"/>
                  <a:gd name="T44" fmla="*/ 106 w 157"/>
                  <a:gd name="T45" fmla="*/ 6 h 164"/>
                  <a:gd name="T46" fmla="*/ 92 w 157"/>
                  <a:gd name="T47" fmla="*/ 1 h 164"/>
                  <a:gd name="T48" fmla="*/ 76 w 157"/>
                  <a:gd name="T49" fmla="*/ 0 h 164"/>
                  <a:gd name="T50" fmla="*/ 68 w 157"/>
                  <a:gd name="T51" fmla="*/ 1 h 164"/>
                  <a:gd name="T52" fmla="*/ 60 w 157"/>
                  <a:gd name="T53" fmla="*/ 2 h 164"/>
                  <a:gd name="T54" fmla="*/ 51 w 157"/>
                  <a:gd name="T55" fmla="*/ 4 h 164"/>
                  <a:gd name="T56" fmla="*/ 45 w 157"/>
                  <a:gd name="T57" fmla="*/ 7 h 164"/>
                  <a:gd name="T58" fmla="*/ 38 w 157"/>
                  <a:gd name="T59" fmla="*/ 11 h 164"/>
                  <a:gd name="T60" fmla="*/ 32 w 157"/>
                  <a:gd name="T61" fmla="*/ 15 h 164"/>
                  <a:gd name="T62" fmla="*/ 26 w 157"/>
                  <a:gd name="T63" fmla="*/ 20 h 164"/>
                  <a:gd name="T64" fmla="*/ 21 w 157"/>
                  <a:gd name="T65" fmla="*/ 26 h 164"/>
                  <a:gd name="T66" fmla="*/ 17 w 157"/>
                  <a:gd name="T67" fmla="*/ 31 h 164"/>
                  <a:gd name="T68" fmla="*/ 11 w 157"/>
                  <a:gd name="T69" fmla="*/ 37 h 164"/>
                  <a:gd name="T70" fmla="*/ 8 w 157"/>
                  <a:gd name="T71" fmla="*/ 44 h 164"/>
                  <a:gd name="T72" fmla="*/ 5 w 157"/>
                  <a:gd name="T73" fmla="*/ 52 h 164"/>
                  <a:gd name="T74" fmla="*/ 3 w 157"/>
                  <a:gd name="T75" fmla="*/ 59 h 164"/>
                  <a:gd name="T76" fmla="*/ 2 w 157"/>
                  <a:gd name="T77" fmla="*/ 67 h 164"/>
                  <a:gd name="T78" fmla="*/ 0 w 157"/>
                  <a:gd name="T79" fmla="*/ 75 h 164"/>
                  <a:gd name="T80" fmla="*/ 0 w 157"/>
                  <a:gd name="T81" fmla="*/ 84 h 164"/>
                  <a:gd name="T82" fmla="*/ 2 w 157"/>
                  <a:gd name="T83" fmla="*/ 100 h 164"/>
                  <a:gd name="T84" fmla="*/ 7 w 157"/>
                  <a:gd name="T85" fmla="*/ 115 h 164"/>
                  <a:gd name="T86" fmla="*/ 13 w 157"/>
                  <a:gd name="T87" fmla="*/ 129 h 164"/>
                  <a:gd name="T88" fmla="*/ 23 w 157"/>
                  <a:gd name="T89" fmla="*/ 141 h 164"/>
                  <a:gd name="T90" fmla="*/ 35 w 157"/>
                  <a:gd name="T91" fmla="*/ 151 h 164"/>
                  <a:gd name="T92" fmla="*/ 49 w 157"/>
                  <a:gd name="T93" fmla="*/ 157 h 164"/>
                  <a:gd name="T94" fmla="*/ 63 w 157"/>
                  <a:gd name="T95" fmla="*/ 162 h 164"/>
                  <a:gd name="T96" fmla="*/ 78 w 157"/>
                  <a:gd name="T97" fmla="*/ 163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164"/>
                  <a:gd name="T149" fmla="*/ 157 w 157"/>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164">
                    <a:moveTo>
                      <a:pt x="78" y="163"/>
                    </a:moveTo>
                    <a:lnTo>
                      <a:pt x="87" y="162"/>
                    </a:lnTo>
                    <a:lnTo>
                      <a:pt x="94" y="162"/>
                    </a:lnTo>
                    <a:lnTo>
                      <a:pt x="103" y="159"/>
                    </a:lnTo>
                    <a:lnTo>
                      <a:pt x="109" y="156"/>
                    </a:lnTo>
                    <a:lnTo>
                      <a:pt x="116" y="152"/>
                    </a:lnTo>
                    <a:lnTo>
                      <a:pt x="122" y="148"/>
                    </a:lnTo>
                    <a:lnTo>
                      <a:pt x="128" y="142"/>
                    </a:lnTo>
                    <a:lnTo>
                      <a:pt x="134" y="137"/>
                    </a:lnTo>
                    <a:lnTo>
                      <a:pt x="139" y="133"/>
                    </a:lnTo>
                    <a:lnTo>
                      <a:pt x="142" y="126"/>
                    </a:lnTo>
                    <a:lnTo>
                      <a:pt x="147" y="120"/>
                    </a:lnTo>
                    <a:lnTo>
                      <a:pt x="151" y="111"/>
                    </a:lnTo>
                    <a:lnTo>
                      <a:pt x="153" y="106"/>
                    </a:lnTo>
                    <a:lnTo>
                      <a:pt x="154" y="97"/>
                    </a:lnTo>
                    <a:lnTo>
                      <a:pt x="156" y="89"/>
                    </a:lnTo>
                    <a:lnTo>
                      <a:pt x="154" y="80"/>
                    </a:lnTo>
                    <a:lnTo>
                      <a:pt x="154" y="64"/>
                    </a:lnTo>
                    <a:lnTo>
                      <a:pt x="148" y="50"/>
                    </a:lnTo>
                    <a:lnTo>
                      <a:pt x="140" y="34"/>
                    </a:lnTo>
                    <a:lnTo>
                      <a:pt x="130" y="23"/>
                    </a:lnTo>
                    <a:lnTo>
                      <a:pt x="121" y="13"/>
                    </a:lnTo>
                    <a:lnTo>
                      <a:pt x="106" y="6"/>
                    </a:lnTo>
                    <a:lnTo>
                      <a:pt x="92" y="1"/>
                    </a:lnTo>
                    <a:lnTo>
                      <a:pt x="76" y="0"/>
                    </a:lnTo>
                    <a:lnTo>
                      <a:pt x="68" y="1"/>
                    </a:lnTo>
                    <a:lnTo>
                      <a:pt x="60" y="2"/>
                    </a:lnTo>
                    <a:lnTo>
                      <a:pt x="51" y="4"/>
                    </a:lnTo>
                    <a:lnTo>
                      <a:pt x="45" y="7"/>
                    </a:lnTo>
                    <a:lnTo>
                      <a:pt x="38" y="11"/>
                    </a:lnTo>
                    <a:lnTo>
                      <a:pt x="32" y="15"/>
                    </a:lnTo>
                    <a:lnTo>
                      <a:pt x="26" y="20"/>
                    </a:lnTo>
                    <a:lnTo>
                      <a:pt x="21" y="26"/>
                    </a:lnTo>
                    <a:lnTo>
                      <a:pt x="17" y="31"/>
                    </a:lnTo>
                    <a:lnTo>
                      <a:pt x="11" y="37"/>
                    </a:lnTo>
                    <a:lnTo>
                      <a:pt x="8" y="44"/>
                    </a:lnTo>
                    <a:lnTo>
                      <a:pt x="5" y="52"/>
                    </a:lnTo>
                    <a:lnTo>
                      <a:pt x="3" y="59"/>
                    </a:lnTo>
                    <a:lnTo>
                      <a:pt x="2" y="67"/>
                    </a:lnTo>
                    <a:lnTo>
                      <a:pt x="0" y="75"/>
                    </a:lnTo>
                    <a:lnTo>
                      <a:pt x="0" y="84"/>
                    </a:lnTo>
                    <a:lnTo>
                      <a:pt x="2" y="100"/>
                    </a:lnTo>
                    <a:lnTo>
                      <a:pt x="7" y="115"/>
                    </a:lnTo>
                    <a:lnTo>
                      <a:pt x="13" y="129"/>
                    </a:lnTo>
                    <a:lnTo>
                      <a:pt x="23" y="141"/>
                    </a:lnTo>
                    <a:lnTo>
                      <a:pt x="35" y="151"/>
                    </a:lnTo>
                    <a:lnTo>
                      <a:pt x="49" y="157"/>
                    </a:lnTo>
                    <a:lnTo>
                      <a:pt x="63" y="162"/>
                    </a:lnTo>
                    <a:lnTo>
                      <a:pt x="78" y="163"/>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913" name="Freeform 55"/>
              <p:cNvSpPr>
                <a:spLocks/>
              </p:cNvSpPr>
              <p:nvPr/>
            </p:nvSpPr>
            <p:spPr bwMode="auto">
              <a:xfrm>
                <a:off x="3169" y="2299"/>
                <a:ext cx="167" cy="175"/>
              </a:xfrm>
              <a:custGeom>
                <a:avLst/>
                <a:gdLst>
                  <a:gd name="T0" fmla="*/ 85 w 167"/>
                  <a:gd name="T1" fmla="*/ 174 h 175"/>
                  <a:gd name="T2" fmla="*/ 85 w 167"/>
                  <a:gd name="T3" fmla="*/ 174 h 175"/>
                  <a:gd name="T4" fmla="*/ 93 w 167"/>
                  <a:gd name="T5" fmla="*/ 173 h 175"/>
                  <a:gd name="T6" fmla="*/ 101 w 167"/>
                  <a:gd name="T7" fmla="*/ 172 h 175"/>
                  <a:gd name="T8" fmla="*/ 110 w 167"/>
                  <a:gd name="T9" fmla="*/ 170 h 175"/>
                  <a:gd name="T10" fmla="*/ 117 w 167"/>
                  <a:gd name="T11" fmla="*/ 166 h 175"/>
                  <a:gd name="T12" fmla="*/ 124 w 167"/>
                  <a:gd name="T13" fmla="*/ 162 h 175"/>
                  <a:gd name="T14" fmla="*/ 130 w 167"/>
                  <a:gd name="T15" fmla="*/ 158 h 175"/>
                  <a:gd name="T16" fmla="*/ 137 w 167"/>
                  <a:gd name="T17" fmla="*/ 152 h 175"/>
                  <a:gd name="T18" fmla="*/ 143 w 167"/>
                  <a:gd name="T19" fmla="*/ 147 h 175"/>
                  <a:gd name="T20" fmla="*/ 148 w 167"/>
                  <a:gd name="T21" fmla="*/ 141 h 175"/>
                  <a:gd name="T22" fmla="*/ 152 w 167"/>
                  <a:gd name="T23" fmla="*/ 134 h 175"/>
                  <a:gd name="T24" fmla="*/ 157 w 167"/>
                  <a:gd name="T25" fmla="*/ 128 h 175"/>
                  <a:gd name="T26" fmla="*/ 161 w 167"/>
                  <a:gd name="T27" fmla="*/ 119 h 175"/>
                  <a:gd name="T28" fmla="*/ 163 w 167"/>
                  <a:gd name="T29" fmla="*/ 112 h 175"/>
                  <a:gd name="T30" fmla="*/ 164 w 167"/>
                  <a:gd name="T31" fmla="*/ 104 h 175"/>
                  <a:gd name="T32" fmla="*/ 166 w 167"/>
                  <a:gd name="T33" fmla="*/ 94 h 175"/>
                  <a:gd name="T34" fmla="*/ 165 w 167"/>
                  <a:gd name="T35" fmla="*/ 85 h 175"/>
                  <a:gd name="T36" fmla="*/ 165 w 167"/>
                  <a:gd name="T37" fmla="*/ 69 h 175"/>
                  <a:gd name="T38" fmla="*/ 158 w 167"/>
                  <a:gd name="T39" fmla="*/ 53 h 175"/>
                  <a:gd name="T40" fmla="*/ 150 w 167"/>
                  <a:gd name="T41" fmla="*/ 37 h 175"/>
                  <a:gd name="T42" fmla="*/ 139 w 167"/>
                  <a:gd name="T43" fmla="*/ 24 h 175"/>
                  <a:gd name="T44" fmla="*/ 127 w 167"/>
                  <a:gd name="T45" fmla="*/ 15 h 175"/>
                  <a:gd name="T46" fmla="*/ 114 w 167"/>
                  <a:gd name="T47" fmla="*/ 6 h 175"/>
                  <a:gd name="T48" fmla="*/ 98 w 167"/>
                  <a:gd name="T49" fmla="*/ 1 h 175"/>
                  <a:gd name="T50" fmla="*/ 82 w 167"/>
                  <a:gd name="T51" fmla="*/ 0 h 175"/>
                  <a:gd name="T52" fmla="*/ 73 w 167"/>
                  <a:gd name="T53" fmla="*/ 1 h 175"/>
                  <a:gd name="T54" fmla="*/ 64 w 167"/>
                  <a:gd name="T55" fmla="*/ 3 h 175"/>
                  <a:gd name="T56" fmla="*/ 56 w 167"/>
                  <a:gd name="T57" fmla="*/ 5 h 175"/>
                  <a:gd name="T58" fmla="*/ 49 w 167"/>
                  <a:gd name="T59" fmla="*/ 8 h 175"/>
                  <a:gd name="T60" fmla="*/ 40 w 167"/>
                  <a:gd name="T61" fmla="*/ 11 h 175"/>
                  <a:gd name="T62" fmla="*/ 34 w 167"/>
                  <a:gd name="T63" fmla="*/ 16 h 175"/>
                  <a:gd name="T64" fmla="*/ 29 w 167"/>
                  <a:gd name="T65" fmla="*/ 21 h 175"/>
                  <a:gd name="T66" fmla="*/ 23 w 167"/>
                  <a:gd name="T67" fmla="*/ 28 h 175"/>
                  <a:gd name="T68" fmla="*/ 18 w 167"/>
                  <a:gd name="T69" fmla="*/ 33 h 175"/>
                  <a:gd name="T70" fmla="*/ 13 w 167"/>
                  <a:gd name="T71" fmla="*/ 41 h 175"/>
                  <a:gd name="T72" fmla="*/ 9 w 167"/>
                  <a:gd name="T73" fmla="*/ 47 h 175"/>
                  <a:gd name="T74" fmla="*/ 6 w 167"/>
                  <a:gd name="T75" fmla="*/ 56 h 175"/>
                  <a:gd name="T76" fmla="*/ 4 w 167"/>
                  <a:gd name="T77" fmla="*/ 63 h 175"/>
                  <a:gd name="T78" fmla="*/ 2 w 167"/>
                  <a:gd name="T79" fmla="*/ 72 h 175"/>
                  <a:gd name="T80" fmla="*/ 0 w 167"/>
                  <a:gd name="T81" fmla="*/ 81 h 175"/>
                  <a:gd name="T82" fmla="*/ 1 w 167"/>
                  <a:gd name="T83" fmla="*/ 90 h 175"/>
                  <a:gd name="T84" fmla="*/ 2 w 167"/>
                  <a:gd name="T85" fmla="*/ 107 h 175"/>
                  <a:gd name="T86" fmla="*/ 8 w 167"/>
                  <a:gd name="T87" fmla="*/ 123 h 175"/>
                  <a:gd name="T88" fmla="*/ 15 w 167"/>
                  <a:gd name="T89" fmla="*/ 138 h 175"/>
                  <a:gd name="T90" fmla="*/ 25 w 167"/>
                  <a:gd name="T91" fmla="*/ 150 h 175"/>
                  <a:gd name="T92" fmla="*/ 38 w 167"/>
                  <a:gd name="T93" fmla="*/ 160 h 175"/>
                  <a:gd name="T94" fmla="*/ 52 w 167"/>
                  <a:gd name="T95" fmla="*/ 168 h 175"/>
                  <a:gd name="T96" fmla="*/ 68 w 167"/>
                  <a:gd name="T97" fmla="*/ 172 h 175"/>
                  <a:gd name="T98" fmla="*/ 85 w 167"/>
                  <a:gd name="T99" fmla="*/ 174 h 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75"/>
                  <a:gd name="T152" fmla="*/ 167 w 167"/>
                  <a:gd name="T153" fmla="*/ 175 h 1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75">
                    <a:moveTo>
                      <a:pt x="85" y="174"/>
                    </a:moveTo>
                    <a:lnTo>
                      <a:pt x="85" y="174"/>
                    </a:lnTo>
                    <a:lnTo>
                      <a:pt x="93" y="173"/>
                    </a:lnTo>
                    <a:lnTo>
                      <a:pt x="101" y="172"/>
                    </a:lnTo>
                    <a:lnTo>
                      <a:pt x="110" y="170"/>
                    </a:lnTo>
                    <a:lnTo>
                      <a:pt x="117" y="166"/>
                    </a:lnTo>
                    <a:lnTo>
                      <a:pt x="124" y="162"/>
                    </a:lnTo>
                    <a:lnTo>
                      <a:pt x="130" y="158"/>
                    </a:lnTo>
                    <a:lnTo>
                      <a:pt x="137" y="152"/>
                    </a:lnTo>
                    <a:lnTo>
                      <a:pt x="143" y="147"/>
                    </a:lnTo>
                    <a:lnTo>
                      <a:pt x="148" y="141"/>
                    </a:lnTo>
                    <a:lnTo>
                      <a:pt x="152" y="134"/>
                    </a:lnTo>
                    <a:lnTo>
                      <a:pt x="157" y="128"/>
                    </a:lnTo>
                    <a:lnTo>
                      <a:pt x="161" y="119"/>
                    </a:lnTo>
                    <a:lnTo>
                      <a:pt x="163" y="112"/>
                    </a:lnTo>
                    <a:lnTo>
                      <a:pt x="164" y="104"/>
                    </a:lnTo>
                    <a:lnTo>
                      <a:pt x="166" y="94"/>
                    </a:lnTo>
                    <a:lnTo>
                      <a:pt x="165" y="85"/>
                    </a:lnTo>
                    <a:lnTo>
                      <a:pt x="165" y="69"/>
                    </a:lnTo>
                    <a:lnTo>
                      <a:pt x="158" y="53"/>
                    </a:lnTo>
                    <a:lnTo>
                      <a:pt x="150" y="37"/>
                    </a:lnTo>
                    <a:lnTo>
                      <a:pt x="139" y="24"/>
                    </a:lnTo>
                    <a:lnTo>
                      <a:pt x="127" y="15"/>
                    </a:lnTo>
                    <a:lnTo>
                      <a:pt x="114" y="6"/>
                    </a:lnTo>
                    <a:lnTo>
                      <a:pt x="98" y="1"/>
                    </a:lnTo>
                    <a:lnTo>
                      <a:pt x="82" y="0"/>
                    </a:lnTo>
                    <a:lnTo>
                      <a:pt x="73" y="1"/>
                    </a:lnTo>
                    <a:lnTo>
                      <a:pt x="64" y="3"/>
                    </a:lnTo>
                    <a:lnTo>
                      <a:pt x="56" y="5"/>
                    </a:lnTo>
                    <a:lnTo>
                      <a:pt x="49" y="8"/>
                    </a:lnTo>
                    <a:lnTo>
                      <a:pt x="40" y="11"/>
                    </a:lnTo>
                    <a:lnTo>
                      <a:pt x="34" y="16"/>
                    </a:lnTo>
                    <a:lnTo>
                      <a:pt x="29" y="21"/>
                    </a:lnTo>
                    <a:lnTo>
                      <a:pt x="23" y="28"/>
                    </a:lnTo>
                    <a:lnTo>
                      <a:pt x="18" y="33"/>
                    </a:lnTo>
                    <a:lnTo>
                      <a:pt x="13" y="41"/>
                    </a:lnTo>
                    <a:lnTo>
                      <a:pt x="9" y="47"/>
                    </a:lnTo>
                    <a:lnTo>
                      <a:pt x="6" y="56"/>
                    </a:lnTo>
                    <a:lnTo>
                      <a:pt x="4" y="63"/>
                    </a:lnTo>
                    <a:lnTo>
                      <a:pt x="2" y="72"/>
                    </a:lnTo>
                    <a:lnTo>
                      <a:pt x="0" y="81"/>
                    </a:lnTo>
                    <a:lnTo>
                      <a:pt x="1" y="90"/>
                    </a:lnTo>
                    <a:lnTo>
                      <a:pt x="2" y="107"/>
                    </a:lnTo>
                    <a:lnTo>
                      <a:pt x="8" y="123"/>
                    </a:lnTo>
                    <a:lnTo>
                      <a:pt x="15" y="138"/>
                    </a:lnTo>
                    <a:lnTo>
                      <a:pt x="25" y="150"/>
                    </a:lnTo>
                    <a:lnTo>
                      <a:pt x="38" y="160"/>
                    </a:lnTo>
                    <a:lnTo>
                      <a:pt x="52" y="168"/>
                    </a:lnTo>
                    <a:lnTo>
                      <a:pt x="68" y="172"/>
                    </a:lnTo>
                    <a:lnTo>
                      <a:pt x="85" y="17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5914" name="Freeform 56"/>
              <p:cNvSpPr>
                <a:spLocks/>
              </p:cNvSpPr>
              <p:nvPr/>
            </p:nvSpPr>
            <p:spPr bwMode="auto">
              <a:xfrm>
                <a:off x="3207" y="2333"/>
                <a:ext cx="95" cy="95"/>
              </a:xfrm>
              <a:custGeom>
                <a:avLst/>
                <a:gdLst>
                  <a:gd name="T0" fmla="*/ 47 w 95"/>
                  <a:gd name="T1" fmla="*/ 94 h 95"/>
                  <a:gd name="T2" fmla="*/ 58 w 95"/>
                  <a:gd name="T3" fmla="*/ 94 h 95"/>
                  <a:gd name="T4" fmla="*/ 67 w 95"/>
                  <a:gd name="T5" fmla="*/ 91 h 95"/>
                  <a:gd name="T6" fmla="*/ 74 w 95"/>
                  <a:gd name="T7" fmla="*/ 86 h 95"/>
                  <a:gd name="T8" fmla="*/ 81 w 95"/>
                  <a:gd name="T9" fmla="*/ 80 h 95"/>
                  <a:gd name="T10" fmla="*/ 87 w 95"/>
                  <a:gd name="T11" fmla="*/ 73 h 95"/>
                  <a:gd name="T12" fmla="*/ 91 w 95"/>
                  <a:gd name="T13" fmla="*/ 64 h 95"/>
                  <a:gd name="T14" fmla="*/ 94 w 95"/>
                  <a:gd name="T15" fmla="*/ 54 h 95"/>
                  <a:gd name="T16" fmla="*/ 94 w 95"/>
                  <a:gd name="T17" fmla="*/ 45 h 95"/>
                  <a:gd name="T18" fmla="*/ 94 w 95"/>
                  <a:gd name="T19" fmla="*/ 36 h 95"/>
                  <a:gd name="T20" fmla="*/ 91 w 95"/>
                  <a:gd name="T21" fmla="*/ 28 h 95"/>
                  <a:gd name="T22" fmla="*/ 87 w 95"/>
                  <a:gd name="T23" fmla="*/ 19 h 95"/>
                  <a:gd name="T24" fmla="*/ 80 w 95"/>
                  <a:gd name="T25" fmla="*/ 13 h 95"/>
                  <a:gd name="T26" fmla="*/ 73 w 95"/>
                  <a:gd name="T27" fmla="*/ 8 h 95"/>
                  <a:gd name="T28" fmla="*/ 64 w 95"/>
                  <a:gd name="T29" fmla="*/ 4 h 95"/>
                  <a:gd name="T30" fmla="*/ 56 w 95"/>
                  <a:gd name="T31" fmla="*/ 1 h 95"/>
                  <a:gd name="T32" fmla="*/ 46 w 95"/>
                  <a:gd name="T33" fmla="*/ 0 h 95"/>
                  <a:gd name="T34" fmla="*/ 36 w 95"/>
                  <a:gd name="T35" fmla="*/ 1 h 95"/>
                  <a:gd name="T36" fmla="*/ 28 w 95"/>
                  <a:gd name="T37" fmla="*/ 4 h 95"/>
                  <a:gd name="T38" fmla="*/ 20 w 95"/>
                  <a:gd name="T39" fmla="*/ 9 h 95"/>
                  <a:gd name="T40" fmla="*/ 14 w 95"/>
                  <a:gd name="T41" fmla="*/ 15 h 95"/>
                  <a:gd name="T42" fmla="*/ 9 w 95"/>
                  <a:gd name="T43" fmla="*/ 20 h 95"/>
                  <a:gd name="T44" fmla="*/ 4 w 95"/>
                  <a:gd name="T45" fmla="*/ 31 h 95"/>
                  <a:gd name="T46" fmla="*/ 1 w 95"/>
                  <a:gd name="T47" fmla="*/ 38 h 95"/>
                  <a:gd name="T48" fmla="*/ 0 w 95"/>
                  <a:gd name="T49" fmla="*/ 47 h 95"/>
                  <a:gd name="T50" fmla="*/ 2 w 95"/>
                  <a:gd name="T51" fmla="*/ 57 h 95"/>
                  <a:gd name="T52" fmla="*/ 5 w 95"/>
                  <a:gd name="T53" fmla="*/ 67 h 95"/>
                  <a:gd name="T54" fmla="*/ 9 w 95"/>
                  <a:gd name="T55" fmla="*/ 74 h 95"/>
                  <a:gd name="T56" fmla="*/ 14 w 95"/>
                  <a:gd name="T57" fmla="*/ 81 h 95"/>
                  <a:gd name="T58" fmla="*/ 22 w 95"/>
                  <a:gd name="T59" fmla="*/ 87 h 95"/>
                  <a:gd name="T60" fmla="*/ 31 w 95"/>
                  <a:gd name="T61" fmla="*/ 91 h 95"/>
                  <a:gd name="T62" fmla="*/ 39 w 95"/>
                  <a:gd name="T63" fmla="*/ 94 h 95"/>
                  <a:gd name="T64" fmla="*/ 47 w 95"/>
                  <a:gd name="T65" fmla="*/ 94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47" y="94"/>
                    </a:moveTo>
                    <a:lnTo>
                      <a:pt x="58" y="94"/>
                    </a:lnTo>
                    <a:lnTo>
                      <a:pt x="67" y="91"/>
                    </a:lnTo>
                    <a:lnTo>
                      <a:pt x="74" y="86"/>
                    </a:lnTo>
                    <a:lnTo>
                      <a:pt x="81" y="80"/>
                    </a:lnTo>
                    <a:lnTo>
                      <a:pt x="87" y="73"/>
                    </a:lnTo>
                    <a:lnTo>
                      <a:pt x="91" y="64"/>
                    </a:lnTo>
                    <a:lnTo>
                      <a:pt x="94" y="54"/>
                    </a:lnTo>
                    <a:lnTo>
                      <a:pt x="94" y="45"/>
                    </a:lnTo>
                    <a:lnTo>
                      <a:pt x="94" y="36"/>
                    </a:lnTo>
                    <a:lnTo>
                      <a:pt x="91" y="28"/>
                    </a:lnTo>
                    <a:lnTo>
                      <a:pt x="87" y="19"/>
                    </a:lnTo>
                    <a:lnTo>
                      <a:pt x="80" y="13"/>
                    </a:lnTo>
                    <a:lnTo>
                      <a:pt x="73" y="8"/>
                    </a:lnTo>
                    <a:lnTo>
                      <a:pt x="64" y="4"/>
                    </a:lnTo>
                    <a:lnTo>
                      <a:pt x="56" y="1"/>
                    </a:lnTo>
                    <a:lnTo>
                      <a:pt x="46" y="0"/>
                    </a:lnTo>
                    <a:lnTo>
                      <a:pt x="36" y="1"/>
                    </a:lnTo>
                    <a:lnTo>
                      <a:pt x="28" y="4"/>
                    </a:lnTo>
                    <a:lnTo>
                      <a:pt x="20" y="9"/>
                    </a:lnTo>
                    <a:lnTo>
                      <a:pt x="14" y="15"/>
                    </a:lnTo>
                    <a:lnTo>
                      <a:pt x="9" y="20"/>
                    </a:lnTo>
                    <a:lnTo>
                      <a:pt x="4" y="31"/>
                    </a:lnTo>
                    <a:lnTo>
                      <a:pt x="1" y="38"/>
                    </a:lnTo>
                    <a:lnTo>
                      <a:pt x="0" y="47"/>
                    </a:lnTo>
                    <a:lnTo>
                      <a:pt x="2" y="57"/>
                    </a:lnTo>
                    <a:lnTo>
                      <a:pt x="5" y="67"/>
                    </a:lnTo>
                    <a:lnTo>
                      <a:pt x="9" y="74"/>
                    </a:lnTo>
                    <a:lnTo>
                      <a:pt x="14" y="81"/>
                    </a:lnTo>
                    <a:lnTo>
                      <a:pt x="22" y="87"/>
                    </a:lnTo>
                    <a:lnTo>
                      <a:pt x="31" y="91"/>
                    </a:lnTo>
                    <a:lnTo>
                      <a:pt x="39" y="94"/>
                    </a:lnTo>
                    <a:lnTo>
                      <a:pt x="47" y="94"/>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915" name="Freeform 57"/>
              <p:cNvSpPr>
                <a:spLocks/>
              </p:cNvSpPr>
              <p:nvPr/>
            </p:nvSpPr>
            <p:spPr bwMode="auto">
              <a:xfrm>
                <a:off x="3234" y="2363"/>
                <a:ext cx="38" cy="38"/>
              </a:xfrm>
              <a:custGeom>
                <a:avLst/>
                <a:gdLst>
                  <a:gd name="T0" fmla="*/ 18 w 38"/>
                  <a:gd name="T1" fmla="*/ 1 h 38"/>
                  <a:gd name="T2" fmla="*/ 22 w 38"/>
                  <a:gd name="T3" fmla="*/ 0 h 38"/>
                  <a:gd name="T4" fmla="*/ 26 w 38"/>
                  <a:gd name="T5" fmla="*/ 2 h 38"/>
                  <a:gd name="T6" fmla="*/ 29 w 38"/>
                  <a:gd name="T7" fmla="*/ 2 h 38"/>
                  <a:gd name="T8" fmla="*/ 33 w 38"/>
                  <a:gd name="T9" fmla="*/ 6 h 38"/>
                  <a:gd name="T10" fmla="*/ 34 w 38"/>
                  <a:gd name="T11" fmla="*/ 9 h 38"/>
                  <a:gd name="T12" fmla="*/ 36 w 38"/>
                  <a:gd name="T13" fmla="*/ 12 h 38"/>
                  <a:gd name="T14" fmla="*/ 37 w 38"/>
                  <a:gd name="T15" fmla="*/ 15 h 38"/>
                  <a:gd name="T16" fmla="*/ 37 w 38"/>
                  <a:gd name="T17" fmla="*/ 19 h 38"/>
                  <a:gd name="T18" fmla="*/ 37 w 38"/>
                  <a:gd name="T19" fmla="*/ 22 h 38"/>
                  <a:gd name="T20" fmla="*/ 36 w 38"/>
                  <a:gd name="T21" fmla="*/ 25 h 38"/>
                  <a:gd name="T22" fmla="*/ 34 w 38"/>
                  <a:gd name="T23" fmla="*/ 29 h 38"/>
                  <a:gd name="T24" fmla="*/ 31 w 38"/>
                  <a:gd name="T25" fmla="*/ 31 h 38"/>
                  <a:gd name="T26" fmla="*/ 29 w 38"/>
                  <a:gd name="T27" fmla="*/ 33 h 38"/>
                  <a:gd name="T28" fmla="*/ 26 w 38"/>
                  <a:gd name="T29" fmla="*/ 36 h 38"/>
                  <a:gd name="T30" fmla="*/ 23 w 38"/>
                  <a:gd name="T31" fmla="*/ 36 h 38"/>
                  <a:gd name="T32" fmla="*/ 18 w 38"/>
                  <a:gd name="T33" fmla="*/ 37 h 38"/>
                  <a:gd name="T34" fmla="*/ 13 w 38"/>
                  <a:gd name="T35" fmla="*/ 35 h 38"/>
                  <a:gd name="T36" fmla="*/ 5 w 38"/>
                  <a:gd name="T37" fmla="*/ 32 h 38"/>
                  <a:gd name="T38" fmla="*/ 1 w 38"/>
                  <a:gd name="T39" fmla="*/ 27 h 38"/>
                  <a:gd name="T40" fmla="*/ 1 w 38"/>
                  <a:gd name="T41" fmla="*/ 20 h 38"/>
                  <a:gd name="T42" fmla="*/ 0 w 38"/>
                  <a:gd name="T43" fmla="*/ 15 h 38"/>
                  <a:gd name="T44" fmla="*/ 2 w 38"/>
                  <a:gd name="T45" fmla="*/ 13 h 38"/>
                  <a:gd name="T46" fmla="*/ 3 w 38"/>
                  <a:gd name="T47" fmla="*/ 9 h 38"/>
                  <a:gd name="T48" fmla="*/ 4 w 38"/>
                  <a:gd name="T49" fmla="*/ 7 h 38"/>
                  <a:gd name="T50" fmla="*/ 9 w 38"/>
                  <a:gd name="T51" fmla="*/ 4 h 38"/>
                  <a:gd name="T52" fmla="*/ 11 w 38"/>
                  <a:gd name="T53" fmla="*/ 2 h 38"/>
                  <a:gd name="T54" fmla="*/ 15 w 38"/>
                  <a:gd name="T55" fmla="*/ 1 h 38"/>
                  <a:gd name="T56" fmla="*/ 18 w 38"/>
                  <a:gd name="T57" fmla="*/ 1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38"/>
                  <a:gd name="T89" fmla="*/ 38 w 38"/>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38">
                    <a:moveTo>
                      <a:pt x="18" y="1"/>
                    </a:moveTo>
                    <a:lnTo>
                      <a:pt x="22" y="0"/>
                    </a:lnTo>
                    <a:lnTo>
                      <a:pt x="26" y="2"/>
                    </a:lnTo>
                    <a:lnTo>
                      <a:pt x="29" y="2"/>
                    </a:lnTo>
                    <a:lnTo>
                      <a:pt x="33" y="6"/>
                    </a:lnTo>
                    <a:lnTo>
                      <a:pt x="34" y="9"/>
                    </a:lnTo>
                    <a:lnTo>
                      <a:pt x="36" y="12"/>
                    </a:lnTo>
                    <a:lnTo>
                      <a:pt x="37" y="15"/>
                    </a:lnTo>
                    <a:lnTo>
                      <a:pt x="37" y="19"/>
                    </a:lnTo>
                    <a:lnTo>
                      <a:pt x="37" y="22"/>
                    </a:lnTo>
                    <a:lnTo>
                      <a:pt x="36" y="25"/>
                    </a:lnTo>
                    <a:lnTo>
                      <a:pt x="34" y="29"/>
                    </a:lnTo>
                    <a:lnTo>
                      <a:pt x="31" y="31"/>
                    </a:lnTo>
                    <a:lnTo>
                      <a:pt x="29" y="33"/>
                    </a:lnTo>
                    <a:lnTo>
                      <a:pt x="26" y="36"/>
                    </a:lnTo>
                    <a:lnTo>
                      <a:pt x="23" y="36"/>
                    </a:lnTo>
                    <a:lnTo>
                      <a:pt x="18" y="37"/>
                    </a:lnTo>
                    <a:lnTo>
                      <a:pt x="13" y="35"/>
                    </a:lnTo>
                    <a:lnTo>
                      <a:pt x="5" y="32"/>
                    </a:lnTo>
                    <a:lnTo>
                      <a:pt x="1" y="27"/>
                    </a:lnTo>
                    <a:lnTo>
                      <a:pt x="1" y="20"/>
                    </a:lnTo>
                    <a:lnTo>
                      <a:pt x="0" y="15"/>
                    </a:lnTo>
                    <a:lnTo>
                      <a:pt x="2" y="13"/>
                    </a:lnTo>
                    <a:lnTo>
                      <a:pt x="3" y="9"/>
                    </a:lnTo>
                    <a:lnTo>
                      <a:pt x="4" y="7"/>
                    </a:lnTo>
                    <a:lnTo>
                      <a:pt x="9" y="4"/>
                    </a:lnTo>
                    <a:lnTo>
                      <a:pt x="11" y="2"/>
                    </a:lnTo>
                    <a:lnTo>
                      <a:pt x="15" y="1"/>
                    </a:lnTo>
                    <a:lnTo>
                      <a:pt x="18" y="1"/>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916" name="Freeform 58"/>
              <p:cNvSpPr>
                <a:spLocks/>
              </p:cNvSpPr>
              <p:nvPr/>
            </p:nvSpPr>
            <p:spPr bwMode="auto">
              <a:xfrm>
                <a:off x="3898" y="2096"/>
                <a:ext cx="45" cy="152"/>
              </a:xfrm>
              <a:custGeom>
                <a:avLst/>
                <a:gdLst>
                  <a:gd name="T0" fmla="*/ 0 w 45"/>
                  <a:gd name="T1" fmla="*/ 0 h 152"/>
                  <a:gd name="T2" fmla="*/ 39 w 45"/>
                  <a:gd name="T3" fmla="*/ 0 h 152"/>
                  <a:gd name="T4" fmla="*/ 44 w 45"/>
                  <a:gd name="T5" fmla="*/ 150 h 152"/>
                  <a:gd name="T6" fmla="*/ 6 w 45"/>
                  <a:gd name="T7" fmla="*/ 151 h 152"/>
                  <a:gd name="T8" fmla="*/ 0 w 45"/>
                  <a:gd name="T9" fmla="*/ 0 h 152"/>
                  <a:gd name="T10" fmla="*/ 0 60000 65536"/>
                  <a:gd name="T11" fmla="*/ 0 60000 65536"/>
                  <a:gd name="T12" fmla="*/ 0 60000 65536"/>
                  <a:gd name="T13" fmla="*/ 0 60000 65536"/>
                  <a:gd name="T14" fmla="*/ 0 60000 65536"/>
                  <a:gd name="T15" fmla="*/ 0 w 45"/>
                  <a:gd name="T16" fmla="*/ 0 h 152"/>
                  <a:gd name="T17" fmla="*/ 45 w 45"/>
                  <a:gd name="T18" fmla="*/ 152 h 152"/>
                </a:gdLst>
                <a:ahLst/>
                <a:cxnLst>
                  <a:cxn ang="T10">
                    <a:pos x="T0" y="T1"/>
                  </a:cxn>
                  <a:cxn ang="T11">
                    <a:pos x="T2" y="T3"/>
                  </a:cxn>
                  <a:cxn ang="T12">
                    <a:pos x="T4" y="T5"/>
                  </a:cxn>
                  <a:cxn ang="T13">
                    <a:pos x="T6" y="T7"/>
                  </a:cxn>
                  <a:cxn ang="T14">
                    <a:pos x="T8" y="T9"/>
                  </a:cxn>
                </a:cxnLst>
                <a:rect l="T15" t="T16" r="T17" b="T18"/>
                <a:pathLst>
                  <a:path w="45" h="152">
                    <a:moveTo>
                      <a:pt x="0" y="0"/>
                    </a:moveTo>
                    <a:lnTo>
                      <a:pt x="39" y="0"/>
                    </a:lnTo>
                    <a:lnTo>
                      <a:pt x="44" y="150"/>
                    </a:lnTo>
                    <a:lnTo>
                      <a:pt x="6" y="151"/>
                    </a:lnTo>
                    <a:lnTo>
                      <a:pt x="0" y="0"/>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917" name="Freeform 59"/>
              <p:cNvSpPr>
                <a:spLocks/>
              </p:cNvSpPr>
              <p:nvPr/>
            </p:nvSpPr>
            <p:spPr bwMode="auto">
              <a:xfrm>
                <a:off x="3943" y="2095"/>
                <a:ext cx="47" cy="151"/>
              </a:xfrm>
              <a:custGeom>
                <a:avLst/>
                <a:gdLst>
                  <a:gd name="T0" fmla="*/ 0 w 47"/>
                  <a:gd name="T1" fmla="*/ 1 h 151"/>
                  <a:gd name="T2" fmla="*/ 39 w 47"/>
                  <a:gd name="T3" fmla="*/ 0 h 151"/>
                  <a:gd name="T4" fmla="*/ 46 w 47"/>
                  <a:gd name="T5" fmla="*/ 149 h 151"/>
                  <a:gd name="T6" fmla="*/ 7 w 47"/>
                  <a:gd name="T7" fmla="*/ 150 h 151"/>
                  <a:gd name="T8" fmla="*/ 0 w 47"/>
                  <a:gd name="T9" fmla="*/ 1 h 151"/>
                  <a:gd name="T10" fmla="*/ 0 60000 65536"/>
                  <a:gd name="T11" fmla="*/ 0 60000 65536"/>
                  <a:gd name="T12" fmla="*/ 0 60000 65536"/>
                  <a:gd name="T13" fmla="*/ 0 60000 65536"/>
                  <a:gd name="T14" fmla="*/ 0 60000 65536"/>
                  <a:gd name="T15" fmla="*/ 0 w 47"/>
                  <a:gd name="T16" fmla="*/ 0 h 151"/>
                  <a:gd name="T17" fmla="*/ 47 w 47"/>
                  <a:gd name="T18" fmla="*/ 151 h 151"/>
                </a:gdLst>
                <a:ahLst/>
                <a:cxnLst>
                  <a:cxn ang="T10">
                    <a:pos x="T0" y="T1"/>
                  </a:cxn>
                  <a:cxn ang="T11">
                    <a:pos x="T2" y="T3"/>
                  </a:cxn>
                  <a:cxn ang="T12">
                    <a:pos x="T4" y="T5"/>
                  </a:cxn>
                  <a:cxn ang="T13">
                    <a:pos x="T6" y="T7"/>
                  </a:cxn>
                  <a:cxn ang="T14">
                    <a:pos x="T8" y="T9"/>
                  </a:cxn>
                </a:cxnLst>
                <a:rect l="T15" t="T16" r="T17" b="T18"/>
                <a:pathLst>
                  <a:path w="47" h="151">
                    <a:moveTo>
                      <a:pt x="0" y="1"/>
                    </a:moveTo>
                    <a:lnTo>
                      <a:pt x="39" y="0"/>
                    </a:lnTo>
                    <a:lnTo>
                      <a:pt x="46" y="149"/>
                    </a:lnTo>
                    <a:lnTo>
                      <a:pt x="7" y="150"/>
                    </a:lnTo>
                    <a:lnTo>
                      <a:pt x="0" y="1"/>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5918" name="Freeform 60"/>
              <p:cNvSpPr>
                <a:spLocks/>
              </p:cNvSpPr>
              <p:nvPr/>
            </p:nvSpPr>
            <p:spPr bwMode="auto">
              <a:xfrm>
                <a:off x="3984" y="2091"/>
                <a:ext cx="45" cy="151"/>
              </a:xfrm>
              <a:custGeom>
                <a:avLst/>
                <a:gdLst>
                  <a:gd name="T0" fmla="*/ 0 w 45"/>
                  <a:gd name="T1" fmla="*/ 0 h 151"/>
                  <a:gd name="T2" fmla="*/ 38 w 45"/>
                  <a:gd name="T3" fmla="*/ 1 h 151"/>
                  <a:gd name="T4" fmla="*/ 44 w 45"/>
                  <a:gd name="T5" fmla="*/ 150 h 151"/>
                  <a:gd name="T6" fmla="*/ 5 w 45"/>
                  <a:gd name="T7" fmla="*/ 149 h 151"/>
                  <a:gd name="T8" fmla="*/ 0 w 45"/>
                  <a:gd name="T9" fmla="*/ 0 h 151"/>
                  <a:gd name="T10" fmla="*/ 0 60000 65536"/>
                  <a:gd name="T11" fmla="*/ 0 60000 65536"/>
                  <a:gd name="T12" fmla="*/ 0 60000 65536"/>
                  <a:gd name="T13" fmla="*/ 0 60000 65536"/>
                  <a:gd name="T14" fmla="*/ 0 60000 65536"/>
                  <a:gd name="T15" fmla="*/ 0 w 45"/>
                  <a:gd name="T16" fmla="*/ 0 h 151"/>
                  <a:gd name="T17" fmla="*/ 45 w 45"/>
                  <a:gd name="T18" fmla="*/ 151 h 151"/>
                </a:gdLst>
                <a:ahLst/>
                <a:cxnLst>
                  <a:cxn ang="T10">
                    <a:pos x="T0" y="T1"/>
                  </a:cxn>
                  <a:cxn ang="T11">
                    <a:pos x="T2" y="T3"/>
                  </a:cxn>
                  <a:cxn ang="T12">
                    <a:pos x="T4" y="T5"/>
                  </a:cxn>
                  <a:cxn ang="T13">
                    <a:pos x="T6" y="T7"/>
                  </a:cxn>
                  <a:cxn ang="T14">
                    <a:pos x="T8" y="T9"/>
                  </a:cxn>
                </a:cxnLst>
                <a:rect l="T15" t="T16" r="T17" b="T18"/>
                <a:pathLst>
                  <a:path w="45" h="151">
                    <a:moveTo>
                      <a:pt x="0" y="0"/>
                    </a:moveTo>
                    <a:lnTo>
                      <a:pt x="38" y="1"/>
                    </a:lnTo>
                    <a:lnTo>
                      <a:pt x="44" y="150"/>
                    </a:lnTo>
                    <a:lnTo>
                      <a:pt x="5" y="149"/>
                    </a:lnTo>
                    <a:lnTo>
                      <a:pt x="0" y="0"/>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grpSp>
        <p:sp>
          <p:nvSpPr>
            <p:cNvPr id="35859" name="Line 62"/>
            <p:cNvSpPr>
              <a:spLocks noChangeShapeType="1"/>
            </p:cNvSpPr>
            <p:nvPr/>
          </p:nvSpPr>
          <p:spPr bwMode="auto">
            <a:xfrm flipV="1">
              <a:off x="2472" y="1480"/>
              <a:ext cx="0" cy="907"/>
            </a:xfrm>
            <a:prstGeom prst="line">
              <a:avLst/>
            </a:prstGeom>
            <a:noFill/>
            <a:ln w="38100">
              <a:solidFill>
                <a:srgbClr val="00FF00"/>
              </a:solidFill>
              <a:round/>
              <a:headEnd/>
              <a:tailEnd type="triangle" w="med" len="med"/>
            </a:ln>
          </p:spPr>
          <p:txBody>
            <a:bodyPr/>
            <a:lstStyle/>
            <a:p>
              <a:endParaRPr lang="en-GB" sz="2400" b="1">
                <a:solidFill>
                  <a:srgbClr val="FFFF00"/>
                </a:solidFill>
              </a:endParaRPr>
            </a:p>
          </p:txBody>
        </p:sp>
        <p:sp>
          <p:nvSpPr>
            <p:cNvPr id="35860" name="Line 63"/>
            <p:cNvSpPr>
              <a:spLocks noChangeShapeType="1"/>
            </p:cNvSpPr>
            <p:nvPr/>
          </p:nvSpPr>
          <p:spPr bwMode="auto">
            <a:xfrm flipH="1">
              <a:off x="476" y="2273"/>
              <a:ext cx="771" cy="0"/>
            </a:xfrm>
            <a:prstGeom prst="line">
              <a:avLst/>
            </a:prstGeom>
            <a:noFill/>
            <a:ln w="38100">
              <a:solidFill>
                <a:schemeClr val="bg1"/>
              </a:solidFill>
              <a:round/>
              <a:headEnd/>
              <a:tailEnd type="triangle" w="med" len="med"/>
            </a:ln>
          </p:spPr>
          <p:txBody>
            <a:bodyPr/>
            <a:lstStyle/>
            <a:p>
              <a:endParaRPr lang="en-GB" sz="2400" b="1">
                <a:solidFill>
                  <a:srgbClr val="FFFF00"/>
                </a:solidFill>
              </a:endParaRPr>
            </a:p>
          </p:txBody>
        </p:sp>
      </p:grpSp>
      <p:sp>
        <p:nvSpPr>
          <p:cNvPr id="172097" name="Line 65"/>
          <p:cNvSpPr>
            <a:spLocks noChangeShapeType="1"/>
          </p:cNvSpPr>
          <p:nvPr/>
        </p:nvSpPr>
        <p:spPr bwMode="auto">
          <a:xfrm flipH="1" flipV="1">
            <a:off x="3924300" y="2708275"/>
            <a:ext cx="0" cy="1081088"/>
          </a:xfrm>
          <a:prstGeom prst="line">
            <a:avLst/>
          </a:prstGeom>
          <a:noFill/>
          <a:ln w="38100">
            <a:solidFill>
              <a:srgbClr val="00FFFF"/>
            </a:solidFill>
            <a:round/>
            <a:headEnd/>
            <a:tailEnd type="triangle" w="med" len="med"/>
          </a:ln>
        </p:spPr>
        <p:txBody>
          <a:bodyPr/>
          <a:lstStyle/>
          <a:p>
            <a:endParaRPr lang="en-GB" sz="2400" b="1">
              <a:solidFill>
                <a:srgbClr val="FFFF00"/>
              </a:solidFill>
            </a:endParaRPr>
          </a:p>
        </p:txBody>
      </p:sp>
      <p:sp>
        <p:nvSpPr>
          <p:cNvPr id="172098" name="Line 66"/>
          <p:cNvSpPr>
            <a:spLocks noChangeShapeType="1"/>
          </p:cNvSpPr>
          <p:nvPr/>
        </p:nvSpPr>
        <p:spPr bwMode="auto">
          <a:xfrm flipV="1">
            <a:off x="3924300" y="2349500"/>
            <a:ext cx="0" cy="360363"/>
          </a:xfrm>
          <a:prstGeom prst="line">
            <a:avLst/>
          </a:prstGeom>
          <a:noFill/>
          <a:ln w="38100">
            <a:solidFill>
              <a:srgbClr val="FF0000"/>
            </a:solidFill>
            <a:round/>
            <a:headEnd/>
            <a:tailEnd type="triangle" w="med" len="med"/>
          </a:ln>
        </p:spPr>
        <p:txBody>
          <a:bodyPr/>
          <a:lstStyle/>
          <a:p>
            <a:endParaRPr lang="en-GB" sz="2400" b="1">
              <a:solidFill>
                <a:srgbClr val="FFFF00"/>
              </a:solidFill>
            </a:endParaRPr>
          </a:p>
        </p:txBody>
      </p:sp>
      <p:sp>
        <p:nvSpPr>
          <p:cNvPr id="172102" name="Line 70"/>
          <p:cNvSpPr>
            <a:spLocks noChangeShapeType="1"/>
          </p:cNvSpPr>
          <p:nvPr/>
        </p:nvSpPr>
        <p:spPr bwMode="auto">
          <a:xfrm flipV="1">
            <a:off x="827088" y="2997200"/>
            <a:ext cx="0" cy="360363"/>
          </a:xfrm>
          <a:prstGeom prst="line">
            <a:avLst/>
          </a:prstGeom>
          <a:noFill/>
          <a:ln w="38100">
            <a:solidFill>
              <a:srgbClr val="FF0000"/>
            </a:solidFill>
            <a:round/>
            <a:headEnd/>
            <a:tailEnd type="triangle" w="med" len="med"/>
          </a:ln>
        </p:spPr>
        <p:txBody>
          <a:bodyPr/>
          <a:lstStyle/>
          <a:p>
            <a:endParaRPr lang="en-GB" sz="2400" b="1">
              <a:solidFill>
                <a:srgbClr val="FFFF00"/>
              </a:solidFill>
            </a:endParaRPr>
          </a:p>
        </p:txBody>
      </p:sp>
      <p:sp>
        <p:nvSpPr>
          <p:cNvPr id="35847" name="Text Box 72"/>
          <p:cNvSpPr txBox="1">
            <a:spLocks noChangeArrowheads="1"/>
          </p:cNvSpPr>
          <p:nvPr/>
        </p:nvSpPr>
        <p:spPr bwMode="auto">
          <a:xfrm>
            <a:off x="3203575" y="5445125"/>
            <a:ext cx="1439863" cy="457200"/>
          </a:xfrm>
          <a:prstGeom prst="rect">
            <a:avLst/>
          </a:prstGeom>
          <a:noFill/>
          <a:ln w="0" algn="ctr">
            <a:noFill/>
            <a:miter lim="800000"/>
            <a:headEnd/>
            <a:tailEnd/>
          </a:ln>
        </p:spPr>
        <p:txBody>
          <a:bodyPr>
            <a:spAutoFit/>
          </a:bodyPr>
          <a:lstStyle/>
          <a:p>
            <a:pPr>
              <a:spcBef>
                <a:spcPct val="50000"/>
              </a:spcBef>
            </a:pPr>
            <a:r>
              <a:rPr lang="en-GB" sz="2400" b="1">
                <a:solidFill>
                  <a:srgbClr val="FFFF00"/>
                </a:solidFill>
              </a:rPr>
              <a:t>Weight</a:t>
            </a:r>
          </a:p>
        </p:txBody>
      </p:sp>
      <p:sp>
        <p:nvSpPr>
          <p:cNvPr id="172105" name="Line 73"/>
          <p:cNvSpPr>
            <a:spLocks noChangeShapeType="1"/>
          </p:cNvSpPr>
          <p:nvPr/>
        </p:nvSpPr>
        <p:spPr bwMode="auto">
          <a:xfrm>
            <a:off x="827088" y="3357563"/>
            <a:ext cx="1223962" cy="0"/>
          </a:xfrm>
          <a:prstGeom prst="line">
            <a:avLst/>
          </a:prstGeom>
          <a:noFill/>
          <a:ln w="38100">
            <a:solidFill>
              <a:srgbClr val="FFFF00"/>
            </a:solidFill>
            <a:prstDash val="dash"/>
            <a:round/>
            <a:headEnd/>
            <a:tailEnd/>
          </a:ln>
        </p:spPr>
        <p:txBody>
          <a:bodyPr/>
          <a:lstStyle/>
          <a:p>
            <a:endParaRPr lang="en-GB" sz="2400" b="1">
              <a:solidFill>
                <a:srgbClr val="FFFF00"/>
              </a:solidFill>
            </a:endParaRPr>
          </a:p>
        </p:txBody>
      </p:sp>
      <p:sp>
        <p:nvSpPr>
          <p:cNvPr id="172106" name="Text Box 74"/>
          <p:cNvSpPr txBox="1">
            <a:spLocks noChangeArrowheads="1"/>
          </p:cNvSpPr>
          <p:nvPr/>
        </p:nvSpPr>
        <p:spPr bwMode="auto">
          <a:xfrm>
            <a:off x="179388" y="3860800"/>
            <a:ext cx="1512887" cy="457200"/>
          </a:xfrm>
          <a:prstGeom prst="rect">
            <a:avLst/>
          </a:prstGeom>
          <a:noFill/>
          <a:ln w="0" algn="ctr">
            <a:noFill/>
            <a:miter lim="800000"/>
            <a:headEnd/>
            <a:tailEnd/>
          </a:ln>
        </p:spPr>
        <p:txBody>
          <a:bodyPr>
            <a:spAutoFit/>
          </a:bodyPr>
          <a:lstStyle/>
          <a:p>
            <a:pPr>
              <a:spcBef>
                <a:spcPct val="50000"/>
              </a:spcBef>
            </a:pPr>
            <a:r>
              <a:rPr lang="en-GB" sz="2400" b="1" dirty="0">
                <a:solidFill>
                  <a:srgbClr val="FFFF00"/>
                </a:solidFill>
              </a:rPr>
              <a:t>Thrust</a:t>
            </a:r>
          </a:p>
        </p:txBody>
      </p:sp>
      <p:sp>
        <p:nvSpPr>
          <p:cNvPr id="172107" name="Text Box 75"/>
          <p:cNvSpPr txBox="1">
            <a:spLocks noChangeArrowheads="1"/>
          </p:cNvSpPr>
          <p:nvPr/>
        </p:nvSpPr>
        <p:spPr bwMode="auto">
          <a:xfrm>
            <a:off x="3203848" y="1892300"/>
            <a:ext cx="1728514" cy="457200"/>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FF00"/>
                </a:solidFill>
              </a:rPr>
              <a:t>Lift</a:t>
            </a:r>
          </a:p>
        </p:txBody>
      </p:sp>
      <p:sp>
        <p:nvSpPr>
          <p:cNvPr id="172108" name="Text Box 76"/>
          <p:cNvSpPr txBox="1">
            <a:spLocks noChangeArrowheads="1"/>
          </p:cNvSpPr>
          <p:nvPr/>
        </p:nvSpPr>
        <p:spPr bwMode="auto">
          <a:xfrm>
            <a:off x="3203848" y="1892300"/>
            <a:ext cx="1761852" cy="457200"/>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FF00"/>
                </a:solidFill>
              </a:rPr>
              <a:t>Lift</a:t>
            </a:r>
          </a:p>
        </p:txBody>
      </p:sp>
      <p:sp>
        <p:nvSpPr>
          <p:cNvPr id="172112" name="Text Box 80"/>
          <p:cNvSpPr txBox="1">
            <a:spLocks noChangeArrowheads="1"/>
          </p:cNvSpPr>
          <p:nvPr/>
        </p:nvSpPr>
        <p:spPr bwMode="auto">
          <a:xfrm>
            <a:off x="4356100" y="2060575"/>
            <a:ext cx="1655763" cy="461665"/>
          </a:xfrm>
          <a:prstGeom prst="rect">
            <a:avLst/>
          </a:prstGeom>
          <a:noFill/>
          <a:ln w="0" algn="ctr">
            <a:noFill/>
            <a:miter lim="800000"/>
            <a:headEnd/>
            <a:tailEnd/>
          </a:ln>
        </p:spPr>
        <p:txBody>
          <a:bodyPr>
            <a:spAutoFit/>
          </a:bodyPr>
          <a:lstStyle/>
          <a:p>
            <a:pPr>
              <a:spcBef>
                <a:spcPct val="50000"/>
              </a:spcBef>
            </a:pPr>
            <a:r>
              <a:rPr lang="en-GB" sz="2400" b="1">
                <a:solidFill>
                  <a:srgbClr val="FFFF00"/>
                </a:solidFill>
              </a:rPr>
              <a:t>TR</a:t>
            </a:r>
          </a:p>
        </p:txBody>
      </p:sp>
      <p:sp>
        <p:nvSpPr>
          <p:cNvPr id="172113" name="Line 81"/>
          <p:cNvSpPr>
            <a:spLocks noChangeShapeType="1"/>
          </p:cNvSpPr>
          <p:nvPr/>
        </p:nvSpPr>
        <p:spPr bwMode="auto">
          <a:xfrm flipH="1">
            <a:off x="4140200" y="2349500"/>
            <a:ext cx="863600" cy="358775"/>
          </a:xfrm>
          <a:prstGeom prst="line">
            <a:avLst/>
          </a:prstGeom>
          <a:noFill/>
          <a:ln w="38100">
            <a:solidFill>
              <a:srgbClr val="00FF00"/>
            </a:solidFill>
            <a:round/>
            <a:headEnd/>
            <a:tailEnd type="triangle" w="med" len="med"/>
          </a:ln>
        </p:spPr>
        <p:txBody>
          <a:bodyPr/>
          <a:lstStyle/>
          <a:p>
            <a:endParaRPr lang="en-GB" sz="2400" b="1">
              <a:solidFill>
                <a:srgbClr val="FFFF00"/>
              </a:solidFill>
            </a:endParaRPr>
          </a:p>
        </p:txBody>
      </p:sp>
      <p:grpSp>
        <p:nvGrpSpPr>
          <p:cNvPr id="4" name="Group 82"/>
          <p:cNvGrpSpPr>
            <a:grpSpLocks/>
          </p:cNvGrpSpPr>
          <p:nvPr/>
        </p:nvGrpSpPr>
        <p:grpSpPr bwMode="auto">
          <a:xfrm>
            <a:off x="468313" y="4581523"/>
            <a:ext cx="2808287" cy="719138"/>
            <a:chOff x="295" y="2886"/>
            <a:chExt cx="1769" cy="453"/>
          </a:xfrm>
        </p:grpSpPr>
        <p:sp>
          <p:nvSpPr>
            <p:cNvPr id="35856" name="AutoShape 83"/>
            <p:cNvSpPr>
              <a:spLocks noChangeArrowheads="1"/>
            </p:cNvSpPr>
            <p:nvPr/>
          </p:nvSpPr>
          <p:spPr bwMode="auto">
            <a:xfrm>
              <a:off x="295" y="3203"/>
              <a:ext cx="1769" cy="136"/>
            </a:xfrm>
            <a:prstGeom prst="leftArrow">
              <a:avLst>
                <a:gd name="adj1" fmla="val 50000"/>
                <a:gd name="adj2" fmla="val 325184"/>
              </a:avLst>
            </a:prstGeom>
            <a:solidFill>
              <a:srgbClr val="FFFF00"/>
            </a:solidFill>
            <a:ln w="0" algn="ctr">
              <a:solidFill>
                <a:schemeClr val="bg1"/>
              </a:solidFill>
              <a:miter lim="800000"/>
              <a:headEnd/>
              <a:tailEnd/>
            </a:ln>
          </p:spPr>
          <p:txBody>
            <a:bodyPr wrap="none" anchor="ctr"/>
            <a:lstStyle/>
            <a:p>
              <a:endParaRPr lang="en-GB" sz="2400" b="1">
                <a:solidFill>
                  <a:srgbClr val="FFFF00"/>
                </a:solidFill>
              </a:endParaRPr>
            </a:p>
          </p:txBody>
        </p:sp>
        <p:sp>
          <p:nvSpPr>
            <p:cNvPr id="35857" name="Text Box 84"/>
            <p:cNvSpPr txBox="1">
              <a:spLocks noChangeArrowheads="1"/>
            </p:cNvSpPr>
            <p:nvPr/>
          </p:nvSpPr>
          <p:spPr bwMode="auto">
            <a:xfrm>
              <a:off x="657" y="2886"/>
              <a:ext cx="1271" cy="291"/>
            </a:xfrm>
            <a:prstGeom prst="rect">
              <a:avLst/>
            </a:prstGeom>
            <a:noFill/>
            <a:ln w="0" algn="ctr">
              <a:noFill/>
              <a:miter lim="800000"/>
              <a:headEnd/>
              <a:tailEnd/>
            </a:ln>
          </p:spPr>
          <p:txBody>
            <a:bodyPr>
              <a:spAutoFit/>
            </a:bodyPr>
            <a:lstStyle/>
            <a:p>
              <a:pPr>
                <a:spcBef>
                  <a:spcPct val="50000"/>
                </a:spcBef>
              </a:pPr>
              <a:r>
                <a:rPr lang="en-GB" sz="2400" b="1" dirty="0">
                  <a:solidFill>
                    <a:srgbClr val="FFFF00"/>
                  </a:solidFill>
                </a:rPr>
                <a:t>Flight </a:t>
              </a:r>
              <a:r>
                <a:rPr lang="en-GB" sz="2400" b="1" dirty="0" smtClean="0">
                  <a:solidFill>
                    <a:srgbClr val="FFFF00"/>
                  </a:solidFill>
                </a:rPr>
                <a:t>path</a:t>
              </a:r>
              <a:endParaRPr lang="en-GB" sz="2400" b="1" dirty="0">
                <a:solidFill>
                  <a:srgbClr val="FFFF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72106"/>
                                        </p:tgtEl>
                                      </p:cBhvr>
                                    </p:animEffect>
                                    <p:set>
                                      <p:cBhvr>
                                        <p:cTn id="7" dur="1" fill="hold">
                                          <p:stCondLst>
                                            <p:cond delay="1999"/>
                                          </p:stCondLst>
                                        </p:cTn>
                                        <p:tgtEl>
                                          <p:spTgt spid="17210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72107"/>
                                        </p:tgtEl>
                                      </p:cBhvr>
                                    </p:animEffect>
                                    <p:set>
                                      <p:cBhvr>
                                        <p:cTn id="10" dur="1" fill="hold">
                                          <p:stCondLst>
                                            <p:cond delay="1999"/>
                                          </p:stCondLst>
                                        </p:cTn>
                                        <p:tgtEl>
                                          <p:spTgt spid="172107"/>
                                        </p:tgtEl>
                                        <p:attrNameLst>
                                          <p:attrName>style.visibility</p:attrName>
                                        </p:attrNameLst>
                                      </p:cBhvr>
                                      <p:to>
                                        <p:strVal val="hidden"/>
                                      </p:to>
                                    </p:set>
                                  </p:childTnLst>
                                </p:cTn>
                              </p:par>
                              <p:par>
                                <p:cTn id="11" presetID="8" presetClass="emph" presetSubtype="0" fill="hold" nodeType="withEffect">
                                  <p:stCondLst>
                                    <p:cond delay="0"/>
                                  </p:stCondLst>
                                  <p:childTnLst>
                                    <p:animRot by="600000">
                                      <p:cBhvr>
                                        <p:cTn id="12" dur="2000" fill="hold"/>
                                        <p:tgtEl>
                                          <p:spTgt spid="2"/>
                                        </p:tgtEl>
                                        <p:attrNameLst>
                                          <p:attrName>r</p:attrName>
                                        </p:attrNameLst>
                                      </p:cBhvr>
                                    </p:animRot>
                                  </p:childTnLst>
                                </p:cTn>
                              </p:par>
                              <p:par>
                                <p:cTn id="13" presetID="0" presetClass="path" presetSubtype="0" accel="50000" decel="50000" fill="hold" nodeType="withEffect">
                                  <p:stCondLst>
                                    <p:cond delay="0"/>
                                  </p:stCondLst>
                                  <p:childTnLst>
                                    <p:animMotion origin="layout" path="M 3.05556E-6 -2.96296E-6 L 0.00781 -2.96296E-6 " pathEditMode="relative" ptsTypes="AA">
                                      <p:cBhvr>
                                        <p:cTn id="14" dur="2000" fill="hold"/>
                                        <p:tgtEl>
                                          <p:spTgt spid="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2097"/>
                                        </p:tgtEl>
                                        <p:attrNameLst>
                                          <p:attrName>style.visibility</p:attrName>
                                        </p:attrNameLst>
                                      </p:cBhvr>
                                      <p:to>
                                        <p:strVal val="visible"/>
                                      </p:to>
                                    </p:set>
                                    <p:animEffect transition="in" filter="wipe(down)">
                                      <p:cBhvr>
                                        <p:cTn id="19" dur="2000"/>
                                        <p:tgtEl>
                                          <p:spTgt spid="17209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72102"/>
                                        </p:tgtEl>
                                        <p:attrNameLst>
                                          <p:attrName>style.visibility</p:attrName>
                                        </p:attrNameLst>
                                      </p:cBhvr>
                                      <p:to>
                                        <p:strVal val="visible"/>
                                      </p:to>
                                    </p:set>
                                    <p:animEffect transition="in" filter="wipe(down)">
                                      <p:cBhvr>
                                        <p:cTn id="23" dur="2000"/>
                                        <p:tgtEl>
                                          <p:spTgt spid="17210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2105"/>
                                        </p:tgtEl>
                                        <p:attrNameLst>
                                          <p:attrName>style.visibility</p:attrName>
                                        </p:attrNameLst>
                                      </p:cBhvr>
                                      <p:to>
                                        <p:strVal val="visible"/>
                                      </p:to>
                                    </p:set>
                                    <p:animEffect transition="in" filter="wipe(left)">
                                      <p:cBhvr>
                                        <p:cTn id="26" dur="2000"/>
                                        <p:tgtEl>
                                          <p:spTgt spid="17210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2098"/>
                                        </p:tgtEl>
                                        <p:attrNameLst>
                                          <p:attrName>style.visibility</p:attrName>
                                        </p:attrNameLst>
                                      </p:cBhvr>
                                      <p:to>
                                        <p:strVal val="visible"/>
                                      </p:to>
                                    </p:set>
                                    <p:animEffect transition="in" filter="wipe(down)">
                                      <p:cBhvr>
                                        <p:cTn id="29" dur="2000"/>
                                        <p:tgtEl>
                                          <p:spTgt spid="172098"/>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72108"/>
                                        </p:tgtEl>
                                        <p:attrNameLst>
                                          <p:attrName>style.visibility</p:attrName>
                                        </p:attrNameLst>
                                      </p:cBhvr>
                                      <p:to>
                                        <p:strVal val="visible"/>
                                      </p:to>
                                    </p:set>
                                    <p:animEffect transition="in" filter="fade">
                                      <p:cBhvr>
                                        <p:cTn id="33" dur="2000"/>
                                        <p:tgtEl>
                                          <p:spTgt spid="172108"/>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72112"/>
                                        </p:tgtEl>
                                        <p:attrNameLst>
                                          <p:attrName>style.visibility</p:attrName>
                                        </p:attrNameLst>
                                      </p:cBhvr>
                                      <p:to>
                                        <p:strVal val="visible"/>
                                      </p:to>
                                    </p:set>
                                    <p:animEffect transition="in" filter="wipe(left)">
                                      <p:cBhvr>
                                        <p:cTn id="37" dur="2000"/>
                                        <p:tgtEl>
                                          <p:spTgt spid="172112"/>
                                        </p:tgtEl>
                                      </p:cBhvr>
                                    </p:animEffect>
                                  </p:childTnLst>
                                </p:cTn>
                              </p:par>
                            </p:childTnLst>
                          </p:cTn>
                        </p:par>
                        <p:par>
                          <p:cTn id="38" fill="hold">
                            <p:stCondLst>
                              <p:cond delay="8000"/>
                            </p:stCondLst>
                            <p:childTnLst>
                              <p:par>
                                <p:cTn id="39" presetID="22" presetClass="entr" presetSubtype="2" fill="hold" grpId="0" nodeType="afterEffect">
                                  <p:stCondLst>
                                    <p:cond delay="0"/>
                                  </p:stCondLst>
                                  <p:childTnLst>
                                    <p:set>
                                      <p:cBhvr>
                                        <p:cTn id="40" dur="1" fill="hold">
                                          <p:stCondLst>
                                            <p:cond delay="0"/>
                                          </p:stCondLst>
                                        </p:cTn>
                                        <p:tgtEl>
                                          <p:spTgt spid="172113"/>
                                        </p:tgtEl>
                                        <p:attrNameLst>
                                          <p:attrName>style.visibility</p:attrName>
                                        </p:attrNameLst>
                                      </p:cBhvr>
                                      <p:to>
                                        <p:strVal val="visible"/>
                                      </p:to>
                                    </p:set>
                                    <p:animEffect transition="in" filter="wipe(right)">
                                      <p:cBhvr>
                                        <p:cTn id="41" dur="2000"/>
                                        <p:tgtEl>
                                          <p:spTgt spid="172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97" grpId="0" animBg="1"/>
      <p:bldP spid="172098" grpId="0" animBg="1"/>
      <p:bldP spid="172102" grpId="0" animBg="1"/>
      <p:bldP spid="172105" grpId="0" animBg="1"/>
      <p:bldP spid="172106" grpId="0"/>
      <p:bldP spid="172107" grpId="0"/>
      <p:bldP spid="172108" grpId="0"/>
      <p:bldP spid="172112" grpId="0"/>
      <p:bldP spid="1721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5" descr="dh82-04"/>
          <p:cNvPicPr>
            <a:picLocks noChangeAspect="1" noChangeArrowheads="1"/>
          </p:cNvPicPr>
          <p:nvPr/>
        </p:nvPicPr>
        <p:blipFill>
          <a:blip r:embed="rId2" cstate="print"/>
          <a:srcRect/>
          <a:stretch>
            <a:fillRect/>
          </a:stretch>
        </p:blipFill>
        <p:spPr bwMode="auto">
          <a:xfrm>
            <a:off x="1511983" y="1268760"/>
            <a:ext cx="6120035" cy="3468603"/>
          </a:xfrm>
          <a:prstGeom prst="rect">
            <a:avLst/>
          </a:prstGeom>
          <a:noFill/>
          <a:ln w="9525">
            <a:noFill/>
            <a:miter lim="800000"/>
            <a:headEnd/>
            <a:tailEnd/>
          </a:ln>
        </p:spPr>
      </p:pic>
      <p:sp>
        <p:nvSpPr>
          <p:cNvPr id="11267" name="Text Box 3"/>
          <p:cNvSpPr txBox="1">
            <a:spLocks noChangeArrowheads="1"/>
          </p:cNvSpPr>
          <p:nvPr/>
        </p:nvSpPr>
        <p:spPr bwMode="auto">
          <a:xfrm>
            <a:off x="0" y="332656"/>
            <a:ext cx="9144000" cy="769441"/>
          </a:xfrm>
          <a:prstGeom prst="rect">
            <a:avLst/>
          </a:prstGeom>
          <a:noFill/>
          <a:ln w="9525">
            <a:noFill/>
            <a:miter lim="800000"/>
            <a:headEnd/>
            <a:tailEnd/>
          </a:ln>
        </p:spPr>
        <p:txBody>
          <a:bodyPr wrap="square">
            <a:spAutoFit/>
          </a:bodyPr>
          <a:lstStyle/>
          <a:p>
            <a:pPr algn="ctr">
              <a:spcBef>
                <a:spcPct val="50000"/>
              </a:spcBef>
            </a:pPr>
            <a:r>
              <a:rPr lang="en-GB" sz="4400" b="1" dirty="0">
                <a:solidFill>
                  <a:srgbClr val="FFFF00"/>
                </a:solidFill>
              </a:rPr>
              <a:t>Principles of Flight</a:t>
            </a:r>
          </a:p>
        </p:txBody>
      </p:sp>
      <p:sp>
        <p:nvSpPr>
          <p:cNvPr id="108548" name="Text Box 4"/>
          <p:cNvSpPr txBox="1">
            <a:spLocks noChangeArrowheads="1"/>
          </p:cNvSpPr>
          <p:nvPr/>
        </p:nvSpPr>
        <p:spPr bwMode="auto">
          <a:xfrm>
            <a:off x="0" y="5013176"/>
            <a:ext cx="9143999" cy="1107996"/>
          </a:xfrm>
          <a:prstGeom prst="rect">
            <a:avLst/>
          </a:prstGeom>
          <a:noFill/>
          <a:ln w="9525">
            <a:noFill/>
            <a:miter lim="800000"/>
            <a:headEnd/>
            <a:tailEnd/>
          </a:ln>
        </p:spPr>
        <p:txBody>
          <a:bodyPr wrap="square">
            <a:spAutoFit/>
          </a:bodyPr>
          <a:lstStyle/>
          <a:p>
            <a:pPr algn="ctr">
              <a:spcBef>
                <a:spcPct val="50000"/>
              </a:spcBef>
            </a:pPr>
            <a:r>
              <a:rPr lang="en-GB" sz="6600" b="1" dirty="0">
                <a:solidFill>
                  <a:srgbClr val="FFFF00"/>
                </a:solidFill>
              </a:rPr>
              <a:t>Revision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49"/>
                                        </p:tgtEl>
                                        <p:attrNameLst>
                                          <p:attrName>style.visibility</p:attrName>
                                        </p:attrNameLst>
                                      </p:cBhvr>
                                      <p:to>
                                        <p:strVal val="visible"/>
                                      </p:to>
                                    </p:set>
                                    <p:animEffect transition="in" filter="fade">
                                      <p:cBhvr>
                                        <p:cTn id="7" dur="1000"/>
                                        <p:tgtEl>
                                          <p:spTgt spid="108549"/>
                                        </p:tgtEl>
                                      </p:cBhvr>
                                    </p:animEffect>
                                  </p:childTnLst>
                                </p:cTn>
                              </p:par>
                            </p:childTnLst>
                          </p:cTn>
                        </p:par>
                        <p:par>
                          <p:cTn id="8" fill="hold">
                            <p:stCondLst>
                              <p:cond delay="1000"/>
                            </p:stCondLst>
                            <p:childTnLst>
                              <p:par>
                                <p:cTn id="9" presetID="35" presetClass="entr" presetSubtype="0" fill="hold" grpId="0" nodeType="afterEffect">
                                  <p:stCondLst>
                                    <p:cond delay="1000"/>
                                  </p:stCondLst>
                                  <p:childTnLst>
                                    <p:set>
                                      <p:cBhvr>
                                        <p:cTn id="10" dur="1" fill="hold">
                                          <p:stCondLst>
                                            <p:cond delay="0"/>
                                          </p:stCondLst>
                                        </p:cTn>
                                        <p:tgtEl>
                                          <p:spTgt spid="108548"/>
                                        </p:tgtEl>
                                        <p:attrNameLst>
                                          <p:attrName>style.visibility</p:attrName>
                                        </p:attrNameLst>
                                      </p:cBhvr>
                                      <p:to>
                                        <p:strVal val="visible"/>
                                      </p:to>
                                    </p:set>
                                    <p:animEffect transition="in" filter="fade">
                                      <p:cBhvr>
                                        <p:cTn id="11" dur="1000"/>
                                        <p:tgtEl>
                                          <p:spTgt spid="108548"/>
                                        </p:tgtEl>
                                      </p:cBhvr>
                                    </p:animEffect>
                                    <p:anim calcmode="lin" valueType="num">
                                      <p:cBhvr>
                                        <p:cTn id="12" dur="1000" fill="hold"/>
                                        <p:tgtEl>
                                          <p:spTgt spid="108548"/>
                                        </p:tgtEl>
                                        <p:attrNameLst>
                                          <p:attrName>style.rotation</p:attrName>
                                        </p:attrNameLst>
                                      </p:cBhvr>
                                      <p:tavLst>
                                        <p:tav tm="0">
                                          <p:val>
                                            <p:fltVal val="720"/>
                                          </p:val>
                                        </p:tav>
                                        <p:tav tm="100000">
                                          <p:val>
                                            <p:fltVal val="0"/>
                                          </p:val>
                                        </p:tav>
                                      </p:tavLst>
                                    </p:anim>
                                    <p:anim calcmode="lin" valueType="num">
                                      <p:cBhvr>
                                        <p:cTn id="13" dur="1000" fill="hold"/>
                                        <p:tgtEl>
                                          <p:spTgt spid="108548"/>
                                        </p:tgtEl>
                                        <p:attrNameLst>
                                          <p:attrName>ppt_h</p:attrName>
                                        </p:attrNameLst>
                                      </p:cBhvr>
                                      <p:tavLst>
                                        <p:tav tm="0">
                                          <p:val>
                                            <p:fltVal val="0"/>
                                          </p:val>
                                        </p:tav>
                                        <p:tav tm="100000">
                                          <p:val>
                                            <p:strVal val="#ppt_h"/>
                                          </p:val>
                                        </p:tav>
                                      </p:tavLst>
                                    </p:anim>
                                    <p:anim calcmode="lin" valueType="num">
                                      <p:cBhvr>
                                        <p:cTn id="14" dur="1000" fill="hold"/>
                                        <p:tgtEl>
                                          <p:spTgt spid="1085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5" name="Rectangle 3"/>
          <p:cNvSpPr>
            <a:spLocks noChangeArrowheads="1"/>
          </p:cNvSpPr>
          <p:nvPr/>
        </p:nvSpPr>
        <p:spPr bwMode="auto">
          <a:xfrm>
            <a:off x="179512" y="2636912"/>
            <a:ext cx="8964488" cy="3629199"/>
          </a:xfrm>
          <a:prstGeom prst="rect">
            <a:avLst/>
          </a:prstGeom>
          <a:noFill/>
          <a:ln w="12700">
            <a:noFill/>
            <a:miter lim="800000"/>
            <a:headEnd/>
            <a:tailEnd/>
          </a:ln>
        </p:spPr>
        <p:txBody>
          <a:bodyPr wrap="square" lIns="90488" tIns="44450" rIns="90488" bIns="44450">
            <a:spAutoFit/>
          </a:bodyPr>
          <a:lstStyle/>
          <a:p>
            <a:pPr marL="457200" indent="-457200" defTabSz="762000" eaLnBrk="0" hangingPunct="0">
              <a:buFont typeface="+mj-lt"/>
              <a:buAutoNum type="arabicPeriod"/>
            </a:pPr>
            <a:r>
              <a:rPr lang="en-GB" sz="2400" b="1" dirty="0" smtClean="0">
                <a:solidFill>
                  <a:srgbClr val="FFFF00"/>
                </a:solidFill>
              </a:rPr>
              <a:t>Aircraft </a:t>
            </a:r>
            <a:r>
              <a:rPr lang="en-GB" sz="2400" b="1" dirty="0">
                <a:solidFill>
                  <a:srgbClr val="FFFF00"/>
                </a:solidFill>
              </a:rPr>
              <a:t>in level flight have a high nose attitude at </a:t>
            </a:r>
            <a:r>
              <a:rPr lang="en-GB" sz="2400" b="1" dirty="0" smtClean="0">
                <a:solidFill>
                  <a:srgbClr val="FFFF00"/>
                </a:solidFill>
              </a:rPr>
              <a:t>the</a:t>
            </a:r>
          </a:p>
          <a:p>
            <a:pPr marL="457200" indent="-457200" defTabSz="762000" eaLnBrk="0" hangingPunct="0"/>
            <a:r>
              <a:rPr lang="en-GB" sz="2400" b="1" dirty="0" smtClean="0">
                <a:solidFill>
                  <a:srgbClr val="FFFF00"/>
                </a:solidFill>
              </a:rPr>
              <a:t>	stall, particularly </a:t>
            </a:r>
            <a:r>
              <a:rPr lang="en-GB" sz="2400" b="1" dirty="0">
                <a:solidFill>
                  <a:srgbClr val="FFFF00"/>
                </a:solidFill>
              </a:rPr>
              <a:t>swept wing </a:t>
            </a:r>
            <a:r>
              <a:rPr lang="en-GB" sz="2400" b="1" dirty="0" smtClean="0">
                <a:solidFill>
                  <a:srgbClr val="FFFF00"/>
                </a:solidFill>
              </a:rPr>
              <a:t>aircraft</a:t>
            </a:r>
          </a:p>
          <a:p>
            <a:pPr marL="457200" indent="-457200" defTabSz="762000" eaLnBrk="0" hangingPunct="0"/>
            <a:endParaRPr lang="en-GB" sz="1000" b="1" dirty="0" smtClean="0">
              <a:solidFill>
                <a:srgbClr val="FFFF00"/>
              </a:solidFill>
            </a:endParaRPr>
          </a:p>
          <a:p>
            <a:pPr marL="457200" indent="-457200" defTabSz="762000" eaLnBrk="0" hangingPunct="0">
              <a:buAutoNum type="arabicPeriod" startAt="2"/>
            </a:pPr>
            <a:r>
              <a:rPr lang="en-GB" sz="2400" b="1" dirty="0" smtClean="0">
                <a:solidFill>
                  <a:srgbClr val="FFFF00"/>
                </a:solidFill>
              </a:rPr>
              <a:t>If </a:t>
            </a:r>
            <a:r>
              <a:rPr lang="en-GB" sz="2400" b="1" dirty="0">
                <a:solidFill>
                  <a:srgbClr val="FFFF00"/>
                </a:solidFill>
              </a:rPr>
              <a:t>the engine is at high power </a:t>
            </a:r>
            <a:r>
              <a:rPr lang="en-GB" sz="2400" b="1" dirty="0" smtClean="0">
                <a:solidFill>
                  <a:srgbClr val="FFFF00"/>
                </a:solidFill>
              </a:rPr>
              <a:t>there are two </a:t>
            </a:r>
            <a:r>
              <a:rPr lang="en-GB" sz="2400" b="1" dirty="0">
                <a:solidFill>
                  <a:srgbClr val="FFFF00"/>
                </a:solidFill>
              </a:rPr>
              <a:t>thrust </a:t>
            </a:r>
            <a:r>
              <a:rPr lang="en-GB" sz="2400" b="1" dirty="0" smtClean="0">
                <a:solidFill>
                  <a:srgbClr val="FFFF00"/>
                </a:solidFill>
              </a:rPr>
              <a:t> components:</a:t>
            </a:r>
          </a:p>
          <a:p>
            <a:pPr marL="457200" indent="-457200" defTabSz="762000" eaLnBrk="0" hangingPunct="0">
              <a:buAutoNum type="arabicPeriod" startAt="2"/>
            </a:pPr>
            <a:endParaRPr lang="en-GB" sz="800" b="1" dirty="0">
              <a:solidFill>
                <a:srgbClr val="FFFF00"/>
              </a:solidFill>
            </a:endParaRPr>
          </a:p>
          <a:p>
            <a:pPr defTabSz="762000" eaLnBrk="0" hangingPunct="0"/>
            <a:r>
              <a:rPr lang="en-GB" sz="2400" b="1" dirty="0">
                <a:solidFill>
                  <a:srgbClr val="FFFF00"/>
                </a:solidFill>
              </a:rPr>
              <a:t>       </a:t>
            </a:r>
            <a:r>
              <a:rPr lang="en-GB" sz="2400" b="1" dirty="0" smtClean="0">
                <a:solidFill>
                  <a:srgbClr val="FFFF00"/>
                </a:solidFill>
              </a:rPr>
              <a:t>a.  Along the flight </a:t>
            </a:r>
            <a:r>
              <a:rPr lang="en-GB" sz="2400" b="1" dirty="0">
                <a:solidFill>
                  <a:srgbClr val="FFFF00"/>
                </a:solidFill>
              </a:rPr>
              <a:t>path (countering drag</a:t>
            </a:r>
            <a:r>
              <a:rPr lang="en-GB" sz="2400" b="1" dirty="0" smtClean="0">
                <a:solidFill>
                  <a:srgbClr val="FFFF00"/>
                </a:solidFill>
              </a:rPr>
              <a:t>)</a:t>
            </a:r>
            <a:endParaRPr lang="en-GB" sz="2400" b="1" dirty="0">
              <a:solidFill>
                <a:srgbClr val="FFFF00"/>
              </a:solidFill>
            </a:endParaRPr>
          </a:p>
          <a:p>
            <a:pPr defTabSz="762000" eaLnBrk="0" hangingPunct="0"/>
            <a:r>
              <a:rPr lang="en-GB" sz="2400" b="1" dirty="0">
                <a:solidFill>
                  <a:srgbClr val="FFFF00"/>
                </a:solidFill>
              </a:rPr>
              <a:t>       </a:t>
            </a:r>
            <a:r>
              <a:rPr lang="en-GB" sz="2400" b="1" dirty="0" smtClean="0">
                <a:solidFill>
                  <a:srgbClr val="FFFF00"/>
                </a:solidFill>
              </a:rPr>
              <a:t>b.  Vertical </a:t>
            </a:r>
            <a:r>
              <a:rPr lang="en-GB" sz="2400" b="1" dirty="0">
                <a:solidFill>
                  <a:srgbClr val="FFFF00"/>
                </a:solidFill>
              </a:rPr>
              <a:t>(opposing weight</a:t>
            </a:r>
            <a:r>
              <a:rPr lang="en-GB" sz="2400" b="1" dirty="0" smtClean="0">
                <a:solidFill>
                  <a:srgbClr val="FFFF00"/>
                </a:solidFill>
              </a:rPr>
              <a:t>)</a:t>
            </a:r>
            <a:endParaRPr lang="en-GB" sz="2400" b="1" dirty="0">
              <a:solidFill>
                <a:srgbClr val="FFFF00"/>
              </a:solidFill>
            </a:endParaRPr>
          </a:p>
          <a:p>
            <a:pPr defTabSz="762000" eaLnBrk="0" hangingPunct="0"/>
            <a:endParaRPr lang="en-GB" sz="1000" b="1" dirty="0">
              <a:solidFill>
                <a:srgbClr val="FFFF00"/>
              </a:solidFill>
            </a:endParaRPr>
          </a:p>
          <a:p>
            <a:pPr defTabSz="762000" eaLnBrk="0" hangingPunct="0"/>
            <a:r>
              <a:rPr lang="en-GB" sz="2400" b="1" dirty="0">
                <a:solidFill>
                  <a:srgbClr val="FFFF00"/>
                </a:solidFill>
              </a:rPr>
              <a:t>Therefore less lift </a:t>
            </a:r>
            <a:r>
              <a:rPr lang="en-GB" sz="2400" b="1" dirty="0" smtClean="0">
                <a:solidFill>
                  <a:srgbClr val="FFFF00"/>
                </a:solidFill>
              </a:rPr>
              <a:t>is required </a:t>
            </a:r>
            <a:r>
              <a:rPr lang="en-GB" sz="2400" b="1" dirty="0">
                <a:solidFill>
                  <a:srgbClr val="FFFF00"/>
                </a:solidFill>
              </a:rPr>
              <a:t>from </a:t>
            </a:r>
            <a:r>
              <a:rPr lang="en-GB" sz="2400" b="1" dirty="0" smtClean="0">
                <a:solidFill>
                  <a:srgbClr val="FFFF00"/>
                </a:solidFill>
              </a:rPr>
              <a:t>the wings</a:t>
            </a:r>
            <a:r>
              <a:rPr lang="en-GB" sz="2400" b="1" dirty="0">
                <a:solidFill>
                  <a:srgbClr val="FFFF00"/>
                </a:solidFill>
              </a:rPr>
              <a:t>, so</a:t>
            </a:r>
            <a:r>
              <a:rPr lang="en-GB" sz="2400" b="1" dirty="0" smtClean="0">
                <a:solidFill>
                  <a:srgbClr val="FFFF00"/>
                </a:solidFill>
              </a:rPr>
              <a:t>:</a:t>
            </a:r>
          </a:p>
          <a:p>
            <a:pPr defTabSz="762000" eaLnBrk="0" hangingPunct="0"/>
            <a:endParaRPr lang="en-GB" sz="1000" b="1" dirty="0">
              <a:solidFill>
                <a:srgbClr val="FFFF00"/>
              </a:solidFill>
            </a:endParaRPr>
          </a:p>
          <a:p>
            <a:pPr defTabSz="762000" eaLnBrk="0" hangingPunct="0"/>
            <a:r>
              <a:rPr lang="en-GB" sz="2400" b="1" dirty="0">
                <a:solidFill>
                  <a:srgbClr val="FFFF00"/>
                </a:solidFill>
              </a:rPr>
              <a:t>           SLOWER STALLING SPEED (V) AT C</a:t>
            </a:r>
            <a:r>
              <a:rPr lang="en-GB" sz="2400" b="1" baseline="-25000" dirty="0">
                <a:solidFill>
                  <a:srgbClr val="FFFF00"/>
                </a:solidFill>
              </a:rPr>
              <a:t>LMAX</a:t>
            </a:r>
          </a:p>
        </p:txBody>
      </p:sp>
      <p:grpSp>
        <p:nvGrpSpPr>
          <p:cNvPr id="2" name="Group 33"/>
          <p:cNvGrpSpPr>
            <a:grpSpLocks/>
          </p:cNvGrpSpPr>
          <p:nvPr/>
        </p:nvGrpSpPr>
        <p:grpSpPr bwMode="auto">
          <a:xfrm>
            <a:off x="1259632" y="548680"/>
            <a:ext cx="6049963" cy="1800225"/>
            <a:chOff x="1247" y="1933"/>
            <a:chExt cx="3811" cy="1134"/>
          </a:xfrm>
        </p:grpSpPr>
        <p:grpSp>
          <p:nvGrpSpPr>
            <p:cNvPr id="3" name="Group 32"/>
            <p:cNvGrpSpPr>
              <a:grpSpLocks/>
            </p:cNvGrpSpPr>
            <p:nvPr/>
          </p:nvGrpSpPr>
          <p:grpSpPr bwMode="auto">
            <a:xfrm>
              <a:off x="1247" y="2341"/>
              <a:ext cx="1794" cy="652"/>
              <a:chOff x="738" y="3552"/>
              <a:chExt cx="1794" cy="652"/>
            </a:xfrm>
          </p:grpSpPr>
          <p:sp>
            <p:nvSpPr>
              <p:cNvPr id="36876" name="Freeform 4"/>
              <p:cNvSpPr>
                <a:spLocks/>
              </p:cNvSpPr>
              <p:nvPr/>
            </p:nvSpPr>
            <p:spPr bwMode="auto">
              <a:xfrm>
                <a:off x="755" y="3553"/>
                <a:ext cx="1764" cy="244"/>
              </a:xfrm>
              <a:custGeom>
                <a:avLst/>
                <a:gdLst>
                  <a:gd name="T0" fmla="*/ 1763 w 1764"/>
                  <a:gd name="T1" fmla="*/ 55 h 244"/>
                  <a:gd name="T2" fmla="*/ 1307 w 1764"/>
                  <a:gd name="T3" fmla="*/ 197 h 244"/>
                  <a:gd name="T4" fmla="*/ 386 w 1764"/>
                  <a:gd name="T5" fmla="*/ 197 h 244"/>
                  <a:gd name="T6" fmla="*/ 228 w 1764"/>
                  <a:gd name="T7" fmla="*/ 243 h 244"/>
                  <a:gd name="T8" fmla="*/ 0 w 1764"/>
                  <a:gd name="T9" fmla="*/ 118 h 244"/>
                  <a:gd name="T10" fmla="*/ 1015 w 1764"/>
                  <a:gd name="T11" fmla="*/ 0 h 244"/>
                  <a:gd name="T12" fmla="*/ 795 w 1764"/>
                  <a:gd name="T13" fmla="*/ 55 h 244"/>
                  <a:gd name="T14" fmla="*/ 1763 w 1764"/>
                  <a:gd name="T15" fmla="*/ 55 h 244"/>
                  <a:gd name="T16" fmla="*/ 0 60000 65536"/>
                  <a:gd name="T17" fmla="*/ 0 60000 65536"/>
                  <a:gd name="T18" fmla="*/ 0 60000 65536"/>
                  <a:gd name="T19" fmla="*/ 0 60000 65536"/>
                  <a:gd name="T20" fmla="*/ 0 60000 65536"/>
                  <a:gd name="T21" fmla="*/ 0 60000 65536"/>
                  <a:gd name="T22" fmla="*/ 0 60000 65536"/>
                  <a:gd name="T23" fmla="*/ 0 60000 65536"/>
                  <a:gd name="T24" fmla="*/ 0 w 1764"/>
                  <a:gd name="T25" fmla="*/ 0 h 244"/>
                  <a:gd name="T26" fmla="*/ 1764 w 1764"/>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4" h="244">
                    <a:moveTo>
                      <a:pt x="1763" y="55"/>
                    </a:moveTo>
                    <a:lnTo>
                      <a:pt x="1307" y="197"/>
                    </a:lnTo>
                    <a:lnTo>
                      <a:pt x="386" y="197"/>
                    </a:lnTo>
                    <a:lnTo>
                      <a:pt x="228" y="243"/>
                    </a:lnTo>
                    <a:lnTo>
                      <a:pt x="0" y="118"/>
                    </a:lnTo>
                    <a:lnTo>
                      <a:pt x="1015" y="0"/>
                    </a:lnTo>
                    <a:lnTo>
                      <a:pt x="795" y="55"/>
                    </a:lnTo>
                    <a:lnTo>
                      <a:pt x="1763" y="55"/>
                    </a:lnTo>
                  </a:path>
                </a:pathLst>
              </a:custGeom>
              <a:solidFill>
                <a:schemeClr val="accent1"/>
              </a:solidFill>
              <a:ln w="12700" cap="rnd" cmpd="sng">
                <a:solidFill>
                  <a:schemeClr val="accent1"/>
                </a:solidFill>
                <a:prstDash val="solid"/>
                <a:round/>
                <a:headEnd type="none" w="med" len="med"/>
                <a:tailEnd type="none" w="med" len="med"/>
              </a:ln>
            </p:spPr>
            <p:txBody>
              <a:bodyPr/>
              <a:lstStyle/>
              <a:p>
                <a:endParaRPr lang="en-GB" b="1">
                  <a:solidFill>
                    <a:srgbClr val="FFFF00"/>
                  </a:solidFill>
                </a:endParaRPr>
              </a:p>
            </p:txBody>
          </p:sp>
          <p:sp>
            <p:nvSpPr>
              <p:cNvPr id="36877" name="Freeform 5"/>
              <p:cNvSpPr>
                <a:spLocks/>
              </p:cNvSpPr>
              <p:nvPr/>
            </p:nvSpPr>
            <p:spPr bwMode="auto">
              <a:xfrm>
                <a:off x="749" y="3613"/>
                <a:ext cx="1777" cy="248"/>
              </a:xfrm>
              <a:custGeom>
                <a:avLst/>
                <a:gdLst>
                  <a:gd name="T0" fmla="*/ 0 w 1777"/>
                  <a:gd name="T1" fmla="*/ 64 h 248"/>
                  <a:gd name="T2" fmla="*/ 3 w 1777"/>
                  <a:gd name="T3" fmla="*/ 125 h 248"/>
                  <a:gd name="T4" fmla="*/ 242 w 1777"/>
                  <a:gd name="T5" fmla="*/ 247 h 248"/>
                  <a:gd name="T6" fmla="*/ 400 w 1777"/>
                  <a:gd name="T7" fmla="*/ 199 h 248"/>
                  <a:gd name="T8" fmla="*/ 1313 w 1777"/>
                  <a:gd name="T9" fmla="*/ 208 h 248"/>
                  <a:gd name="T10" fmla="*/ 1776 w 1777"/>
                  <a:gd name="T11" fmla="*/ 54 h 248"/>
                  <a:gd name="T12" fmla="*/ 1773 w 1777"/>
                  <a:gd name="T13" fmla="*/ 0 h 248"/>
                  <a:gd name="T14" fmla="*/ 1328 w 1777"/>
                  <a:gd name="T15" fmla="*/ 129 h 248"/>
                  <a:gd name="T16" fmla="*/ 383 w 1777"/>
                  <a:gd name="T17" fmla="*/ 129 h 248"/>
                  <a:gd name="T18" fmla="*/ 242 w 1777"/>
                  <a:gd name="T19" fmla="*/ 177 h 248"/>
                  <a:gd name="T20" fmla="*/ 0 w 1777"/>
                  <a:gd name="T21" fmla="*/ 64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7"/>
                  <a:gd name="T34" fmla="*/ 0 h 248"/>
                  <a:gd name="T35" fmla="*/ 1777 w 1777"/>
                  <a:gd name="T36" fmla="*/ 248 h 2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7" h="248">
                    <a:moveTo>
                      <a:pt x="0" y="64"/>
                    </a:moveTo>
                    <a:lnTo>
                      <a:pt x="3" y="125"/>
                    </a:lnTo>
                    <a:lnTo>
                      <a:pt x="242" y="247"/>
                    </a:lnTo>
                    <a:lnTo>
                      <a:pt x="400" y="199"/>
                    </a:lnTo>
                    <a:lnTo>
                      <a:pt x="1313" y="208"/>
                    </a:lnTo>
                    <a:lnTo>
                      <a:pt x="1776" y="54"/>
                    </a:lnTo>
                    <a:lnTo>
                      <a:pt x="1773" y="0"/>
                    </a:lnTo>
                    <a:lnTo>
                      <a:pt x="1328" y="129"/>
                    </a:lnTo>
                    <a:lnTo>
                      <a:pt x="383" y="129"/>
                    </a:lnTo>
                    <a:lnTo>
                      <a:pt x="242" y="177"/>
                    </a:lnTo>
                    <a:lnTo>
                      <a:pt x="0" y="64"/>
                    </a:lnTo>
                  </a:path>
                </a:pathLst>
              </a:custGeom>
              <a:solidFill>
                <a:schemeClr val="accent1"/>
              </a:solidFill>
              <a:ln w="12700" cap="rnd" cmpd="sng">
                <a:solidFill>
                  <a:schemeClr val="accent1"/>
                </a:solidFill>
                <a:prstDash val="solid"/>
                <a:round/>
                <a:headEnd type="none" w="med" len="med"/>
                <a:tailEnd type="none" w="med" len="med"/>
              </a:ln>
            </p:spPr>
            <p:txBody>
              <a:bodyPr/>
              <a:lstStyle/>
              <a:p>
                <a:endParaRPr lang="en-GB" b="1">
                  <a:solidFill>
                    <a:srgbClr val="FFFF00"/>
                  </a:solidFill>
                </a:endParaRPr>
              </a:p>
            </p:txBody>
          </p:sp>
          <p:sp>
            <p:nvSpPr>
              <p:cNvPr id="36878" name="Line 6"/>
              <p:cNvSpPr>
                <a:spLocks noChangeShapeType="1"/>
              </p:cNvSpPr>
              <p:nvPr/>
            </p:nvSpPr>
            <p:spPr bwMode="auto">
              <a:xfrm>
                <a:off x="751" y="3682"/>
                <a:ext cx="245" cy="118"/>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79" name="Line 7"/>
              <p:cNvSpPr>
                <a:spLocks noChangeShapeType="1"/>
              </p:cNvSpPr>
              <p:nvPr/>
            </p:nvSpPr>
            <p:spPr bwMode="auto">
              <a:xfrm flipV="1">
                <a:off x="1004" y="3756"/>
                <a:ext cx="144" cy="44"/>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80" name="Line 8"/>
              <p:cNvSpPr>
                <a:spLocks noChangeShapeType="1"/>
              </p:cNvSpPr>
              <p:nvPr/>
            </p:nvSpPr>
            <p:spPr bwMode="auto">
              <a:xfrm>
                <a:off x="1159" y="3757"/>
                <a:ext cx="901" cy="0"/>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81" name="Line 9"/>
              <p:cNvSpPr>
                <a:spLocks noChangeShapeType="1"/>
              </p:cNvSpPr>
              <p:nvPr/>
            </p:nvSpPr>
            <p:spPr bwMode="auto">
              <a:xfrm flipV="1">
                <a:off x="2081" y="3602"/>
                <a:ext cx="440" cy="159"/>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82" name="Line 10"/>
              <p:cNvSpPr>
                <a:spLocks noChangeShapeType="1"/>
              </p:cNvSpPr>
              <p:nvPr/>
            </p:nvSpPr>
            <p:spPr bwMode="auto">
              <a:xfrm>
                <a:off x="998" y="3805"/>
                <a:ext cx="0" cy="63"/>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83" name="Line 11"/>
              <p:cNvSpPr>
                <a:spLocks noChangeShapeType="1"/>
              </p:cNvSpPr>
              <p:nvPr/>
            </p:nvSpPr>
            <p:spPr bwMode="auto">
              <a:xfrm>
                <a:off x="1155" y="3761"/>
                <a:ext cx="0" cy="62"/>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84" name="Line 12"/>
              <p:cNvSpPr>
                <a:spLocks noChangeShapeType="1"/>
              </p:cNvSpPr>
              <p:nvPr/>
            </p:nvSpPr>
            <p:spPr bwMode="auto">
              <a:xfrm flipV="1">
                <a:off x="2067" y="3750"/>
                <a:ext cx="0" cy="81"/>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85" name="Line 13"/>
              <p:cNvSpPr>
                <a:spLocks noChangeShapeType="1"/>
              </p:cNvSpPr>
              <p:nvPr/>
            </p:nvSpPr>
            <p:spPr bwMode="auto">
              <a:xfrm flipH="1">
                <a:off x="2518" y="3610"/>
                <a:ext cx="14" cy="56"/>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86" name="Line 14"/>
              <p:cNvSpPr>
                <a:spLocks noChangeShapeType="1"/>
              </p:cNvSpPr>
              <p:nvPr/>
            </p:nvSpPr>
            <p:spPr bwMode="auto">
              <a:xfrm>
                <a:off x="1776" y="3556"/>
                <a:ext cx="3" cy="34"/>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87" name="Freeform 15"/>
              <p:cNvSpPr>
                <a:spLocks/>
              </p:cNvSpPr>
              <p:nvPr/>
            </p:nvSpPr>
            <p:spPr bwMode="auto">
              <a:xfrm>
                <a:off x="1571" y="3552"/>
                <a:ext cx="203" cy="59"/>
              </a:xfrm>
              <a:custGeom>
                <a:avLst/>
                <a:gdLst>
                  <a:gd name="T0" fmla="*/ 199 w 203"/>
                  <a:gd name="T1" fmla="*/ 0 h 59"/>
                  <a:gd name="T2" fmla="*/ 202 w 203"/>
                  <a:gd name="T3" fmla="*/ 58 h 59"/>
                  <a:gd name="T4" fmla="*/ 0 w 203"/>
                  <a:gd name="T5" fmla="*/ 54 h 59"/>
                  <a:gd name="T6" fmla="*/ 199 w 203"/>
                  <a:gd name="T7" fmla="*/ 0 h 59"/>
                  <a:gd name="T8" fmla="*/ 0 60000 65536"/>
                  <a:gd name="T9" fmla="*/ 0 60000 65536"/>
                  <a:gd name="T10" fmla="*/ 0 60000 65536"/>
                  <a:gd name="T11" fmla="*/ 0 60000 65536"/>
                  <a:gd name="T12" fmla="*/ 0 w 203"/>
                  <a:gd name="T13" fmla="*/ 0 h 59"/>
                  <a:gd name="T14" fmla="*/ 203 w 203"/>
                  <a:gd name="T15" fmla="*/ 59 h 59"/>
                </a:gdLst>
                <a:ahLst/>
                <a:cxnLst>
                  <a:cxn ang="T8">
                    <a:pos x="T0" y="T1"/>
                  </a:cxn>
                  <a:cxn ang="T9">
                    <a:pos x="T2" y="T3"/>
                  </a:cxn>
                  <a:cxn ang="T10">
                    <a:pos x="T4" y="T5"/>
                  </a:cxn>
                  <a:cxn ang="T11">
                    <a:pos x="T6" y="T7"/>
                  </a:cxn>
                </a:cxnLst>
                <a:rect l="T12" t="T13" r="T14" b="T15"/>
                <a:pathLst>
                  <a:path w="203" h="59">
                    <a:moveTo>
                      <a:pt x="199" y="0"/>
                    </a:moveTo>
                    <a:lnTo>
                      <a:pt x="202" y="58"/>
                    </a:lnTo>
                    <a:lnTo>
                      <a:pt x="0" y="54"/>
                    </a:lnTo>
                    <a:lnTo>
                      <a:pt x="199" y="0"/>
                    </a:lnTo>
                  </a:path>
                </a:pathLst>
              </a:custGeom>
              <a:solidFill>
                <a:schemeClr val="accent1"/>
              </a:solidFill>
              <a:ln w="12700" cap="rnd" cmpd="sng">
                <a:solidFill>
                  <a:schemeClr val="accent1"/>
                </a:solidFill>
                <a:prstDash val="solid"/>
                <a:round/>
                <a:headEnd type="none" w="med" len="med"/>
                <a:tailEnd type="none" w="med" len="med"/>
              </a:ln>
            </p:spPr>
            <p:txBody>
              <a:bodyPr/>
              <a:lstStyle/>
              <a:p>
                <a:endParaRPr lang="en-GB" b="1">
                  <a:solidFill>
                    <a:srgbClr val="FFFF00"/>
                  </a:solidFill>
                </a:endParaRPr>
              </a:p>
            </p:txBody>
          </p:sp>
          <p:sp>
            <p:nvSpPr>
              <p:cNvPr id="36888" name="Line 16"/>
              <p:cNvSpPr>
                <a:spLocks noChangeShapeType="1"/>
              </p:cNvSpPr>
              <p:nvPr/>
            </p:nvSpPr>
            <p:spPr bwMode="auto">
              <a:xfrm flipH="1">
                <a:off x="1612" y="3603"/>
                <a:ext cx="914" cy="0"/>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89" name="Line 17"/>
              <p:cNvSpPr>
                <a:spLocks noChangeShapeType="1"/>
              </p:cNvSpPr>
              <p:nvPr/>
            </p:nvSpPr>
            <p:spPr bwMode="auto">
              <a:xfrm flipH="1">
                <a:off x="1615" y="3556"/>
                <a:ext cx="168" cy="43"/>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90" name="Line 18"/>
              <p:cNvSpPr>
                <a:spLocks noChangeShapeType="1"/>
              </p:cNvSpPr>
              <p:nvPr/>
            </p:nvSpPr>
            <p:spPr bwMode="auto">
              <a:xfrm flipH="1">
                <a:off x="738" y="3553"/>
                <a:ext cx="1045" cy="113"/>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91" name="Line 19"/>
              <p:cNvSpPr>
                <a:spLocks noChangeShapeType="1"/>
              </p:cNvSpPr>
              <p:nvPr/>
            </p:nvSpPr>
            <p:spPr bwMode="auto">
              <a:xfrm>
                <a:off x="746" y="3681"/>
                <a:ext cx="0" cy="56"/>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92" name="Line 20"/>
              <p:cNvSpPr>
                <a:spLocks noChangeShapeType="1"/>
              </p:cNvSpPr>
              <p:nvPr/>
            </p:nvSpPr>
            <p:spPr bwMode="auto">
              <a:xfrm>
                <a:off x="750" y="3751"/>
                <a:ext cx="241" cy="114"/>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93" name="Line 21"/>
              <p:cNvSpPr>
                <a:spLocks noChangeShapeType="1"/>
              </p:cNvSpPr>
              <p:nvPr/>
            </p:nvSpPr>
            <p:spPr bwMode="auto">
              <a:xfrm flipV="1">
                <a:off x="1006" y="3817"/>
                <a:ext cx="148" cy="56"/>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94" name="Line 22"/>
              <p:cNvSpPr>
                <a:spLocks noChangeShapeType="1"/>
              </p:cNvSpPr>
              <p:nvPr/>
            </p:nvSpPr>
            <p:spPr bwMode="auto">
              <a:xfrm>
                <a:off x="1159" y="3824"/>
                <a:ext cx="901" cy="0"/>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95" name="Line 23"/>
              <p:cNvSpPr>
                <a:spLocks noChangeShapeType="1"/>
              </p:cNvSpPr>
              <p:nvPr/>
            </p:nvSpPr>
            <p:spPr bwMode="auto">
              <a:xfrm flipV="1">
                <a:off x="2068" y="3673"/>
                <a:ext cx="456" cy="158"/>
              </a:xfrm>
              <a:prstGeom prst="line">
                <a:avLst/>
              </a:prstGeom>
              <a:noFill/>
              <a:ln w="12700">
                <a:solidFill>
                  <a:schemeClr val="tx1"/>
                </a:solidFill>
                <a:round/>
                <a:headEnd/>
                <a:tailEnd/>
              </a:ln>
            </p:spPr>
            <p:txBody>
              <a:bodyPr wrap="none" anchor="ctr"/>
              <a:lstStyle/>
              <a:p>
                <a:endParaRPr lang="en-GB" b="1">
                  <a:solidFill>
                    <a:srgbClr val="FFFF00"/>
                  </a:solidFill>
                </a:endParaRPr>
              </a:p>
            </p:txBody>
          </p:sp>
          <p:sp>
            <p:nvSpPr>
              <p:cNvPr id="36896" name="Rectangle 24"/>
              <p:cNvSpPr>
                <a:spLocks noChangeArrowheads="1"/>
              </p:cNvSpPr>
              <p:nvPr/>
            </p:nvSpPr>
            <p:spPr bwMode="auto">
              <a:xfrm>
                <a:off x="1010" y="3915"/>
                <a:ext cx="1104" cy="289"/>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Flight path</a:t>
                </a:r>
                <a:endParaRPr lang="en-GB" sz="2400" b="1" dirty="0">
                  <a:solidFill>
                    <a:srgbClr val="FFFF00"/>
                  </a:solidFill>
                </a:endParaRPr>
              </a:p>
            </p:txBody>
          </p:sp>
        </p:grpSp>
        <p:grpSp>
          <p:nvGrpSpPr>
            <p:cNvPr id="4" name="Group 25"/>
            <p:cNvGrpSpPr>
              <a:grpSpLocks/>
            </p:cNvGrpSpPr>
            <p:nvPr/>
          </p:nvGrpSpPr>
          <p:grpSpPr bwMode="auto">
            <a:xfrm>
              <a:off x="3107" y="1933"/>
              <a:ext cx="1951" cy="1134"/>
              <a:chOff x="2699" y="3113"/>
              <a:chExt cx="1951" cy="1134"/>
            </a:xfrm>
          </p:grpSpPr>
          <p:grpSp>
            <p:nvGrpSpPr>
              <p:cNvPr id="5" name="Group 26"/>
              <p:cNvGrpSpPr>
                <a:grpSpLocks/>
              </p:cNvGrpSpPr>
              <p:nvPr/>
            </p:nvGrpSpPr>
            <p:grpSpPr bwMode="auto">
              <a:xfrm>
                <a:off x="2699" y="3113"/>
                <a:ext cx="1836" cy="1080"/>
                <a:chOff x="3131" y="3113"/>
                <a:chExt cx="1836" cy="1080"/>
              </a:xfrm>
            </p:grpSpPr>
            <p:pic>
              <p:nvPicPr>
                <p:cNvPr id="36873" name="Picture 27" descr="GPN-2000-000376 - X31 High AoA"/>
                <p:cNvPicPr>
                  <a:picLocks noChangeAspect="1" noChangeArrowheads="1"/>
                </p:cNvPicPr>
                <p:nvPr/>
              </p:nvPicPr>
              <p:blipFill>
                <a:blip r:embed="rId2" cstate="email"/>
                <a:srcRect/>
                <a:stretch>
                  <a:fillRect/>
                </a:stretch>
              </p:blipFill>
              <p:spPr bwMode="auto">
                <a:xfrm>
                  <a:off x="3694" y="3113"/>
                  <a:ext cx="1273" cy="1080"/>
                </a:xfrm>
                <a:prstGeom prst="rect">
                  <a:avLst/>
                </a:prstGeom>
                <a:noFill/>
                <a:ln w="9525">
                  <a:noFill/>
                  <a:miter lim="800000"/>
                  <a:headEnd/>
                  <a:tailEnd/>
                </a:ln>
              </p:spPr>
            </p:pic>
            <p:sp>
              <p:nvSpPr>
                <p:cNvPr id="36874" name="Line 28"/>
                <p:cNvSpPr>
                  <a:spLocks noChangeShapeType="1"/>
                </p:cNvSpPr>
                <p:nvPr/>
              </p:nvSpPr>
              <p:spPr bwMode="auto">
                <a:xfrm flipH="1">
                  <a:off x="3131" y="3687"/>
                  <a:ext cx="592" cy="0"/>
                </a:xfrm>
                <a:prstGeom prst="line">
                  <a:avLst/>
                </a:prstGeom>
                <a:noFill/>
                <a:ln w="50800">
                  <a:solidFill>
                    <a:srgbClr val="EAEC5E"/>
                  </a:solidFill>
                  <a:round/>
                  <a:headEnd/>
                  <a:tailEnd type="triangle" w="med" len="med"/>
                </a:ln>
              </p:spPr>
              <p:txBody>
                <a:bodyPr wrap="none" anchor="ctr"/>
                <a:lstStyle/>
                <a:p>
                  <a:endParaRPr lang="en-GB" b="1">
                    <a:solidFill>
                      <a:srgbClr val="FFFF00"/>
                    </a:solidFill>
                  </a:endParaRPr>
                </a:p>
              </p:txBody>
            </p:sp>
            <p:sp>
              <p:nvSpPr>
                <p:cNvPr id="36875" name="Line 29"/>
                <p:cNvSpPr>
                  <a:spLocks noChangeShapeType="1"/>
                </p:cNvSpPr>
                <p:nvPr/>
              </p:nvSpPr>
              <p:spPr bwMode="auto">
                <a:xfrm>
                  <a:off x="4421" y="3119"/>
                  <a:ext cx="0" cy="401"/>
                </a:xfrm>
                <a:prstGeom prst="line">
                  <a:avLst/>
                </a:prstGeom>
                <a:noFill/>
                <a:ln w="50800">
                  <a:solidFill>
                    <a:srgbClr val="EAEC5E"/>
                  </a:solidFill>
                  <a:round/>
                  <a:headEnd type="triangle" w="med" len="med"/>
                  <a:tailEnd/>
                </a:ln>
              </p:spPr>
              <p:txBody>
                <a:bodyPr wrap="none" anchor="ctr"/>
                <a:lstStyle/>
                <a:p>
                  <a:endParaRPr lang="en-GB" b="1">
                    <a:solidFill>
                      <a:srgbClr val="FFFF00"/>
                    </a:solidFill>
                  </a:endParaRPr>
                </a:p>
              </p:txBody>
            </p:sp>
          </p:grpSp>
          <p:sp>
            <p:nvSpPr>
              <p:cNvPr id="36872" name="Line 31"/>
              <p:cNvSpPr>
                <a:spLocks noChangeShapeType="1"/>
              </p:cNvSpPr>
              <p:nvPr/>
            </p:nvSpPr>
            <p:spPr bwMode="auto">
              <a:xfrm>
                <a:off x="4332" y="3975"/>
                <a:ext cx="318" cy="272"/>
              </a:xfrm>
              <a:prstGeom prst="line">
                <a:avLst/>
              </a:prstGeom>
              <a:noFill/>
              <a:ln w="50800">
                <a:solidFill>
                  <a:srgbClr val="FF6600"/>
                </a:solidFill>
                <a:round/>
                <a:headEnd/>
                <a:tailEnd type="triangle" w="med" len="med"/>
              </a:ln>
            </p:spPr>
            <p:txBody>
              <a:bodyPr/>
              <a:lstStyle/>
              <a:p>
                <a:endParaRPr lang="en-GB" b="1">
                  <a:solidFill>
                    <a:srgbClr val="FFFF00"/>
                  </a:solidFill>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1315">
                                            <p:txEl>
                                              <p:pRg st="0" end="0"/>
                                            </p:txEl>
                                          </p:spTgt>
                                        </p:tgtEl>
                                        <p:attrNameLst>
                                          <p:attrName>style.visibility</p:attrName>
                                        </p:attrNameLst>
                                      </p:cBhvr>
                                      <p:to>
                                        <p:strVal val="visible"/>
                                      </p:to>
                                    </p:set>
                                    <p:animEffect transition="in" filter="wipe(left)">
                                      <p:cBhvr>
                                        <p:cTn id="13" dur="1000"/>
                                        <p:tgtEl>
                                          <p:spTgt spid="141315">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1315">
                                            <p:txEl>
                                              <p:pRg st="1" end="1"/>
                                            </p:txEl>
                                          </p:spTgt>
                                        </p:tgtEl>
                                        <p:attrNameLst>
                                          <p:attrName>style.visibility</p:attrName>
                                        </p:attrNameLst>
                                      </p:cBhvr>
                                      <p:to>
                                        <p:strVal val="visible"/>
                                      </p:to>
                                    </p:set>
                                    <p:animEffect transition="in" filter="wipe(left)">
                                      <p:cBhvr>
                                        <p:cTn id="16" dur="1000"/>
                                        <p:tgtEl>
                                          <p:spTgt spid="1413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1315">
                                            <p:txEl>
                                              <p:pRg st="3" end="3"/>
                                            </p:txEl>
                                          </p:spTgt>
                                        </p:tgtEl>
                                        <p:attrNameLst>
                                          <p:attrName>style.visibility</p:attrName>
                                        </p:attrNameLst>
                                      </p:cBhvr>
                                      <p:to>
                                        <p:strVal val="visible"/>
                                      </p:to>
                                    </p:set>
                                    <p:animEffect transition="in" filter="wipe(left)">
                                      <p:cBhvr>
                                        <p:cTn id="21" dur="1000"/>
                                        <p:tgtEl>
                                          <p:spTgt spid="14131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1315">
                                            <p:txEl>
                                              <p:pRg st="5" end="5"/>
                                            </p:txEl>
                                          </p:spTgt>
                                        </p:tgtEl>
                                        <p:attrNameLst>
                                          <p:attrName>style.visibility</p:attrName>
                                        </p:attrNameLst>
                                      </p:cBhvr>
                                      <p:to>
                                        <p:strVal val="visible"/>
                                      </p:to>
                                    </p:set>
                                    <p:animEffect transition="in" filter="wipe(left)">
                                      <p:cBhvr>
                                        <p:cTn id="26" dur="1000"/>
                                        <p:tgtEl>
                                          <p:spTgt spid="14131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1315">
                                            <p:txEl>
                                              <p:pRg st="6" end="6"/>
                                            </p:txEl>
                                          </p:spTgt>
                                        </p:tgtEl>
                                        <p:attrNameLst>
                                          <p:attrName>style.visibility</p:attrName>
                                        </p:attrNameLst>
                                      </p:cBhvr>
                                      <p:to>
                                        <p:strVal val="visible"/>
                                      </p:to>
                                    </p:set>
                                    <p:animEffect transition="in" filter="wipe(left)">
                                      <p:cBhvr>
                                        <p:cTn id="31" dur="1000"/>
                                        <p:tgtEl>
                                          <p:spTgt spid="14131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1315">
                                            <p:txEl>
                                              <p:pRg st="8" end="8"/>
                                            </p:txEl>
                                          </p:spTgt>
                                        </p:tgtEl>
                                        <p:attrNameLst>
                                          <p:attrName>style.visibility</p:attrName>
                                        </p:attrNameLst>
                                      </p:cBhvr>
                                      <p:to>
                                        <p:strVal val="visible"/>
                                      </p:to>
                                    </p:set>
                                    <p:animEffect transition="in" filter="wipe(left)">
                                      <p:cBhvr>
                                        <p:cTn id="36" dur="1000"/>
                                        <p:tgtEl>
                                          <p:spTgt spid="141315">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1315">
                                            <p:txEl>
                                              <p:pRg st="10" end="10"/>
                                            </p:txEl>
                                          </p:spTgt>
                                        </p:tgtEl>
                                        <p:attrNameLst>
                                          <p:attrName>style.visibility</p:attrName>
                                        </p:attrNameLst>
                                      </p:cBhvr>
                                      <p:to>
                                        <p:strVal val="visible"/>
                                      </p:to>
                                    </p:set>
                                    <p:animEffect transition="in" filter="wipe(left)">
                                      <p:cBhvr>
                                        <p:cTn id="41" dur="1000"/>
                                        <p:tgtEl>
                                          <p:spTgt spid="1413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04227" y="369888"/>
            <a:ext cx="5735545" cy="699166"/>
          </a:xfrm>
          <a:noFill/>
        </p:spPr>
        <p:txBody>
          <a:bodyPr lIns="90488" tIns="44450" rIns="90488" bIns="44450"/>
          <a:lstStyle/>
          <a:p>
            <a:pPr algn="ctr" defTabSz="762000"/>
            <a:r>
              <a:rPr lang="en-GB" dirty="0" smtClean="0">
                <a:solidFill>
                  <a:srgbClr val="FFFF00"/>
                </a:solidFill>
                <a:latin typeface="Arial" pitchFamily="34" charset="0"/>
              </a:rPr>
              <a:t>Natural stall warning</a:t>
            </a:r>
          </a:p>
        </p:txBody>
      </p:sp>
      <p:sp>
        <p:nvSpPr>
          <p:cNvPr id="142339" name="Text Box 3"/>
          <p:cNvSpPr txBox="1">
            <a:spLocks noChangeArrowheads="1"/>
          </p:cNvSpPr>
          <p:nvPr/>
        </p:nvSpPr>
        <p:spPr bwMode="auto">
          <a:xfrm>
            <a:off x="2914650" y="1052513"/>
            <a:ext cx="3313113" cy="5702300"/>
          </a:xfrm>
          <a:prstGeom prst="rect">
            <a:avLst/>
          </a:prstGeom>
          <a:noFill/>
          <a:ln w="9525">
            <a:noFill/>
            <a:miter lim="800000"/>
            <a:headEnd/>
            <a:tailEnd/>
          </a:ln>
        </p:spPr>
        <p:txBody>
          <a:bodyPr>
            <a:spAutoFit/>
          </a:bodyPr>
          <a:lstStyle/>
          <a:p>
            <a:pPr>
              <a:spcBef>
                <a:spcPct val="50000"/>
              </a:spcBef>
            </a:pPr>
            <a:r>
              <a:rPr lang="en-GB" sz="3200" b="1" dirty="0">
                <a:solidFill>
                  <a:srgbClr val="FFFF00"/>
                </a:solidFill>
              </a:rPr>
              <a:t>Speed</a:t>
            </a:r>
          </a:p>
          <a:p>
            <a:pPr>
              <a:spcBef>
                <a:spcPct val="50000"/>
              </a:spcBef>
            </a:pPr>
            <a:r>
              <a:rPr lang="en-GB" sz="3200" b="1" dirty="0">
                <a:solidFill>
                  <a:srgbClr val="FFFF00"/>
                </a:solidFill>
              </a:rPr>
              <a:t>Nose </a:t>
            </a:r>
            <a:r>
              <a:rPr lang="en-GB" sz="3200" b="1" dirty="0" smtClean="0">
                <a:solidFill>
                  <a:srgbClr val="FFFF00"/>
                </a:solidFill>
              </a:rPr>
              <a:t>attitude</a:t>
            </a:r>
            <a:endParaRPr lang="en-GB" sz="3200" b="1" dirty="0">
              <a:solidFill>
                <a:srgbClr val="FFFF00"/>
              </a:solidFill>
            </a:endParaRPr>
          </a:p>
          <a:p>
            <a:pPr>
              <a:spcBef>
                <a:spcPct val="50000"/>
              </a:spcBef>
            </a:pPr>
            <a:r>
              <a:rPr lang="en-GB" sz="3200" b="1" dirty="0">
                <a:solidFill>
                  <a:srgbClr val="FFFF00"/>
                </a:solidFill>
              </a:rPr>
              <a:t>Controls</a:t>
            </a:r>
          </a:p>
          <a:p>
            <a:pPr>
              <a:spcBef>
                <a:spcPct val="50000"/>
              </a:spcBef>
            </a:pPr>
            <a:r>
              <a:rPr lang="en-GB" sz="3200" b="1" dirty="0">
                <a:solidFill>
                  <a:srgbClr val="FFFF00"/>
                </a:solidFill>
              </a:rPr>
              <a:t>Light </a:t>
            </a:r>
            <a:r>
              <a:rPr lang="en-GB" sz="3200" b="1" dirty="0" smtClean="0">
                <a:solidFill>
                  <a:srgbClr val="FFFF00"/>
                </a:solidFill>
              </a:rPr>
              <a:t>buffet</a:t>
            </a:r>
            <a:endParaRPr lang="en-GB" sz="3200" b="1" dirty="0">
              <a:solidFill>
                <a:srgbClr val="FFFF00"/>
              </a:solidFill>
            </a:endParaRPr>
          </a:p>
          <a:p>
            <a:pPr>
              <a:spcBef>
                <a:spcPct val="50000"/>
              </a:spcBef>
            </a:pPr>
            <a:r>
              <a:rPr lang="en-GB" sz="3200" b="1" dirty="0">
                <a:solidFill>
                  <a:srgbClr val="FFFF00"/>
                </a:solidFill>
              </a:rPr>
              <a:t>Heavy </a:t>
            </a:r>
            <a:r>
              <a:rPr lang="en-GB" sz="3200" b="1" dirty="0" smtClean="0">
                <a:solidFill>
                  <a:srgbClr val="FFFF00"/>
                </a:solidFill>
              </a:rPr>
              <a:t>buffet</a:t>
            </a:r>
            <a:endParaRPr lang="en-GB" sz="3200" b="1" dirty="0">
              <a:solidFill>
                <a:srgbClr val="FFFF00"/>
              </a:solidFill>
            </a:endParaRPr>
          </a:p>
          <a:p>
            <a:pPr>
              <a:spcBef>
                <a:spcPct val="50000"/>
              </a:spcBef>
            </a:pPr>
            <a:r>
              <a:rPr lang="en-GB" sz="3200" b="1" dirty="0">
                <a:solidFill>
                  <a:srgbClr val="FFFF00"/>
                </a:solidFill>
              </a:rPr>
              <a:t>Nose </a:t>
            </a:r>
            <a:r>
              <a:rPr lang="en-GB" sz="3200" b="1" dirty="0" smtClean="0">
                <a:solidFill>
                  <a:srgbClr val="FFFF00"/>
                </a:solidFill>
              </a:rPr>
              <a:t>drop</a:t>
            </a:r>
            <a:endParaRPr lang="en-GB" sz="3200" b="1" dirty="0">
              <a:solidFill>
                <a:srgbClr val="FFFF00"/>
              </a:solidFill>
            </a:endParaRPr>
          </a:p>
          <a:p>
            <a:pPr>
              <a:spcBef>
                <a:spcPct val="50000"/>
              </a:spcBef>
            </a:pPr>
            <a:r>
              <a:rPr lang="en-GB" sz="3200" b="1" dirty="0">
                <a:solidFill>
                  <a:srgbClr val="FFFF00"/>
                </a:solidFill>
              </a:rPr>
              <a:t>Wing </a:t>
            </a:r>
            <a:r>
              <a:rPr lang="en-GB" sz="3200" b="1" dirty="0" smtClean="0">
                <a:solidFill>
                  <a:srgbClr val="FFFF00"/>
                </a:solidFill>
              </a:rPr>
              <a:t>drop</a:t>
            </a:r>
            <a:endParaRPr lang="en-GB" sz="3200" b="1" dirty="0">
              <a:solidFill>
                <a:srgbClr val="FFFF00"/>
              </a:solidFill>
            </a:endParaRPr>
          </a:p>
          <a:p>
            <a:pPr>
              <a:spcBef>
                <a:spcPct val="50000"/>
              </a:spcBef>
            </a:pPr>
            <a:r>
              <a:rPr lang="en-GB" sz="3200" b="1" dirty="0">
                <a:solidFill>
                  <a:srgbClr val="FFFF00"/>
                </a:solidFill>
              </a:rPr>
              <a:t>Descent</a:t>
            </a:r>
          </a:p>
        </p:txBody>
      </p:sp>
      <p:sp>
        <p:nvSpPr>
          <p:cNvPr id="142340" name="Line 4"/>
          <p:cNvSpPr>
            <a:spLocks noChangeShapeType="1"/>
          </p:cNvSpPr>
          <p:nvPr/>
        </p:nvSpPr>
        <p:spPr bwMode="auto">
          <a:xfrm>
            <a:off x="2268538" y="3933825"/>
            <a:ext cx="4248150" cy="0"/>
          </a:xfrm>
          <a:prstGeom prst="line">
            <a:avLst/>
          </a:prstGeom>
          <a:noFill/>
          <a:ln w="57150">
            <a:solidFill>
              <a:srgbClr val="FFFF66"/>
            </a:solidFill>
            <a:round/>
            <a:headEnd/>
            <a:tailEnd/>
          </a:ln>
        </p:spPr>
        <p:txBody>
          <a:bodyPr/>
          <a:lstStyle/>
          <a:p>
            <a:endParaRPr lang="en-GB" b="1">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wipe(left)">
                                      <p:cBhvr>
                                        <p:cTn id="7" dur="1000"/>
                                        <p:tgtEl>
                                          <p:spTgt spid="142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wipe(left)">
                                      <p:cBhvr>
                                        <p:cTn id="12" dur="1000"/>
                                        <p:tgtEl>
                                          <p:spTgt spid="142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wipe(left)">
                                      <p:cBhvr>
                                        <p:cTn id="17" dur="1000"/>
                                        <p:tgtEl>
                                          <p:spTgt spid="142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wipe(left)">
                                      <p:cBhvr>
                                        <p:cTn id="22" dur="1000"/>
                                        <p:tgtEl>
                                          <p:spTgt spid="142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2340"/>
                                        </p:tgtEl>
                                        <p:attrNameLst>
                                          <p:attrName>style.visibility</p:attrName>
                                        </p:attrNameLst>
                                      </p:cBhvr>
                                      <p:to>
                                        <p:strVal val="visible"/>
                                      </p:to>
                                    </p:set>
                                    <p:animEffect transition="in" filter="wipe(left)">
                                      <p:cBhvr>
                                        <p:cTn id="27" dur="1000"/>
                                        <p:tgtEl>
                                          <p:spTgt spid="1423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2339">
                                            <p:txEl>
                                              <p:pRg st="4" end="4"/>
                                            </p:txEl>
                                          </p:spTgt>
                                        </p:tgtEl>
                                        <p:attrNameLst>
                                          <p:attrName>style.visibility</p:attrName>
                                        </p:attrNameLst>
                                      </p:cBhvr>
                                      <p:to>
                                        <p:strVal val="visible"/>
                                      </p:to>
                                    </p:set>
                                    <p:animEffect transition="in" filter="wipe(left)">
                                      <p:cBhvr>
                                        <p:cTn id="32" dur="1000"/>
                                        <p:tgtEl>
                                          <p:spTgt spid="142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2339">
                                            <p:txEl>
                                              <p:pRg st="5" end="5"/>
                                            </p:txEl>
                                          </p:spTgt>
                                        </p:tgtEl>
                                        <p:attrNameLst>
                                          <p:attrName>style.visibility</p:attrName>
                                        </p:attrNameLst>
                                      </p:cBhvr>
                                      <p:to>
                                        <p:strVal val="visible"/>
                                      </p:to>
                                    </p:set>
                                    <p:animEffect transition="in" filter="wipe(left)">
                                      <p:cBhvr>
                                        <p:cTn id="37" dur="1000"/>
                                        <p:tgtEl>
                                          <p:spTgt spid="142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2339">
                                            <p:txEl>
                                              <p:pRg st="6" end="6"/>
                                            </p:txEl>
                                          </p:spTgt>
                                        </p:tgtEl>
                                        <p:attrNameLst>
                                          <p:attrName>style.visibility</p:attrName>
                                        </p:attrNameLst>
                                      </p:cBhvr>
                                      <p:to>
                                        <p:strVal val="visible"/>
                                      </p:to>
                                    </p:set>
                                    <p:animEffect transition="in" filter="wipe(left)">
                                      <p:cBhvr>
                                        <p:cTn id="42" dur="1000"/>
                                        <p:tgtEl>
                                          <p:spTgt spid="1423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2339">
                                            <p:txEl>
                                              <p:pRg st="7" end="7"/>
                                            </p:txEl>
                                          </p:spTgt>
                                        </p:tgtEl>
                                        <p:attrNameLst>
                                          <p:attrName>style.visibility</p:attrName>
                                        </p:attrNameLst>
                                      </p:cBhvr>
                                      <p:to>
                                        <p:strVal val="visible"/>
                                      </p:to>
                                    </p:set>
                                    <p:animEffect transition="in" filter="wipe(left)">
                                      <p:cBhvr>
                                        <p:cTn id="47" dur="1000"/>
                                        <p:tgtEl>
                                          <p:spTgt spid="142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1423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5" name="Rectangle 65"/>
          <p:cNvSpPr>
            <a:spLocks noChangeArrowheads="1"/>
          </p:cNvSpPr>
          <p:nvPr/>
        </p:nvSpPr>
        <p:spPr bwMode="auto">
          <a:xfrm>
            <a:off x="2033588" y="4597400"/>
            <a:ext cx="2079096" cy="459100"/>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Normal flight</a:t>
            </a:r>
            <a:endParaRPr lang="en-GB" sz="2400" b="1" dirty="0">
              <a:solidFill>
                <a:srgbClr val="FFFF00"/>
              </a:solidFill>
            </a:endParaRPr>
          </a:p>
        </p:txBody>
      </p:sp>
      <p:sp>
        <p:nvSpPr>
          <p:cNvPr id="143426" name="Rectangle 66"/>
          <p:cNvSpPr>
            <a:spLocks noChangeArrowheads="1"/>
          </p:cNvSpPr>
          <p:nvPr/>
        </p:nvSpPr>
        <p:spPr bwMode="auto">
          <a:xfrm>
            <a:off x="6804248" y="3429000"/>
            <a:ext cx="2123596" cy="1197764"/>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Turbulent air </a:t>
            </a:r>
          </a:p>
          <a:p>
            <a:pPr defTabSz="762000" eaLnBrk="0" hangingPunct="0"/>
            <a:r>
              <a:rPr lang="en-GB" sz="2400" b="1" dirty="0" smtClean="0">
                <a:solidFill>
                  <a:srgbClr val="FFFF00"/>
                </a:solidFill>
              </a:rPr>
              <a:t>missing </a:t>
            </a:r>
          </a:p>
          <a:p>
            <a:pPr defTabSz="762000" eaLnBrk="0" hangingPunct="0"/>
            <a:r>
              <a:rPr lang="en-GB" sz="2400" b="1" dirty="0" err="1" smtClean="0">
                <a:solidFill>
                  <a:srgbClr val="FFFF00"/>
                </a:solidFill>
              </a:rPr>
              <a:t>tailplane</a:t>
            </a:r>
            <a:endParaRPr lang="en-GB" sz="2400" b="1" dirty="0">
              <a:solidFill>
                <a:srgbClr val="FFFF00"/>
              </a:solidFill>
            </a:endParaRPr>
          </a:p>
        </p:txBody>
      </p:sp>
      <p:grpSp>
        <p:nvGrpSpPr>
          <p:cNvPr id="2" name="Group 75"/>
          <p:cNvGrpSpPr>
            <a:grpSpLocks/>
          </p:cNvGrpSpPr>
          <p:nvPr/>
        </p:nvGrpSpPr>
        <p:grpSpPr bwMode="auto">
          <a:xfrm>
            <a:off x="1155700" y="2976563"/>
            <a:ext cx="5475288" cy="1447800"/>
            <a:chOff x="728" y="1875"/>
            <a:chExt cx="3449" cy="912"/>
          </a:xfrm>
        </p:grpSpPr>
        <p:grpSp>
          <p:nvGrpSpPr>
            <p:cNvPr id="3" name="Group 4"/>
            <p:cNvGrpSpPr>
              <a:grpSpLocks/>
            </p:cNvGrpSpPr>
            <p:nvPr/>
          </p:nvGrpSpPr>
          <p:grpSpPr bwMode="auto">
            <a:xfrm>
              <a:off x="728" y="1875"/>
              <a:ext cx="2837" cy="912"/>
              <a:chOff x="728" y="1875"/>
              <a:chExt cx="2837" cy="912"/>
            </a:xfrm>
          </p:grpSpPr>
          <p:sp>
            <p:nvSpPr>
              <p:cNvPr id="38928" name="Freeform 5"/>
              <p:cNvSpPr>
                <a:spLocks/>
              </p:cNvSpPr>
              <p:nvPr/>
            </p:nvSpPr>
            <p:spPr bwMode="auto">
              <a:xfrm>
                <a:off x="2615" y="2134"/>
                <a:ext cx="492" cy="193"/>
              </a:xfrm>
              <a:custGeom>
                <a:avLst/>
                <a:gdLst>
                  <a:gd name="T0" fmla="*/ 0 w 492"/>
                  <a:gd name="T1" fmla="*/ 151 h 193"/>
                  <a:gd name="T2" fmla="*/ 4 w 492"/>
                  <a:gd name="T3" fmla="*/ 150 h 193"/>
                  <a:gd name="T4" fmla="*/ 13 w 492"/>
                  <a:gd name="T5" fmla="*/ 149 h 193"/>
                  <a:gd name="T6" fmla="*/ 29 w 492"/>
                  <a:gd name="T7" fmla="*/ 148 h 193"/>
                  <a:gd name="T8" fmla="*/ 48 w 492"/>
                  <a:gd name="T9" fmla="*/ 145 h 193"/>
                  <a:gd name="T10" fmla="*/ 71 w 492"/>
                  <a:gd name="T11" fmla="*/ 142 h 193"/>
                  <a:gd name="T12" fmla="*/ 98 w 492"/>
                  <a:gd name="T13" fmla="*/ 138 h 193"/>
                  <a:gd name="T14" fmla="*/ 127 w 492"/>
                  <a:gd name="T15" fmla="*/ 135 h 193"/>
                  <a:gd name="T16" fmla="*/ 158 w 492"/>
                  <a:gd name="T17" fmla="*/ 131 h 193"/>
                  <a:gd name="T18" fmla="*/ 189 w 492"/>
                  <a:gd name="T19" fmla="*/ 127 h 193"/>
                  <a:gd name="T20" fmla="*/ 221 w 492"/>
                  <a:gd name="T21" fmla="*/ 123 h 193"/>
                  <a:gd name="T22" fmla="*/ 252 w 492"/>
                  <a:gd name="T23" fmla="*/ 119 h 193"/>
                  <a:gd name="T24" fmla="*/ 280 w 492"/>
                  <a:gd name="T25" fmla="*/ 116 h 193"/>
                  <a:gd name="T26" fmla="*/ 307 w 492"/>
                  <a:gd name="T27" fmla="*/ 112 h 193"/>
                  <a:gd name="T28" fmla="*/ 330 w 492"/>
                  <a:gd name="T29" fmla="*/ 110 h 193"/>
                  <a:gd name="T30" fmla="*/ 349 w 492"/>
                  <a:gd name="T31" fmla="*/ 107 h 193"/>
                  <a:gd name="T32" fmla="*/ 365 w 492"/>
                  <a:gd name="T33" fmla="*/ 104 h 193"/>
                  <a:gd name="T34" fmla="*/ 377 w 492"/>
                  <a:gd name="T35" fmla="*/ 101 h 193"/>
                  <a:gd name="T36" fmla="*/ 387 w 492"/>
                  <a:gd name="T37" fmla="*/ 96 h 193"/>
                  <a:gd name="T38" fmla="*/ 398 w 492"/>
                  <a:gd name="T39" fmla="*/ 91 h 193"/>
                  <a:gd name="T40" fmla="*/ 409 w 492"/>
                  <a:gd name="T41" fmla="*/ 83 h 193"/>
                  <a:gd name="T42" fmla="*/ 421 w 492"/>
                  <a:gd name="T43" fmla="*/ 73 h 193"/>
                  <a:gd name="T44" fmla="*/ 432 w 492"/>
                  <a:gd name="T45" fmla="*/ 64 h 193"/>
                  <a:gd name="T46" fmla="*/ 441 w 492"/>
                  <a:gd name="T47" fmla="*/ 55 h 193"/>
                  <a:gd name="T48" fmla="*/ 451 w 492"/>
                  <a:gd name="T49" fmla="*/ 45 h 193"/>
                  <a:gd name="T50" fmla="*/ 460 w 492"/>
                  <a:gd name="T51" fmla="*/ 35 h 193"/>
                  <a:gd name="T52" fmla="*/ 467 w 492"/>
                  <a:gd name="T53" fmla="*/ 27 h 193"/>
                  <a:gd name="T54" fmla="*/ 473 w 492"/>
                  <a:gd name="T55" fmla="*/ 18 h 193"/>
                  <a:gd name="T56" fmla="*/ 481 w 492"/>
                  <a:gd name="T57" fmla="*/ 11 h 193"/>
                  <a:gd name="T58" fmla="*/ 485 w 492"/>
                  <a:gd name="T59" fmla="*/ 5 h 193"/>
                  <a:gd name="T60" fmla="*/ 489 w 492"/>
                  <a:gd name="T61" fmla="*/ 1 h 193"/>
                  <a:gd name="T62" fmla="*/ 491 w 492"/>
                  <a:gd name="T63" fmla="*/ 0 h 193"/>
                  <a:gd name="T64" fmla="*/ 491 w 492"/>
                  <a:gd name="T65" fmla="*/ 1 h 193"/>
                  <a:gd name="T66" fmla="*/ 491 w 492"/>
                  <a:gd name="T67" fmla="*/ 176 h 193"/>
                  <a:gd name="T68" fmla="*/ 0 w 492"/>
                  <a:gd name="T69" fmla="*/ 192 h 193"/>
                  <a:gd name="T70" fmla="*/ 0 w 492"/>
                  <a:gd name="T71" fmla="*/ 151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193"/>
                  <a:gd name="T110" fmla="*/ 492 w 492"/>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193">
                    <a:moveTo>
                      <a:pt x="0" y="151"/>
                    </a:moveTo>
                    <a:lnTo>
                      <a:pt x="4" y="150"/>
                    </a:lnTo>
                    <a:lnTo>
                      <a:pt x="13" y="149"/>
                    </a:lnTo>
                    <a:lnTo>
                      <a:pt x="29" y="148"/>
                    </a:lnTo>
                    <a:lnTo>
                      <a:pt x="48" y="145"/>
                    </a:lnTo>
                    <a:lnTo>
                      <a:pt x="71" y="142"/>
                    </a:lnTo>
                    <a:lnTo>
                      <a:pt x="98" y="138"/>
                    </a:lnTo>
                    <a:lnTo>
                      <a:pt x="127" y="135"/>
                    </a:lnTo>
                    <a:lnTo>
                      <a:pt x="158" y="131"/>
                    </a:lnTo>
                    <a:lnTo>
                      <a:pt x="189" y="127"/>
                    </a:lnTo>
                    <a:lnTo>
                      <a:pt x="221" y="123"/>
                    </a:lnTo>
                    <a:lnTo>
                      <a:pt x="252" y="119"/>
                    </a:lnTo>
                    <a:lnTo>
                      <a:pt x="280" y="116"/>
                    </a:lnTo>
                    <a:lnTo>
                      <a:pt x="307" y="112"/>
                    </a:lnTo>
                    <a:lnTo>
                      <a:pt x="330" y="110"/>
                    </a:lnTo>
                    <a:lnTo>
                      <a:pt x="349" y="107"/>
                    </a:lnTo>
                    <a:lnTo>
                      <a:pt x="365" y="104"/>
                    </a:lnTo>
                    <a:lnTo>
                      <a:pt x="377" y="101"/>
                    </a:lnTo>
                    <a:lnTo>
                      <a:pt x="387" y="96"/>
                    </a:lnTo>
                    <a:lnTo>
                      <a:pt x="398" y="91"/>
                    </a:lnTo>
                    <a:lnTo>
                      <a:pt x="409" y="83"/>
                    </a:lnTo>
                    <a:lnTo>
                      <a:pt x="421" y="73"/>
                    </a:lnTo>
                    <a:lnTo>
                      <a:pt x="432" y="64"/>
                    </a:lnTo>
                    <a:lnTo>
                      <a:pt x="441" y="55"/>
                    </a:lnTo>
                    <a:lnTo>
                      <a:pt x="451" y="45"/>
                    </a:lnTo>
                    <a:lnTo>
                      <a:pt x="460" y="35"/>
                    </a:lnTo>
                    <a:lnTo>
                      <a:pt x="467" y="27"/>
                    </a:lnTo>
                    <a:lnTo>
                      <a:pt x="473" y="18"/>
                    </a:lnTo>
                    <a:lnTo>
                      <a:pt x="481" y="11"/>
                    </a:lnTo>
                    <a:lnTo>
                      <a:pt x="485" y="5"/>
                    </a:lnTo>
                    <a:lnTo>
                      <a:pt x="489" y="1"/>
                    </a:lnTo>
                    <a:lnTo>
                      <a:pt x="491" y="0"/>
                    </a:lnTo>
                    <a:lnTo>
                      <a:pt x="491" y="1"/>
                    </a:lnTo>
                    <a:lnTo>
                      <a:pt x="491" y="176"/>
                    </a:lnTo>
                    <a:lnTo>
                      <a:pt x="0" y="192"/>
                    </a:lnTo>
                    <a:lnTo>
                      <a:pt x="0" y="151"/>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29" name="Freeform 6"/>
              <p:cNvSpPr>
                <a:spLocks/>
              </p:cNvSpPr>
              <p:nvPr/>
            </p:nvSpPr>
            <p:spPr bwMode="auto">
              <a:xfrm>
                <a:off x="2606" y="2137"/>
                <a:ext cx="504" cy="195"/>
              </a:xfrm>
              <a:custGeom>
                <a:avLst/>
                <a:gdLst>
                  <a:gd name="T0" fmla="*/ 0 w 504"/>
                  <a:gd name="T1" fmla="*/ 152 h 195"/>
                  <a:gd name="T2" fmla="*/ 0 w 504"/>
                  <a:gd name="T3" fmla="*/ 152 h 195"/>
                  <a:gd name="T4" fmla="*/ 4 w 504"/>
                  <a:gd name="T5" fmla="*/ 151 h 195"/>
                  <a:gd name="T6" fmla="*/ 14 w 504"/>
                  <a:gd name="T7" fmla="*/ 149 h 195"/>
                  <a:gd name="T8" fmla="*/ 30 w 504"/>
                  <a:gd name="T9" fmla="*/ 147 h 195"/>
                  <a:gd name="T10" fmla="*/ 49 w 504"/>
                  <a:gd name="T11" fmla="*/ 146 h 195"/>
                  <a:gd name="T12" fmla="*/ 73 w 504"/>
                  <a:gd name="T13" fmla="*/ 143 h 195"/>
                  <a:gd name="T14" fmla="*/ 100 w 504"/>
                  <a:gd name="T15" fmla="*/ 140 h 195"/>
                  <a:gd name="T16" fmla="*/ 130 w 504"/>
                  <a:gd name="T17" fmla="*/ 136 h 195"/>
                  <a:gd name="T18" fmla="*/ 161 w 504"/>
                  <a:gd name="T19" fmla="*/ 133 h 195"/>
                  <a:gd name="T20" fmla="*/ 192 w 504"/>
                  <a:gd name="T21" fmla="*/ 129 h 195"/>
                  <a:gd name="T22" fmla="*/ 226 w 504"/>
                  <a:gd name="T23" fmla="*/ 126 h 195"/>
                  <a:gd name="T24" fmla="*/ 257 w 504"/>
                  <a:gd name="T25" fmla="*/ 121 h 195"/>
                  <a:gd name="T26" fmla="*/ 287 w 504"/>
                  <a:gd name="T27" fmla="*/ 118 h 195"/>
                  <a:gd name="T28" fmla="*/ 314 w 504"/>
                  <a:gd name="T29" fmla="*/ 114 h 195"/>
                  <a:gd name="T30" fmla="*/ 337 w 504"/>
                  <a:gd name="T31" fmla="*/ 112 h 195"/>
                  <a:gd name="T32" fmla="*/ 358 w 504"/>
                  <a:gd name="T33" fmla="*/ 110 h 195"/>
                  <a:gd name="T34" fmla="*/ 373 w 504"/>
                  <a:gd name="T35" fmla="*/ 105 h 195"/>
                  <a:gd name="T36" fmla="*/ 385 w 504"/>
                  <a:gd name="T37" fmla="*/ 104 h 195"/>
                  <a:gd name="T38" fmla="*/ 396 w 504"/>
                  <a:gd name="T39" fmla="*/ 99 h 195"/>
                  <a:gd name="T40" fmla="*/ 407 w 504"/>
                  <a:gd name="T41" fmla="*/ 93 h 195"/>
                  <a:gd name="T42" fmla="*/ 418 w 504"/>
                  <a:gd name="T43" fmla="*/ 84 h 195"/>
                  <a:gd name="T44" fmla="*/ 430 w 504"/>
                  <a:gd name="T45" fmla="*/ 76 h 195"/>
                  <a:gd name="T46" fmla="*/ 442 w 504"/>
                  <a:gd name="T47" fmla="*/ 66 h 195"/>
                  <a:gd name="T48" fmla="*/ 451 w 504"/>
                  <a:gd name="T49" fmla="*/ 56 h 195"/>
                  <a:gd name="T50" fmla="*/ 461 w 504"/>
                  <a:gd name="T51" fmla="*/ 46 h 195"/>
                  <a:gd name="T52" fmla="*/ 469 w 504"/>
                  <a:gd name="T53" fmla="*/ 35 h 195"/>
                  <a:gd name="T54" fmla="*/ 476 w 504"/>
                  <a:gd name="T55" fmla="*/ 27 h 195"/>
                  <a:gd name="T56" fmla="*/ 483 w 504"/>
                  <a:gd name="T57" fmla="*/ 17 h 195"/>
                  <a:gd name="T58" fmla="*/ 491 w 504"/>
                  <a:gd name="T59" fmla="*/ 11 h 195"/>
                  <a:gd name="T60" fmla="*/ 495 w 504"/>
                  <a:gd name="T61" fmla="*/ 5 h 195"/>
                  <a:gd name="T62" fmla="*/ 499 w 504"/>
                  <a:gd name="T63" fmla="*/ 1 h 195"/>
                  <a:gd name="T64" fmla="*/ 501 w 504"/>
                  <a:gd name="T65" fmla="*/ 0 h 195"/>
                  <a:gd name="T66" fmla="*/ 502 w 504"/>
                  <a:gd name="T67" fmla="*/ 1 h 195"/>
                  <a:gd name="T68" fmla="*/ 503 w 504"/>
                  <a:gd name="T69" fmla="*/ 184 h 195"/>
                  <a:gd name="T70" fmla="*/ 1 w 504"/>
                  <a:gd name="T71" fmla="*/ 194 h 195"/>
                  <a:gd name="T72" fmla="*/ 0 w 504"/>
                  <a:gd name="T73" fmla="*/ 152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4"/>
                  <a:gd name="T112" fmla="*/ 0 h 195"/>
                  <a:gd name="T113" fmla="*/ 504 w 504"/>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4" h="195">
                    <a:moveTo>
                      <a:pt x="0" y="152"/>
                    </a:moveTo>
                    <a:lnTo>
                      <a:pt x="0" y="152"/>
                    </a:lnTo>
                    <a:lnTo>
                      <a:pt x="4" y="151"/>
                    </a:lnTo>
                    <a:lnTo>
                      <a:pt x="14" y="149"/>
                    </a:lnTo>
                    <a:lnTo>
                      <a:pt x="30" y="147"/>
                    </a:lnTo>
                    <a:lnTo>
                      <a:pt x="49" y="146"/>
                    </a:lnTo>
                    <a:lnTo>
                      <a:pt x="73" y="143"/>
                    </a:lnTo>
                    <a:lnTo>
                      <a:pt x="100" y="140"/>
                    </a:lnTo>
                    <a:lnTo>
                      <a:pt x="130" y="136"/>
                    </a:lnTo>
                    <a:lnTo>
                      <a:pt x="161" y="133"/>
                    </a:lnTo>
                    <a:lnTo>
                      <a:pt x="192" y="129"/>
                    </a:lnTo>
                    <a:lnTo>
                      <a:pt x="226" y="126"/>
                    </a:lnTo>
                    <a:lnTo>
                      <a:pt x="257" y="121"/>
                    </a:lnTo>
                    <a:lnTo>
                      <a:pt x="287" y="118"/>
                    </a:lnTo>
                    <a:lnTo>
                      <a:pt x="314" y="114"/>
                    </a:lnTo>
                    <a:lnTo>
                      <a:pt x="337" y="112"/>
                    </a:lnTo>
                    <a:lnTo>
                      <a:pt x="358" y="110"/>
                    </a:lnTo>
                    <a:lnTo>
                      <a:pt x="373" y="105"/>
                    </a:lnTo>
                    <a:lnTo>
                      <a:pt x="385" y="104"/>
                    </a:lnTo>
                    <a:lnTo>
                      <a:pt x="396" y="99"/>
                    </a:lnTo>
                    <a:lnTo>
                      <a:pt x="407" y="93"/>
                    </a:lnTo>
                    <a:lnTo>
                      <a:pt x="418" y="84"/>
                    </a:lnTo>
                    <a:lnTo>
                      <a:pt x="430" y="76"/>
                    </a:lnTo>
                    <a:lnTo>
                      <a:pt x="442" y="66"/>
                    </a:lnTo>
                    <a:lnTo>
                      <a:pt x="451" y="56"/>
                    </a:lnTo>
                    <a:lnTo>
                      <a:pt x="461" y="46"/>
                    </a:lnTo>
                    <a:lnTo>
                      <a:pt x="469" y="35"/>
                    </a:lnTo>
                    <a:lnTo>
                      <a:pt x="476" y="27"/>
                    </a:lnTo>
                    <a:lnTo>
                      <a:pt x="483" y="17"/>
                    </a:lnTo>
                    <a:lnTo>
                      <a:pt x="491" y="11"/>
                    </a:lnTo>
                    <a:lnTo>
                      <a:pt x="495" y="5"/>
                    </a:lnTo>
                    <a:lnTo>
                      <a:pt x="499" y="1"/>
                    </a:lnTo>
                    <a:lnTo>
                      <a:pt x="501" y="0"/>
                    </a:lnTo>
                    <a:lnTo>
                      <a:pt x="502" y="1"/>
                    </a:lnTo>
                    <a:lnTo>
                      <a:pt x="503" y="184"/>
                    </a:lnTo>
                    <a:lnTo>
                      <a:pt x="1" y="194"/>
                    </a:lnTo>
                    <a:lnTo>
                      <a:pt x="0" y="15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30" name="Freeform 7"/>
              <p:cNvSpPr>
                <a:spLocks/>
              </p:cNvSpPr>
              <p:nvPr/>
            </p:nvSpPr>
            <p:spPr bwMode="auto">
              <a:xfrm>
                <a:off x="921" y="1875"/>
                <a:ext cx="2641" cy="699"/>
              </a:xfrm>
              <a:custGeom>
                <a:avLst/>
                <a:gdLst>
                  <a:gd name="T0" fmla="*/ 2 w 2641"/>
                  <a:gd name="T1" fmla="*/ 609 h 699"/>
                  <a:gd name="T2" fmla="*/ 32 w 2641"/>
                  <a:gd name="T3" fmla="*/ 487 h 699"/>
                  <a:gd name="T4" fmla="*/ 74 w 2641"/>
                  <a:gd name="T5" fmla="*/ 480 h 699"/>
                  <a:gd name="T6" fmla="*/ 110 w 2641"/>
                  <a:gd name="T7" fmla="*/ 474 h 699"/>
                  <a:gd name="T8" fmla="*/ 142 w 2641"/>
                  <a:gd name="T9" fmla="*/ 469 h 699"/>
                  <a:gd name="T10" fmla="*/ 173 w 2641"/>
                  <a:gd name="T11" fmla="*/ 463 h 699"/>
                  <a:gd name="T12" fmla="*/ 206 w 2641"/>
                  <a:gd name="T13" fmla="*/ 459 h 699"/>
                  <a:gd name="T14" fmla="*/ 238 w 2641"/>
                  <a:gd name="T15" fmla="*/ 454 h 699"/>
                  <a:gd name="T16" fmla="*/ 275 w 2641"/>
                  <a:gd name="T17" fmla="*/ 450 h 699"/>
                  <a:gd name="T18" fmla="*/ 317 w 2641"/>
                  <a:gd name="T19" fmla="*/ 445 h 699"/>
                  <a:gd name="T20" fmla="*/ 367 w 2641"/>
                  <a:gd name="T21" fmla="*/ 440 h 699"/>
                  <a:gd name="T22" fmla="*/ 427 w 2641"/>
                  <a:gd name="T23" fmla="*/ 433 h 699"/>
                  <a:gd name="T24" fmla="*/ 558 w 2641"/>
                  <a:gd name="T25" fmla="*/ 371 h 699"/>
                  <a:gd name="T26" fmla="*/ 681 w 2641"/>
                  <a:gd name="T27" fmla="*/ 324 h 699"/>
                  <a:gd name="T28" fmla="*/ 796 w 2641"/>
                  <a:gd name="T29" fmla="*/ 293 h 699"/>
                  <a:gd name="T30" fmla="*/ 904 w 2641"/>
                  <a:gd name="T31" fmla="*/ 275 h 699"/>
                  <a:gd name="T32" fmla="*/ 1002 w 2641"/>
                  <a:gd name="T33" fmla="*/ 267 h 699"/>
                  <a:gd name="T34" fmla="*/ 1092 w 2641"/>
                  <a:gd name="T35" fmla="*/ 268 h 699"/>
                  <a:gd name="T36" fmla="*/ 1169 w 2641"/>
                  <a:gd name="T37" fmla="*/ 275 h 699"/>
                  <a:gd name="T38" fmla="*/ 1238 w 2641"/>
                  <a:gd name="T39" fmla="*/ 285 h 699"/>
                  <a:gd name="T40" fmla="*/ 1295 w 2641"/>
                  <a:gd name="T41" fmla="*/ 299 h 699"/>
                  <a:gd name="T42" fmla="*/ 1340 w 2641"/>
                  <a:gd name="T43" fmla="*/ 313 h 699"/>
                  <a:gd name="T44" fmla="*/ 1383 w 2641"/>
                  <a:gd name="T45" fmla="*/ 329 h 699"/>
                  <a:gd name="T46" fmla="*/ 1457 w 2641"/>
                  <a:gd name="T47" fmla="*/ 352 h 699"/>
                  <a:gd name="T48" fmla="*/ 1542 w 2641"/>
                  <a:gd name="T49" fmla="*/ 371 h 699"/>
                  <a:gd name="T50" fmla="*/ 1620 w 2641"/>
                  <a:gd name="T51" fmla="*/ 388 h 699"/>
                  <a:gd name="T52" fmla="*/ 1678 w 2641"/>
                  <a:gd name="T53" fmla="*/ 400 h 699"/>
                  <a:gd name="T54" fmla="*/ 1704 w 2641"/>
                  <a:gd name="T55" fmla="*/ 405 h 699"/>
                  <a:gd name="T56" fmla="*/ 1717 w 2641"/>
                  <a:gd name="T57" fmla="*/ 407 h 699"/>
                  <a:gd name="T58" fmla="*/ 1744 w 2641"/>
                  <a:gd name="T59" fmla="*/ 414 h 699"/>
                  <a:gd name="T60" fmla="*/ 1785 w 2641"/>
                  <a:gd name="T61" fmla="*/ 421 h 699"/>
                  <a:gd name="T62" fmla="*/ 1833 w 2641"/>
                  <a:gd name="T63" fmla="*/ 427 h 699"/>
                  <a:gd name="T64" fmla="*/ 1890 w 2641"/>
                  <a:gd name="T65" fmla="*/ 431 h 699"/>
                  <a:gd name="T66" fmla="*/ 1947 w 2641"/>
                  <a:gd name="T67" fmla="*/ 430 h 699"/>
                  <a:gd name="T68" fmla="*/ 2004 w 2641"/>
                  <a:gd name="T69" fmla="*/ 424 h 699"/>
                  <a:gd name="T70" fmla="*/ 2057 w 2641"/>
                  <a:gd name="T71" fmla="*/ 408 h 699"/>
                  <a:gd name="T72" fmla="*/ 2103 w 2641"/>
                  <a:gd name="T73" fmla="*/ 384 h 699"/>
                  <a:gd name="T74" fmla="*/ 2137 w 2641"/>
                  <a:gd name="T75" fmla="*/ 345 h 699"/>
                  <a:gd name="T76" fmla="*/ 2302 w 2641"/>
                  <a:gd name="T77" fmla="*/ 48 h 699"/>
                  <a:gd name="T78" fmla="*/ 2312 w 2641"/>
                  <a:gd name="T79" fmla="*/ 33 h 699"/>
                  <a:gd name="T80" fmla="*/ 2342 w 2641"/>
                  <a:gd name="T81" fmla="*/ 12 h 699"/>
                  <a:gd name="T82" fmla="*/ 2388 w 2641"/>
                  <a:gd name="T83" fmla="*/ 5 h 699"/>
                  <a:gd name="T84" fmla="*/ 2426 w 2641"/>
                  <a:gd name="T85" fmla="*/ 3 h 699"/>
                  <a:gd name="T86" fmla="*/ 2468 w 2641"/>
                  <a:gd name="T87" fmla="*/ 1 h 699"/>
                  <a:gd name="T88" fmla="*/ 2505 w 2641"/>
                  <a:gd name="T89" fmla="*/ 1 h 699"/>
                  <a:gd name="T90" fmla="*/ 2533 w 2641"/>
                  <a:gd name="T91" fmla="*/ 2 h 699"/>
                  <a:gd name="T92" fmla="*/ 2543 w 2641"/>
                  <a:gd name="T93" fmla="*/ 2 h 699"/>
                  <a:gd name="T94" fmla="*/ 2563 w 2641"/>
                  <a:gd name="T95" fmla="*/ 123 h 699"/>
                  <a:gd name="T96" fmla="*/ 2579 w 2641"/>
                  <a:gd name="T97" fmla="*/ 243 h 699"/>
                  <a:gd name="T98" fmla="*/ 2597 w 2641"/>
                  <a:gd name="T99" fmla="*/ 364 h 699"/>
                  <a:gd name="T100" fmla="*/ 2613 w 2641"/>
                  <a:gd name="T101" fmla="*/ 484 h 699"/>
                  <a:gd name="T102" fmla="*/ 2632 w 2641"/>
                  <a:gd name="T103" fmla="*/ 604 h 699"/>
                  <a:gd name="T104" fmla="*/ 2639 w 2641"/>
                  <a:gd name="T105" fmla="*/ 653 h 699"/>
                  <a:gd name="T106" fmla="*/ 2636 w 2641"/>
                  <a:gd name="T107" fmla="*/ 665 h 699"/>
                  <a:gd name="T108" fmla="*/ 2613 w 2641"/>
                  <a:gd name="T109" fmla="*/ 673 h 6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41"/>
                  <a:gd name="T166" fmla="*/ 0 h 699"/>
                  <a:gd name="T167" fmla="*/ 2641 w 2641"/>
                  <a:gd name="T168" fmla="*/ 699 h 6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41" h="699">
                    <a:moveTo>
                      <a:pt x="2441" y="696"/>
                    </a:moveTo>
                    <a:lnTo>
                      <a:pt x="2439" y="621"/>
                    </a:lnTo>
                    <a:lnTo>
                      <a:pt x="2" y="609"/>
                    </a:lnTo>
                    <a:lnTo>
                      <a:pt x="0" y="494"/>
                    </a:lnTo>
                    <a:lnTo>
                      <a:pt x="17" y="490"/>
                    </a:lnTo>
                    <a:lnTo>
                      <a:pt x="32" y="487"/>
                    </a:lnTo>
                    <a:lnTo>
                      <a:pt x="46" y="484"/>
                    </a:lnTo>
                    <a:lnTo>
                      <a:pt x="61" y="482"/>
                    </a:lnTo>
                    <a:lnTo>
                      <a:pt x="74" y="480"/>
                    </a:lnTo>
                    <a:lnTo>
                      <a:pt x="87" y="478"/>
                    </a:lnTo>
                    <a:lnTo>
                      <a:pt x="99" y="476"/>
                    </a:lnTo>
                    <a:lnTo>
                      <a:pt x="110" y="474"/>
                    </a:lnTo>
                    <a:lnTo>
                      <a:pt x="121" y="471"/>
                    </a:lnTo>
                    <a:lnTo>
                      <a:pt x="132" y="470"/>
                    </a:lnTo>
                    <a:lnTo>
                      <a:pt x="142" y="469"/>
                    </a:lnTo>
                    <a:lnTo>
                      <a:pt x="153" y="467"/>
                    </a:lnTo>
                    <a:lnTo>
                      <a:pt x="163" y="464"/>
                    </a:lnTo>
                    <a:lnTo>
                      <a:pt x="173" y="463"/>
                    </a:lnTo>
                    <a:lnTo>
                      <a:pt x="185" y="462"/>
                    </a:lnTo>
                    <a:lnTo>
                      <a:pt x="194" y="460"/>
                    </a:lnTo>
                    <a:lnTo>
                      <a:pt x="206" y="459"/>
                    </a:lnTo>
                    <a:lnTo>
                      <a:pt x="216" y="458"/>
                    </a:lnTo>
                    <a:lnTo>
                      <a:pt x="228" y="456"/>
                    </a:lnTo>
                    <a:lnTo>
                      <a:pt x="238" y="454"/>
                    </a:lnTo>
                    <a:lnTo>
                      <a:pt x="250" y="452"/>
                    </a:lnTo>
                    <a:lnTo>
                      <a:pt x="262" y="451"/>
                    </a:lnTo>
                    <a:lnTo>
                      <a:pt x="275" y="450"/>
                    </a:lnTo>
                    <a:lnTo>
                      <a:pt x="289" y="448"/>
                    </a:lnTo>
                    <a:lnTo>
                      <a:pt x="303" y="447"/>
                    </a:lnTo>
                    <a:lnTo>
                      <a:pt x="317" y="445"/>
                    </a:lnTo>
                    <a:lnTo>
                      <a:pt x="334" y="442"/>
                    </a:lnTo>
                    <a:lnTo>
                      <a:pt x="350" y="441"/>
                    </a:lnTo>
                    <a:lnTo>
                      <a:pt x="367" y="440"/>
                    </a:lnTo>
                    <a:lnTo>
                      <a:pt x="387" y="438"/>
                    </a:lnTo>
                    <a:lnTo>
                      <a:pt x="407" y="436"/>
                    </a:lnTo>
                    <a:lnTo>
                      <a:pt x="427" y="433"/>
                    </a:lnTo>
                    <a:lnTo>
                      <a:pt x="473" y="411"/>
                    </a:lnTo>
                    <a:lnTo>
                      <a:pt x="517" y="390"/>
                    </a:lnTo>
                    <a:lnTo>
                      <a:pt x="558" y="371"/>
                    </a:lnTo>
                    <a:lnTo>
                      <a:pt x="600" y="355"/>
                    </a:lnTo>
                    <a:lnTo>
                      <a:pt x="640" y="338"/>
                    </a:lnTo>
                    <a:lnTo>
                      <a:pt x="681" y="324"/>
                    </a:lnTo>
                    <a:lnTo>
                      <a:pt x="719" y="315"/>
                    </a:lnTo>
                    <a:lnTo>
                      <a:pt x="759" y="304"/>
                    </a:lnTo>
                    <a:lnTo>
                      <a:pt x="796" y="293"/>
                    </a:lnTo>
                    <a:lnTo>
                      <a:pt x="833" y="287"/>
                    </a:lnTo>
                    <a:lnTo>
                      <a:pt x="868" y="282"/>
                    </a:lnTo>
                    <a:lnTo>
                      <a:pt x="904" y="275"/>
                    </a:lnTo>
                    <a:lnTo>
                      <a:pt x="937" y="272"/>
                    </a:lnTo>
                    <a:lnTo>
                      <a:pt x="970" y="268"/>
                    </a:lnTo>
                    <a:lnTo>
                      <a:pt x="1002" y="267"/>
                    </a:lnTo>
                    <a:lnTo>
                      <a:pt x="1033" y="266"/>
                    </a:lnTo>
                    <a:lnTo>
                      <a:pt x="1062" y="267"/>
                    </a:lnTo>
                    <a:lnTo>
                      <a:pt x="1092" y="268"/>
                    </a:lnTo>
                    <a:lnTo>
                      <a:pt x="1118" y="270"/>
                    </a:lnTo>
                    <a:lnTo>
                      <a:pt x="1145" y="272"/>
                    </a:lnTo>
                    <a:lnTo>
                      <a:pt x="1169" y="275"/>
                    </a:lnTo>
                    <a:lnTo>
                      <a:pt x="1194" y="278"/>
                    </a:lnTo>
                    <a:lnTo>
                      <a:pt x="1216" y="282"/>
                    </a:lnTo>
                    <a:lnTo>
                      <a:pt x="1238" y="285"/>
                    </a:lnTo>
                    <a:lnTo>
                      <a:pt x="1258" y="289"/>
                    </a:lnTo>
                    <a:lnTo>
                      <a:pt x="1277" y="294"/>
                    </a:lnTo>
                    <a:lnTo>
                      <a:pt x="1295" y="299"/>
                    </a:lnTo>
                    <a:lnTo>
                      <a:pt x="1311" y="303"/>
                    </a:lnTo>
                    <a:lnTo>
                      <a:pt x="1325" y="309"/>
                    </a:lnTo>
                    <a:lnTo>
                      <a:pt x="1340" y="313"/>
                    </a:lnTo>
                    <a:lnTo>
                      <a:pt x="1351" y="317"/>
                    </a:lnTo>
                    <a:lnTo>
                      <a:pt x="1362" y="321"/>
                    </a:lnTo>
                    <a:lnTo>
                      <a:pt x="1383" y="329"/>
                    </a:lnTo>
                    <a:lnTo>
                      <a:pt x="1406" y="337"/>
                    </a:lnTo>
                    <a:lnTo>
                      <a:pt x="1431" y="344"/>
                    </a:lnTo>
                    <a:lnTo>
                      <a:pt x="1457" y="352"/>
                    </a:lnTo>
                    <a:lnTo>
                      <a:pt x="1485" y="357"/>
                    </a:lnTo>
                    <a:lnTo>
                      <a:pt x="1513" y="366"/>
                    </a:lnTo>
                    <a:lnTo>
                      <a:pt x="1542" y="371"/>
                    </a:lnTo>
                    <a:lnTo>
                      <a:pt x="1568" y="379"/>
                    </a:lnTo>
                    <a:lnTo>
                      <a:pt x="1594" y="384"/>
                    </a:lnTo>
                    <a:lnTo>
                      <a:pt x="1620" y="388"/>
                    </a:lnTo>
                    <a:lnTo>
                      <a:pt x="1642" y="393"/>
                    </a:lnTo>
                    <a:lnTo>
                      <a:pt x="1662" y="397"/>
                    </a:lnTo>
                    <a:lnTo>
                      <a:pt x="1678" y="400"/>
                    </a:lnTo>
                    <a:lnTo>
                      <a:pt x="1691" y="403"/>
                    </a:lnTo>
                    <a:lnTo>
                      <a:pt x="1700" y="404"/>
                    </a:lnTo>
                    <a:lnTo>
                      <a:pt x="1704" y="405"/>
                    </a:lnTo>
                    <a:lnTo>
                      <a:pt x="1706" y="405"/>
                    </a:lnTo>
                    <a:lnTo>
                      <a:pt x="1711" y="405"/>
                    </a:lnTo>
                    <a:lnTo>
                      <a:pt x="1717" y="407"/>
                    </a:lnTo>
                    <a:lnTo>
                      <a:pt x="1724" y="410"/>
                    </a:lnTo>
                    <a:lnTo>
                      <a:pt x="1733" y="410"/>
                    </a:lnTo>
                    <a:lnTo>
                      <a:pt x="1744" y="414"/>
                    </a:lnTo>
                    <a:lnTo>
                      <a:pt x="1755" y="416"/>
                    </a:lnTo>
                    <a:lnTo>
                      <a:pt x="1768" y="417"/>
                    </a:lnTo>
                    <a:lnTo>
                      <a:pt x="1785" y="421"/>
                    </a:lnTo>
                    <a:lnTo>
                      <a:pt x="1800" y="423"/>
                    </a:lnTo>
                    <a:lnTo>
                      <a:pt x="1816" y="425"/>
                    </a:lnTo>
                    <a:lnTo>
                      <a:pt x="1833" y="427"/>
                    </a:lnTo>
                    <a:lnTo>
                      <a:pt x="1852" y="429"/>
                    </a:lnTo>
                    <a:lnTo>
                      <a:pt x="1869" y="430"/>
                    </a:lnTo>
                    <a:lnTo>
                      <a:pt x="1890" y="431"/>
                    </a:lnTo>
                    <a:lnTo>
                      <a:pt x="1908" y="432"/>
                    </a:lnTo>
                    <a:lnTo>
                      <a:pt x="1929" y="432"/>
                    </a:lnTo>
                    <a:lnTo>
                      <a:pt x="1947" y="430"/>
                    </a:lnTo>
                    <a:lnTo>
                      <a:pt x="1967" y="430"/>
                    </a:lnTo>
                    <a:lnTo>
                      <a:pt x="1986" y="428"/>
                    </a:lnTo>
                    <a:lnTo>
                      <a:pt x="2004" y="424"/>
                    </a:lnTo>
                    <a:lnTo>
                      <a:pt x="2023" y="420"/>
                    </a:lnTo>
                    <a:lnTo>
                      <a:pt x="2039" y="415"/>
                    </a:lnTo>
                    <a:lnTo>
                      <a:pt x="2057" y="408"/>
                    </a:lnTo>
                    <a:lnTo>
                      <a:pt x="2073" y="402"/>
                    </a:lnTo>
                    <a:lnTo>
                      <a:pt x="2089" y="393"/>
                    </a:lnTo>
                    <a:lnTo>
                      <a:pt x="2103" y="384"/>
                    </a:lnTo>
                    <a:lnTo>
                      <a:pt x="2117" y="372"/>
                    </a:lnTo>
                    <a:lnTo>
                      <a:pt x="2129" y="360"/>
                    </a:lnTo>
                    <a:lnTo>
                      <a:pt x="2137" y="345"/>
                    </a:lnTo>
                    <a:lnTo>
                      <a:pt x="2148" y="330"/>
                    </a:lnTo>
                    <a:lnTo>
                      <a:pt x="2156" y="313"/>
                    </a:lnTo>
                    <a:lnTo>
                      <a:pt x="2302" y="48"/>
                    </a:lnTo>
                    <a:lnTo>
                      <a:pt x="2304" y="45"/>
                    </a:lnTo>
                    <a:lnTo>
                      <a:pt x="2307" y="40"/>
                    </a:lnTo>
                    <a:lnTo>
                      <a:pt x="2312" y="33"/>
                    </a:lnTo>
                    <a:lnTo>
                      <a:pt x="2320" y="26"/>
                    </a:lnTo>
                    <a:lnTo>
                      <a:pt x="2330" y="18"/>
                    </a:lnTo>
                    <a:lnTo>
                      <a:pt x="2342" y="12"/>
                    </a:lnTo>
                    <a:lnTo>
                      <a:pt x="2358" y="8"/>
                    </a:lnTo>
                    <a:lnTo>
                      <a:pt x="2377" y="6"/>
                    </a:lnTo>
                    <a:lnTo>
                      <a:pt x="2388" y="5"/>
                    </a:lnTo>
                    <a:lnTo>
                      <a:pt x="2400" y="3"/>
                    </a:lnTo>
                    <a:lnTo>
                      <a:pt x="2413" y="4"/>
                    </a:lnTo>
                    <a:lnTo>
                      <a:pt x="2426" y="3"/>
                    </a:lnTo>
                    <a:lnTo>
                      <a:pt x="2441" y="3"/>
                    </a:lnTo>
                    <a:lnTo>
                      <a:pt x="2455" y="2"/>
                    </a:lnTo>
                    <a:lnTo>
                      <a:pt x="2468" y="1"/>
                    </a:lnTo>
                    <a:lnTo>
                      <a:pt x="2481" y="1"/>
                    </a:lnTo>
                    <a:lnTo>
                      <a:pt x="2494" y="1"/>
                    </a:lnTo>
                    <a:lnTo>
                      <a:pt x="2505" y="1"/>
                    </a:lnTo>
                    <a:lnTo>
                      <a:pt x="2516" y="0"/>
                    </a:lnTo>
                    <a:lnTo>
                      <a:pt x="2525" y="0"/>
                    </a:lnTo>
                    <a:lnTo>
                      <a:pt x="2533" y="2"/>
                    </a:lnTo>
                    <a:lnTo>
                      <a:pt x="2538" y="1"/>
                    </a:lnTo>
                    <a:lnTo>
                      <a:pt x="2541" y="1"/>
                    </a:lnTo>
                    <a:lnTo>
                      <a:pt x="2543" y="2"/>
                    </a:lnTo>
                    <a:lnTo>
                      <a:pt x="2551" y="43"/>
                    </a:lnTo>
                    <a:lnTo>
                      <a:pt x="2557" y="83"/>
                    </a:lnTo>
                    <a:lnTo>
                      <a:pt x="2563" y="123"/>
                    </a:lnTo>
                    <a:lnTo>
                      <a:pt x="2569" y="162"/>
                    </a:lnTo>
                    <a:lnTo>
                      <a:pt x="2575" y="203"/>
                    </a:lnTo>
                    <a:lnTo>
                      <a:pt x="2579" y="243"/>
                    </a:lnTo>
                    <a:lnTo>
                      <a:pt x="2584" y="283"/>
                    </a:lnTo>
                    <a:lnTo>
                      <a:pt x="2592" y="325"/>
                    </a:lnTo>
                    <a:lnTo>
                      <a:pt x="2597" y="364"/>
                    </a:lnTo>
                    <a:lnTo>
                      <a:pt x="2601" y="404"/>
                    </a:lnTo>
                    <a:lnTo>
                      <a:pt x="2608" y="444"/>
                    </a:lnTo>
                    <a:lnTo>
                      <a:pt x="2613" y="484"/>
                    </a:lnTo>
                    <a:lnTo>
                      <a:pt x="2620" y="524"/>
                    </a:lnTo>
                    <a:lnTo>
                      <a:pt x="2625" y="565"/>
                    </a:lnTo>
                    <a:lnTo>
                      <a:pt x="2632" y="604"/>
                    </a:lnTo>
                    <a:lnTo>
                      <a:pt x="2638" y="644"/>
                    </a:lnTo>
                    <a:lnTo>
                      <a:pt x="2639" y="649"/>
                    </a:lnTo>
                    <a:lnTo>
                      <a:pt x="2639" y="653"/>
                    </a:lnTo>
                    <a:lnTo>
                      <a:pt x="2640" y="658"/>
                    </a:lnTo>
                    <a:lnTo>
                      <a:pt x="2639" y="662"/>
                    </a:lnTo>
                    <a:lnTo>
                      <a:pt x="2636" y="665"/>
                    </a:lnTo>
                    <a:lnTo>
                      <a:pt x="2632" y="669"/>
                    </a:lnTo>
                    <a:lnTo>
                      <a:pt x="2623" y="671"/>
                    </a:lnTo>
                    <a:lnTo>
                      <a:pt x="2613" y="673"/>
                    </a:lnTo>
                    <a:lnTo>
                      <a:pt x="2477" y="698"/>
                    </a:lnTo>
                    <a:lnTo>
                      <a:pt x="2441" y="696"/>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31" name="Freeform 8"/>
              <p:cNvSpPr>
                <a:spLocks/>
              </p:cNvSpPr>
              <p:nvPr/>
            </p:nvSpPr>
            <p:spPr bwMode="auto">
              <a:xfrm>
                <a:off x="912" y="1880"/>
                <a:ext cx="2653" cy="703"/>
              </a:xfrm>
              <a:custGeom>
                <a:avLst/>
                <a:gdLst>
                  <a:gd name="T0" fmla="*/ 3 w 2653"/>
                  <a:gd name="T1" fmla="*/ 609 h 703"/>
                  <a:gd name="T2" fmla="*/ 32 w 2653"/>
                  <a:gd name="T3" fmla="*/ 486 h 703"/>
                  <a:gd name="T4" fmla="*/ 74 w 2653"/>
                  <a:gd name="T5" fmla="*/ 479 h 703"/>
                  <a:gd name="T6" fmla="*/ 111 w 2653"/>
                  <a:gd name="T7" fmla="*/ 471 h 703"/>
                  <a:gd name="T8" fmla="*/ 143 w 2653"/>
                  <a:gd name="T9" fmla="*/ 467 h 703"/>
                  <a:gd name="T10" fmla="*/ 174 w 2653"/>
                  <a:gd name="T11" fmla="*/ 461 h 703"/>
                  <a:gd name="T12" fmla="*/ 207 w 2653"/>
                  <a:gd name="T13" fmla="*/ 458 h 703"/>
                  <a:gd name="T14" fmla="*/ 239 w 2653"/>
                  <a:gd name="T15" fmla="*/ 453 h 703"/>
                  <a:gd name="T16" fmla="*/ 277 w 2653"/>
                  <a:gd name="T17" fmla="*/ 449 h 703"/>
                  <a:gd name="T18" fmla="*/ 319 w 2653"/>
                  <a:gd name="T19" fmla="*/ 445 h 703"/>
                  <a:gd name="T20" fmla="*/ 370 w 2653"/>
                  <a:gd name="T21" fmla="*/ 440 h 703"/>
                  <a:gd name="T22" fmla="*/ 430 w 2653"/>
                  <a:gd name="T23" fmla="*/ 432 h 703"/>
                  <a:gd name="T24" fmla="*/ 559 w 2653"/>
                  <a:gd name="T25" fmla="*/ 371 h 703"/>
                  <a:gd name="T26" fmla="*/ 683 w 2653"/>
                  <a:gd name="T27" fmla="*/ 324 h 703"/>
                  <a:gd name="T28" fmla="*/ 799 w 2653"/>
                  <a:gd name="T29" fmla="*/ 292 h 703"/>
                  <a:gd name="T30" fmla="*/ 908 w 2653"/>
                  <a:gd name="T31" fmla="*/ 275 h 703"/>
                  <a:gd name="T32" fmla="*/ 1007 w 2653"/>
                  <a:gd name="T33" fmla="*/ 267 h 703"/>
                  <a:gd name="T34" fmla="*/ 1097 w 2653"/>
                  <a:gd name="T35" fmla="*/ 268 h 703"/>
                  <a:gd name="T36" fmla="*/ 1175 w 2653"/>
                  <a:gd name="T37" fmla="*/ 274 h 703"/>
                  <a:gd name="T38" fmla="*/ 1244 w 2653"/>
                  <a:gd name="T39" fmla="*/ 284 h 703"/>
                  <a:gd name="T40" fmla="*/ 1301 w 2653"/>
                  <a:gd name="T41" fmla="*/ 299 h 703"/>
                  <a:gd name="T42" fmla="*/ 1345 w 2653"/>
                  <a:gd name="T43" fmla="*/ 313 h 703"/>
                  <a:gd name="T44" fmla="*/ 1389 w 2653"/>
                  <a:gd name="T45" fmla="*/ 329 h 703"/>
                  <a:gd name="T46" fmla="*/ 1464 w 2653"/>
                  <a:gd name="T47" fmla="*/ 352 h 703"/>
                  <a:gd name="T48" fmla="*/ 1548 w 2653"/>
                  <a:gd name="T49" fmla="*/ 372 h 703"/>
                  <a:gd name="T50" fmla="*/ 1627 w 2653"/>
                  <a:gd name="T51" fmla="*/ 390 h 703"/>
                  <a:gd name="T52" fmla="*/ 1686 w 2653"/>
                  <a:gd name="T53" fmla="*/ 402 h 703"/>
                  <a:gd name="T54" fmla="*/ 1712 w 2653"/>
                  <a:gd name="T55" fmla="*/ 406 h 703"/>
                  <a:gd name="T56" fmla="*/ 1724 w 2653"/>
                  <a:gd name="T57" fmla="*/ 408 h 703"/>
                  <a:gd name="T58" fmla="*/ 1752 w 2653"/>
                  <a:gd name="T59" fmla="*/ 414 h 703"/>
                  <a:gd name="T60" fmla="*/ 1793 w 2653"/>
                  <a:gd name="T61" fmla="*/ 422 h 703"/>
                  <a:gd name="T62" fmla="*/ 1842 w 2653"/>
                  <a:gd name="T63" fmla="*/ 428 h 703"/>
                  <a:gd name="T64" fmla="*/ 1899 w 2653"/>
                  <a:gd name="T65" fmla="*/ 433 h 703"/>
                  <a:gd name="T66" fmla="*/ 1957 w 2653"/>
                  <a:gd name="T67" fmla="*/ 433 h 703"/>
                  <a:gd name="T68" fmla="*/ 2014 w 2653"/>
                  <a:gd name="T69" fmla="*/ 425 h 703"/>
                  <a:gd name="T70" fmla="*/ 2067 w 2653"/>
                  <a:gd name="T71" fmla="*/ 409 h 703"/>
                  <a:gd name="T72" fmla="*/ 2111 w 2653"/>
                  <a:gd name="T73" fmla="*/ 386 h 703"/>
                  <a:gd name="T74" fmla="*/ 2147 w 2653"/>
                  <a:gd name="T75" fmla="*/ 347 h 703"/>
                  <a:gd name="T76" fmla="*/ 2312 w 2653"/>
                  <a:gd name="T77" fmla="*/ 47 h 703"/>
                  <a:gd name="T78" fmla="*/ 2322 w 2653"/>
                  <a:gd name="T79" fmla="*/ 32 h 703"/>
                  <a:gd name="T80" fmla="*/ 2352 w 2653"/>
                  <a:gd name="T81" fmla="*/ 11 h 703"/>
                  <a:gd name="T82" fmla="*/ 2399 w 2653"/>
                  <a:gd name="T83" fmla="*/ 4 h 703"/>
                  <a:gd name="T84" fmla="*/ 2438 w 2653"/>
                  <a:gd name="T85" fmla="*/ 2 h 703"/>
                  <a:gd name="T86" fmla="*/ 2480 w 2653"/>
                  <a:gd name="T87" fmla="*/ 1 h 703"/>
                  <a:gd name="T88" fmla="*/ 2517 w 2653"/>
                  <a:gd name="T89" fmla="*/ 0 h 703"/>
                  <a:gd name="T90" fmla="*/ 2545 w 2653"/>
                  <a:gd name="T91" fmla="*/ 1 h 703"/>
                  <a:gd name="T92" fmla="*/ 2555 w 2653"/>
                  <a:gd name="T93" fmla="*/ 2 h 703"/>
                  <a:gd name="T94" fmla="*/ 2574 w 2653"/>
                  <a:gd name="T95" fmla="*/ 123 h 703"/>
                  <a:gd name="T96" fmla="*/ 2591 w 2653"/>
                  <a:gd name="T97" fmla="*/ 245 h 703"/>
                  <a:gd name="T98" fmla="*/ 2609 w 2653"/>
                  <a:gd name="T99" fmla="*/ 366 h 703"/>
                  <a:gd name="T100" fmla="*/ 2626 w 2653"/>
                  <a:gd name="T101" fmla="*/ 487 h 703"/>
                  <a:gd name="T102" fmla="*/ 2644 w 2653"/>
                  <a:gd name="T103" fmla="*/ 609 h 703"/>
                  <a:gd name="T104" fmla="*/ 2652 w 2653"/>
                  <a:gd name="T105" fmla="*/ 658 h 703"/>
                  <a:gd name="T106" fmla="*/ 2648 w 2653"/>
                  <a:gd name="T107" fmla="*/ 670 h 703"/>
                  <a:gd name="T108" fmla="*/ 2624 w 2653"/>
                  <a:gd name="T109" fmla="*/ 678 h 7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53"/>
                  <a:gd name="T166" fmla="*/ 0 h 703"/>
                  <a:gd name="T167" fmla="*/ 2653 w 2653"/>
                  <a:gd name="T168" fmla="*/ 703 h 7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53" h="703">
                    <a:moveTo>
                      <a:pt x="2453" y="701"/>
                    </a:moveTo>
                    <a:lnTo>
                      <a:pt x="2449" y="625"/>
                    </a:lnTo>
                    <a:lnTo>
                      <a:pt x="3" y="609"/>
                    </a:lnTo>
                    <a:lnTo>
                      <a:pt x="0" y="493"/>
                    </a:lnTo>
                    <a:lnTo>
                      <a:pt x="17" y="489"/>
                    </a:lnTo>
                    <a:lnTo>
                      <a:pt x="32" y="486"/>
                    </a:lnTo>
                    <a:lnTo>
                      <a:pt x="46" y="484"/>
                    </a:lnTo>
                    <a:lnTo>
                      <a:pt x="61" y="481"/>
                    </a:lnTo>
                    <a:lnTo>
                      <a:pt x="74" y="479"/>
                    </a:lnTo>
                    <a:lnTo>
                      <a:pt x="88" y="477"/>
                    </a:lnTo>
                    <a:lnTo>
                      <a:pt x="100" y="475"/>
                    </a:lnTo>
                    <a:lnTo>
                      <a:pt x="111" y="471"/>
                    </a:lnTo>
                    <a:lnTo>
                      <a:pt x="122" y="470"/>
                    </a:lnTo>
                    <a:lnTo>
                      <a:pt x="133" y="468"/>
                    </a:lnTo>
                    <a:lnTo>
                      <a:pt x="143" y="467"/>
                    </a:lnTo>
                    <a:lnTo>
                      <a:pt x="153" y="465"/>
                    </a:lnTo>
                    <a:lnTo>
                      <a:pt x="163" y="463"/>
                    </a:lnTo>
                    <a:lnTo>
                      <a:pt x="174" y="461"/>
                    </a:lnTo>
                    <a:lnTo>
                      <a:pt x="185" y="461"/>
                    </a:lnTo>
                    <a:lnTo>
                      <a:pt x="194" y="459"/>
                    </a:lnTo>
                    <a:lnTo>
                      <a:pt x="207" y="458"/>
                    </a:lnTo>
                    <a:lnTo>
                      <a:pt x="217" y="456"/>
                    </a:lnTo>
                    <a:lnTo>
                      <a:pt x="229" y="454"/>
                    </a:lnTo>
                    <a:lnTo>
                      <a:pt x="239" y="453"/>
                    </a:lnTo>
                    <a:lnTo>
                      <a:pt x="251" y="452"/>
                    </a:lnTo>
                    <a:lnTo>
                      <a:pt x="264" y="450"/>
                    </a:lnTo>
                    <a:lnTo>
                      <a:pt x="277" y="449"/>
                    </a:lnTo>
                    <a:lnTo>
                      <a:pt x="290" y="447"/>
                    </a:lnTo>
                    <a:lnTo>
                      <a:pt x="304" y="446"/>
                    </a:lnTo>
                    <a:lnTo>
                      <a:pt x="319" y="445"/>
                    </a:lnTo>
                    <a:lnTo>
                      <a:pt x="336" y="443"/>
                    </a:lnTo>
                    <a:lnTo>
                      <a:pt x="352" y="441"/>
                    </a:lnTo>
                    <a:lnTo>
                      <a:pt x="370" y="440"/>
                    </a:lnTo>
                    <a:lnTo>
                      <a:pt x="389" y="437"/>
                    </a:lnTo>
                    <a:lnTo>
                      <a:pt x="409" y="435"/>
                    </a:lnTo>
                    <a:lnTo>
                      <a:pt x="430" y="432"/>
                    </a:lnTo>
                    <a:lnTo>
                      <a:pt x="476" y="410"/>
                    </a:lnTo>
                    <a:lnTo>
                      <a:pt x="518" y="388"/>
                    </a:lnTo>
                    <a:lnTo>
                      <a:pt x="559" y="371"/>
                    </a:lnTo>
                    <a:lnTo>
                      <a:pt x="603" y="353"/>
                    </a:lnTo>
                    <a:lnTo>
                      <a:pt x="644" y="337"/>
                    </a:lnTo>
                    <a:lnTo>
                      <a:pt x="683" y="324"/>
                    </a:lnTo>
                    <a:lnTo>
                      <a:pt x="723" y="313"/>
                    </a:lnTo>
                    <a:lnTo>
                      <a:pt x="760" y="303"/>
                    </a:lnTo>
                    <a:lnTo>
                      <a:pt x="799" y="292"/>
                    </a:lnTo>
                    <a:lnTo>
                      <a:pt x="836" y="286"/>
                    </a:lnTo>
                    <a:lnTo>
                      <a:pt x="872" y="280"/>
                    </a:lnTo>
                    <a:lnTo>
                      <a:pt x="908" y="275"/>
                    </a:lnTo>
                    <a:lnTo>
                      <a:pt x="941" y="271"/>
                    </a:lnTo>
                    <a:lnTo>
                      <a:pt x="974" y="267"/>
                    </a:lnTo>
                    <a:lnTo>
                      <a:pt x="1007" y="267"/>
                    </a:lnTo>
                    <a:lnTo>
                      <a:pt x="1037" y="264"/>
                    </a:lnTo>
                    <a:lnTo>
                      <a:pt x="1067" y="266"/>
                    </a:lnTo>
                    <a:lnTo>
                      <a:pt x="1097" y="268"/>
                    </a:lnTo>
                    <a:lnTo>
                      <a:pt x="1123" y="269"/>
                    </a:lnTo>
                    <a:lnTo>
                      <a:pt x="1150" y="270"/>
                    </a:lnTo>
                    <a:lnTo>
                      <a:pt x="1175" y="274"/>
                    </a:lnTo>
                    <a:lnTo>
                      <a:pt x="1199" y="278"/>
                    </a:lnTo>
                    <a:lnTo>
                      <a:pt x="1221" y="280"/>
                    </a:lnTo>
                    <a:lnTo>
                      <a:pt x="1244" y="284"/>
                    </a:lnTo>
                    <a:lnTo>
                      <a:pt x="1263" y="288"/>
                    </a:lnTo>
                    <a:lnTo>
                      <a:pt x="1283" y="293"/>
                    </a:lnTo>
                    <a:lnTo>
                      <a:pt x="1301" y="299"/>
                    </a:lnTo>
                    <a:lnTo>
                      <a:pt x="1317" y="302"/>
                    </a:lnTo>
                    <a:lnTo>
                      <a:pt x="1332" y="308"/>
                    </a:lnTo>
                    <a:lnTo>
                      <a:pt x="1345" y="313"/>
                    </a:lnTo>
                    <a:lnTo>
                      <a:pt x="1357" y="317"/>
                    </a:lnTo>
                    <a:lnTo>
                      <a:pt x="1367" y="321"/>
                    </a:lnTo>
                    <a:lnTo>
                      <a:pt x="1389" y="329"/>
                    </a:lnTo>
                    <a:lnTo>
                      <a:pt x="1411" y="336"/>
                    </a:lnTo>
                    <a:lnTo>
                      <a:pt x="1438" y="343"/>
                    </a:lnTo>
                    <a:lnTo>
                      <a:pt x="1464" y="352"/>
                    </a:lnTo>
                    <a:lnTo>
                      <a:pt x="1492" y="357"/>
                    </a:lnTo>
                    <a:lnTo>
                      <a:pt x="1521" y="365"/>
                    </a:lnTo>
                    <a:lnTo>
                      <a:pt x="1548" y="372"/>
                    </a:lnTo>
                    <a:lnTo>
                      <a:pt x="1575" y="379"/>
                    </a:lnTo>
                    <a:lnTo>
                      <a:pt x="1601" y="384"/>
                    </a:lnTo>
                    <a:lnTo>
                      <a:pt x="1627" y="390"/>
                    </a:lnTo>
                    <a:lnTo>
                      <a:pt x="1649" y="394"/>
                    </a:lnTo>
                    <a:lnTo>
                      <a:pt x="1669" y="397"/>
                    </a:lnTo>
                    <a:lnTo>
                      <a:pt x="1686" y="402"/>
                    </a:lnTo>
                    <a:lnTo>
                      <a:pt x="1699" y="404"/>
                    </a:lnTo>
                    <a:lnTo>
                      <a:pt x="1707" y="405"/>
                    </a:lnTo>
                    <a:lnTo>
                      <a:pt x="1712" y="406"/>
                    </a:lnTo>
                    <a:lnTo>
                      <a:pt x="1714" y="406"/>
                    </a:lnTo>
                    <a:lnTo>
                      <a:pt x="1718" y="407"/>
                    </a:lnTo>
                    <a:lnTo>
                      <a:pt x="1724" y="408"/>
                    </a:lnTo>
                    <a:lnTo>
                      <a:pt x="1731" y="410"/>
                    </a:lnTo>
                    <a:lnTo>
                      <a:pt x="1741" y="412"/>
                    </a:lnTo>
                    <a:lnTo>
                      <a:pt x="1752" y="414"/>
                    </a:lnTo>
                    <a:lnTo>
                      <a:pt x="1765" y="417"/>
                    </a:lnTo>
                    <a:lnTo>
                      <a:pt x="1777" y="418"/>
                    </a:lnTo>
                    <a:lnTo>
                      <a:pt x="1793" y="422"/>
                    </a:lnTo>
                    <a:lnTo>
                      <a:pt x="1808" y="424"/>
                    </a:lnTo>
                    <a:lnTo>
                      <a:pt x="1825" y="427"/>
                    </a:lnTo>
                    <a:lnTo>
                      <a:pt x="1842" y="428"/>
                    </a:lnTo>
                    <a:lnTo>
                      <a:pt x="1860" y="430"/>
                    </a:lnTo>
                    <a:lnTo>
                      <a:pt x="1879" y="431"/>
                    </a:lnTo>
                    <a:lnTo>
                      <a:pt x="1899" y="433"/>
                    </a:lnTo>
                    <a:lnTo>
                      <a:pt x="1918" y="433"/>
                    </a:lnTo>
                    <a:lnTo>
                      <a:pt x="1937" y="433"/>
                    </a:lnTo>
                    <a:lnTo>
                      <a:pt x="1957" y="433"/>
                    </a:lnTo>
                    <a:lnTo>
                      <a:pt x="1976" y="431"/>
                    </a:lnTo>
                    <a:lnTo>
                      <a:pt x="1994" y="430"/>
                    </a:lnTo>
                    <a:lnTo>
                      <a:pt x="2014" y="425"/>
                    </a:lnTo>
                    <a:lnTo>
                      <a:pt x="2031" y="422"/>
                    </a:lnTo>
                    <a:lnTo>
                      <a:pt x="2051" y="417"/>
                    </a:lnTo>
                    <a:lnTo>
                      <a:pt x="2067" y="409"/>
                    </a:lnTo>
                    <a:lnTo>
                      <a:pt x="2082" y="403"/>
                    </a:lnTo>
                    <a:lnTo>
                      <a:pt x="2099" y="395"/>
                    </a:lnTo>
                    <a:lnTo>
                      <a:pt x="2111" y="386"/>
                    </a:lnTo>
                    <a:lnTo>
                      <a:pt x="2126" y="373"/>
                    </a:lnTo>
                    <a:lnTo>
                      <a:pt x="2139" y="362"/>
                    </a:lnTo>
                    <a:lnTo>
                      <a:pt x="2147" y="347"/>
                    </a:lnTo>
                    <a:lnTo>
                      <a:pt x="2157" y="332"/>
                    </a:lnTo>
                    <a:lnTo>
                      <a:pt x="2166" y="314"/>
                    </a:lnTo>
                    <a:lnTo>
                      <a:pt x="2312" y="47"/>
                    </a:lnTo>
                    <a:lnTo>
                      <a:pt x="2313" y="45"/>
                    </a:lnTo>
                    <a:lnTo>
                      <a:pt x="2317" y="40"/>
                    </a:lnTo>
                    <a:lnTo>
                      <a:pt x="2322" y="32"/>
                    </a:lnTo>
                    <a:lnTo>
                      <a:pt x="2329" y="26"/>
                    </a:lnTo>
                    <a:lnTo>
                      <a:pt x="2339" y="18"/>
                    </a:lnTo>
                    <a:lnTo>
                      <a:pt x="2352" y="11"/>
                    </a:lnTo>
                    <a:lnTo>
                      <a:pt x="2368" y="7"/>
                    </a:lnTo>
                    <a:lnTo>
                      <a:pt x="2387" y="5"/>
                    </a:lnTo>
                    <a:lnTo>
                      <a:pt x="2399" y="4"/>
                    </a:lnTo>
                    <a:lnTo>
                      <a:pt x="2411" y="2"/>
                    </a:lnTo>
                    <a:lnTo>
                      <a:pt x="2425" y="2"/>
                    </a:lnTo>
                    <a:lnTo>
                      <a:pt x="2438" y="2"/>
                    </a:lnTo>
                    <a:lnTo>
                      <a:pt x="2452" y="1"/>
                    </a:lnTo>
                    <a:lnTo>
                      <a:pt x="2466" y="1"/>
                    </a:lnTo>
                    <a:lnTo>
                      <a:pt x="2480" y="1"/>
                    </a:lnTo>
                    <a:lnTo>
                      <a:pt x="2493" y="1"/>
                    </a:lnTo>
                    <a:lnTo>
                      <a:pt x="2505" y="0"/>
                    </a:lnTo>
                    <a:lnTo>
                      <a:pt x="2517" y="0"/>
                    </a:lnTo>
                    <a:lnTo>
                      <a:pt x="2528" y="0"/>
                    </a:lnTo>
                    <a:lnTo>
                      <a:pt x="2537" y="0"/>
                    </a:lnTo>
                    <a:lnTo>
                      <a:pt x="2545" y="1"/>
                    </a:lnTo>
                    <a:lnTo>
                      <a:pt x="2550" y="1"/>
                    </a:lnTo>
                    <a:lnTo>
                      <a:pt x="2554" y="1"/>
                    </a:lnTo>
                    <a:lnTo>
                      <a:pt x="2555" y="2"/>
                    </a:lnTo>
                    <a:lnTo>
                      <a:pt x="2562" y="42"/>
                    </a:lnTo>
                    <a:lnTo>
                      <a:pt x="2568" y="83"/>
                    </a:lnTo>
                    <a:lnTo>
                      <a:pt x="2574" y="123"/>
                    </a:lnTo>
                    <a:lnTo>
                      <a:pt x="2580" y="163"/>
                    </a:lnTo>
                    <a:lnTo>
                      <a:pt x="2586" y="204"/>
                    </a:lnTo>
                    <a:lnTo>
                      <a:pt x="2591" y="245"/>
                    </a:lnTo>
                    <a:lnTo>
                      <a:pt x="2596" y="285"/>
                    </a:lnTo>
                    <a:lnTo>
                      <a:pt x="2603" y="326"/>
                    </a:lnTo>
                    <a:lnTo>
                      <a:pt x="2609" y="366"/>
                    </a:lnTo>
                    <a:lnTo>
                      <a:pt x="2614" y="407"/>
                    </a:lnTo>
                    <a:lnTo>
                      <a:pt x="2620" y="446"/>
                    </a:lnTo>
                    <a:lnTo>
                      <a:pt x="2626" y="487"/>
                    </a:lnTo>
                    <a:lnTo>
                      <a:pt x="2632" y="527"/>
                    </a:lnTo>
                    <a:lnTo>
                      <a:pt x="2636" y="568"/>
                    </a:lnTo>
                    <a:lnTo>
                      <a:pt x="2644" y="609"/>
                    </a:lnTo>
                    <a:lnTo>
                      <a:pt x="2650" y="648"/>
                    </a:lnTo>
                    <a:lnTo>
                      <a:pt x="2651" y="654"/>
                    </a:lnTo>
                    <a:lnTo>
                      <a:pt x="2652" y="658"/>
                    </a:lnTo>
                    <a:lnTo>
                      <a:pt x="2652" y="662"/>
                    </a:lnTo>
                    <a:lnTo>
                      <a:pt x="2651" y="666"/>
                    </a:lnTo>
                    <a:lnTo>
                      <a:pt x="2648" y="670"/>
                    </a:lnTo>
                    <a:lnTo>
                      <a:pt x="2644" y="673"/>
                    </a:lnTo>
                    <a:lnTo>
                      <a:pt x="2635" y="675"/>
                    </a:lnTo>
                    <a:lnTo>
                      <a:pt x="2624" y="678"/>
                    </a:lnTo>
                    <a:lnTo>
                      <a:pt x="2489" y="702"/>
                    </a:lnTo>
                    <a:lnTo>
                      <a:pt x="2453" y="70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32" name="Freeform 9"/>
              <p:cNvSpPr>
                <a:spLocks/>
              </p:cNvSpPr>
              <p:nvPr/>
            </p:nvSpPr>
            <p:spPr bwMode="auto">
              <a:xfrm>
                <a:off x="1351" y="2139"/>
                <a:ext cx="846" cy="210"/>
              </a:xfrm>
              <a:custGeom>
                <a:avLst/>
                <a:gdLst>
                  <a:gd name="T0" fmla="*/ 0 w 846"/>
                  <a:gd name="T1" fmla="*/ 170 h 210"/>
                  <a:gd name="T2" fmla="*/ 17 w 846"/>
                  <a:gd name="T3" fmla="*/ 205 h 210"/>
                  <a:gd name="T4" fmla="*/ 19 w 846"/>
                  <a:gd name="T5" fmla="*/ 208 h 210"/>
                  <a:gd name="T6" fmla="*/ 168 w 846"/>
                  <a:gd name="T7" fmla="*/ 209 h 210"/>
                  <a:gd name="T8" fmla="*/ 796 w 846"/>
                  <a:gd name="T9" fmla="*/ 91 h 210"/>
                  <a:gd name="T10" fmla="*/ 845 w 846"/>
                  <a:gd name="T11" fmla="*/ 29 h 210"/>
                  <a:gd name="T12" fmla="*/ 845 w 846"/>
                  <a:gd name="T13" fmla="*/ 28 h 210"/>
                  <a:gd name="T14" fmla="*/ 842 w 846"/>
                  <a:gd name="T15" fmla="*/ 28 h 210"/>
                  <a:gd name="T16" fmla="*/ 837 w 846"/>
                  <a:gd name="T17" fmla="*/ 26 h 210"/>
                  <a:gd name="T18" fmla="*/ 830 w 846"/>
                  <a:gd name="T19" fmla="*/ 24 h 210"/>
                  <a:gd name="T20" fmla="*/ 820 w 846"/>
                  <a:gd name="T21" fmla="*/ 20 h 210"/>
                  <a:gd name="T22" fmla="*/ 808 w 846"/>
                  <a:gd name="T23" fmla="*/ 19 h 210"/>
                  <a:gd name="T24" fmla="*/ 796 w 846"/>
                  <a:gd name="T25" fmla="*/ 17 h 210"/>
                  <a:gd name="T26" fmla="*/ 782 w 846"/>
                  <a:gd name="T27" fmla="*/ 13 h 210"/>
                  <a:gd name="T28" fmla="*/ 765 w 846"/>
                  <a:gd name="T29" fmla="*/ 10 h 210"/>
                  <a:gd name="T30" fmla="*/ 746 w 846"/>
                  <a:gd name="T31" fmla="*/ 8 h 210"/>
                  <a:gd name="T32" fmla="*/ 727 w 846"/>
                  <a:gd name="T33" fmla="*/ 6 h 210"/>
                  <a:gd name="T34" fmla="*/ 706 w 846"/>
                  <a:gd name="T35" fmla="*/ 4 h 210"/>
                  <a:gd name="T36" fmla="*/ 682 w 846"/>
                  <a:gd name="T37" fmla="*/ 2 h 210"/>
                  <a:gd name="T38" fmla="*/ 658 w 846"/>
                  <a:gd name="T39" fmla="*/ 1 h 210"/>
                  <a:gd name="T40" fmla="*/ 631 w 846"/>
                  <a:gd name="T41" fmla="*/ 0 h 210"/>
                  <a:gd name="T42" fmla="*/ 604 w 846"/>
                  <a:gd name="T43" fmla="*/ 0 h 210"/>
                  <a:gd name="T44" fmla="*/ 575 w 846"/>
                  <a:gd name="T45" fmla="*/ 1 h 210"/>
                  <a:gd name="T46" fmla="*/ 544 w 846"/>
                  <a:gd name="T47" fmla="*/ 4 h 210"/>
                  <a:gd name="T48" fmla="*/ 514 w 846"/>
                  <a:gd name="T49" fmla="*/ 6 h 210"/>
                  <a:gd name="T50" fmla="*/ 481 w 846"/>
                  <a:gd name="T51" fmla="*/ 8 h 210"/>
                  <a:gd name="T52" fmla="*/ 446 w 846"/>
                  <a:gd name="T53" fmla="*/ 14 h 210"/>
                  <a:gd name="T54" fmla="*/ 410 w 846"/>
                  <a:gd name="T55" fmla="*/ 21 h 210"/>
                  <a:gd name="T56" fmla="*/ 374 w 846"/>
                  <a:gd name="T57" fmla="*/ 28 h 210"/>
                  <a:gd name="T58" fmla="*/ 336 w 846"/>
                  <a:gd name="T59" fmla="*/ 37 h 210"/>
                  <a:gd name="T60" fmla="*/ 295 w 846"/>
                  <a:gd name="T61" fmla="*/ 48 h 210"/>
                  <a:gd name="T62" fmla="*/ 259 w 846"/>
                  <a:gd name="T63" fmla="*/ 60 h 210"/>
                  <a:gd name="T64" fmla="*/ 217 w 846"/>
                  <a:gd name="T65" fmla="*/ 74 h 210"/>
                  <a:gd name="T66" fmla="*/ 175 w 846"/>
                  <a:gd name="T67" fmla="*/ 89 h 210"/>
                  <a:gd name="T68" fmla="*/ 131 w 846"/>
                  <a:gd name="T69" fmla="*/ 106 h 210"/>
                  <a:gd name="T70" fmla="*/ 91 w 846"/>
                  <a:gd name="T71" fmla="*/ 127 h 210"/>
                  <a:gd name="T72" fmla="*/ 46 w 846"/>
                  <a:gd name="T73" fmla="*/ 147 h 210"/>
                  <a:gd name="T74" fmla="*/ 0 w 846"/>
                  <a:gd name="T75" fmla="*/ 170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6"/>
                  <a:gd name="T115" fmla="*/ 0 h 210"/>
                  <a:gd name="T116" fmla="*/ 846 w 846"/>
                  <a:gd name="T117" fmla="*/ 210 h 2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6" h="210">
                    <a:moveTo>
                      <a:pt x="0" y="170"/>
                    </a:moveTo>
                    <a:lnTo>
                      <a:pt x="17" y="205"/>
                    </a:lnTo>
                    <a:lnTo>
                      <a:pt x="19" y="208"/>
                    </a:lnTo>
                    <a:lnTo>
                      <a:pt x="168" y="209"/>
                    </a:lnTo>
                    <a:lnTo>
                      <a:pt x="796" y="91"/>
                    </a:lnTo>
                    <a:lnTo>
                      <a:pt x="845" y="29"/>
                    </a:lnTo>
                    <a:lnTo>
                      <a:pt x="845" y="28"/>
                    </a:lnTo>
                    <a:lnTo>
                      <a:pt x="842" y="28"/>
                    </a:lnTo>
                    <a:lnTo>
                      <a:pt x="837" y="26"/>
                    </a:lnTo>
                    <a:lnTo>
                      <a:pt x="830" y="24"/>
                    </a:lnTo>
                    <a:lnTo>
                      <a:pt x="820" y="20"/>
                    </a:lnTo>
                    <a:lnTo>
                      <a:pt x="808" y="19"/>
                    </a:lnTo>
                    <a:lnTo>
                      <a:pt x="796" y="17"/>
                    </a:lnTo>
                    <a:lnTo>
                      <a:pt x="782" y="13"/>
                    </a:lnTo>
                    <a:lnTo>
                      <a:pt x="765" y="10"/>
                    </a:lnTo>
                    <a:lnTo>
                      <a:pt x="746" y="8"/>
                    </a:lnTo>
                    <a:lnTo>
                      <a:pt x="727" y="6"/>
                    </a:lnTo>
                    <a:lnTo>
                      <a:pt x="706" y="4"/>
                    </a:lnTo>
                    <a:lnTo>
                      <a:pt x="682" y="2"/>
                    </a:lnTo>
                    <a:lnTo>
                      <a:pt x="658" y="1"/>
                    </a:lnTo>
                    <a:lnTo>
                      <a:pt x="631" y="0"/>
                    </a:lnTo>
                    <a:lnTo>
                      <a:pt x="604" y="0"/>
                    </a:lnTo>
                    <a:lnTo>
                      <a:pt x="575" y="1"/>
                    </a:lnTo>
                    <a:lnTo>
                      <a:pt x="544" y="4"/>
                    </a:lnTo>
                    <a:lnTo>
                      <a:pt x="514" y="6"/>
                    </a:lnTo>
                    <a:lnTo>
                      <a:pt x="481" y="8"/>
                    </a:lnTo>
                    <a:lnTo>
                      <a:pt x="446" y="14"/>
                    </a:lnTo>
                    <a:lnTo>
                      <a:pt x="410" y="21"/>
                    </a:lnTo>
                    <a:lnTo>
                      <a:pt x="374" y="28"/>
                    </a:lnTo>
                    <a:lnTo>
                      <a:pt x="336" y="37"/>
                    </a:lnTo>
                    <a:lnTo>
                      <a:pt x="295" y="48"/>
                    </a:lnTo>
                    <a:lnTo>
                      <a:pt x="259" y="60"/>
                    </a:lnTo>
                    <a:lnTo>
                      <a:pt x="217" y="74"/>
                    </a:lnTo>
                    <a:lnTo>
                      <a:pt x="175" y="89"/>
                    </a:lnTo>
                    <a:lnTo>
                      <a:pt x="131" y="106"/>
                    </a:lnTo>
                    <a:lnTo>
                      <a:pt x="91" y="127"/>
                    </a:lnTo>
                    <a:lnTo>
                      <a:pt x="46" y="147"/>
                    </a:lnTo>
                    <a:lnTo>
                      <a:pt x="0" y="170"/>
                    </a:lnTo>
                  </a:path>
                </a:pathLst>
              </a:custGeom>
              <a:solidFill>
                <a:srgbClr val="99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33" name="Freeform 10"/>
              <p:cNvSpPr>
                <a:spLocks/>
              </p:cNvSpPr>
              <p:nvPr/>
            </p:nvSpPr>
            <p:spPr bwMode="auto">
              <a:xfrm>
                <a:off x="1342" y="2144"/>
                <a:ext cx="859" cy="213"/>
              </a:xfrm>
              <a:custGeom>
                <a:avLst/>
                <a:gdLst>
                  <a:gd name="T0" fmla="*/ 0 w 859"/>
                  <a:gd name="T1" fmla="*/ 169 h 213"/>
                  <a:gd name="T2" fmla="*/ 16 w 859"/>
                  <a:gd name="T3" fmla="*/ 206 h 213"/>
                  <a:gd name="T4" fmla="*/ 18 w 859"/>
                  <a:gd name="T5" fmla="*/ 210 h 213"/>
                  <a:gd name="T6" fmla="*/ 171 w 859"/>
                  <a:gd name="T7" fmla="*/ 212 h 213"/>
                  <a:gd name="T8" fmla="*/ 808 w 859"/>
                  <a:gd name="T9" fmla="*/ 95 h 213"/>
                  <a:gd name="T10" fmla="*/ 858 w 859"/>
                  <a:gd name="T11" fmla="*/ 32 h 213"/>
                  <a:gd name="T12" fmla="*/ 857 w 859"/>
                  <a:gd name="T13" fmla="*/ 31 h 213"/>
                  <a:gd name="T14" fmla="*/ 855 w 859"/>
                  <a:gd name="T15" fmla="*/ 30 h 213"/>
                  <a:gd name="T16" fmla="*/ 849 w 859"/>
                  <a:gd name="T17" fmla="*/ 29 h 213"/>
                  <a:gd name="T18" fmla="*/ 842 w 859"/>
                  <a:gd name="T19" fmla="*/ 26 h 213"/>
                  <a:gd name="T20" fmla="*/ 833 w 859"/>
                  <a:gd name="T21" fmla="*/ 22 h 213"/>
                  <a:gd name="T22" fmla="*/ 821 w 859"/>
                  <a:gd name="T23" fmla="*/ 21 h 213"/>
                  <a:gd name="T24" fmla="*/ 807 w 859"/>
                  <a:gd name="T25" fmla="*/ 19 h 213"/>
                  <a:gd name="T26" fmla="*/ 793 w 859"/>
                  <a:gd name="T27" fmla="*/ 15 h 213"/>
                  <a:gd name="T28" fmla="*/ 776 w 859"/>
                  <a:gd name="T29" fmla="*/ 11 h 213"/>
                  <a:gd name="T30" fmla="*/ 758 w 859"/>
                  <a:gd name="T31" fmla="*/ 9 h 213"/>
                  <a:gd name="T32" fmla="*/ 738 w 859"/>
                  <a:gd name="T33" fmla="*/ 7 h 213"/>
                  <a:gd name="T34" fmla="*/ 716 w 859"/>
                  <a:gd name="T35" fmla="*/ 3 h 213"/>
                  <a:gd name="T36" fmla="*/ 692 w 859"/>
                  <a:gd name="T37" fmla="*/ 2 h 213"/>
                  <a:gd name="T38" fmla="*/ 667 w 859"/>
                  <a:gd name="T39" fmla="*/ 1 h 213"/>
                  <a:gd name="T40" fmla="*/ 640 w 859"/>
                  <a:gd name="T41" fmla="*/ 0 h 213"/>
                  <a:gd name="T42" fmla="*/ 612 w 859"/>
                  <a:gd name="T43" fmla="*/ 0 h 213"/>
                  <a:gd name="T44" fmla="*/ 583 w 859"/>
                  <a:gd name="T45" fmla="*/ 0 h 213"/>
                  <a:gd name="T46" fmla="*/ 552 w 859"/>
                  <a:gd name="T47" fmla="*/ 3 h 213"/>
                  <a:gd name="T48" fmla="*/ 520 w 859"/>
                  <a:gd name="T49" fmla="*/ 5 h 213"/>
                  <a:gd name="T50" fmla="*/ 487 w 859"/>
                  <a:gd name="T51" fmla="*/ 7 h 213"/>
                  <a:gd name="T52" fmla="*/ 451 w 859"/>
                  <a:gd name="T53" fmla="*/ 13 h 213"/>
                  <a:gd name="T54" fmla="*/ 416 w 859"/>
                  <a:gd name="T55" fmla="*/ 19 h 213"/>
                  <a:gd name="T56" fmla="*/ 379 w 859"/>
                  <a:gd name="T57" fmla="*/ 25 h 213"/>
                  <a:gd name="T58" fmla="*/ 339 w 859"/>
                  <a:gd name="T59" fmla="*/ 35 h 213"/>
                  <a:gd name="T60" fmla="*/ 300 w 859"/>
                  <a:gd name="T61" fmla="*/ 45 h 213"/>
                  <a:gd name="T62" fmla="*/ 261 w 859"/>
                  <a:gd name="T63" fmla="*/ 57 h 213"/>
                  <a:gd name="T64" fmla="*/ 219 w 859"/>
                  <a:gd name="T65" fmla="*/ 72 h 213"/>
                  <a:gd name="T66" fmla="*/ 177 w 859"/>
                  <a:gd name="T67" fmla="*/ 87 h 213"/>
                  <a:gd name="T68" fmla="*/ 133 w 859"/>
                  <a:gd name="T69" fmla="*/ 105 h 213"/>
                  <a:gd name="T70" fmla="*/ 91 w 859"/>
                  <a:gd name="T71" fmla="*/ 125 h 213"/>
                  <a:gd name="T72" fmla="*/ 47 w 859"/>
                  <a:gd name="T73" fmla="*/ 145 h 213"/>
                  <a:gd name="T74" fmla="*/ 0 w 859"/>
                  <a:gd name="T75" fmla="*/ 169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9"/>
                  <a:gd name="T115" fmla="*/ 0 h 213"/>
                  <a:gd name="T116" fmla="*/ 859 w 859"/>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9" h="213">
                    <a:moveTo>
                      <a:pt x="0" y="169"/>
                    </a:moveTo>
                    <a:lnTo>
                      <a:pt x="16" y="206"/>
                    </a:lnTo>
                    <a:lnTo>
                      <a:pt x="18" y="210"/>
                    </a:lnTo>
                    <a:lnTo>
                      <a:pt x="171" y="212"/>
                    </a:lnTo>
                    <a:lnTo>
                      <a:pt x="808" y="95"/>
                    </a:lnTo>
                    <a:lnTo>
                      <a:pt x="858" y="32"/>
                    </a:lnTo>
                    <a:lnTo>
                      <a:pt x="857" y="31"/>
                    </a:lnTo>
                    <a:lnTo>
                      <a:pt x="855" y="30"/>
                    </a:lnTo>
                    <a:lnTo>
                      <a:pt x="849" y="29"/>
                    </a:lnTo>
                    <a:lnTo>
                      <a:pt x="842" y="26"/>
                    </a:lnTo>
                    <a:lnTo>
                      <a:pt x="833" y="22"/>
                    </a:lnTo>
                    <a:lnTo>
                      <a:pt x="821" y="21"/>
                    </a:lnTo>
                    <a:lnTo>
                      <a:pt x="807" y="19"/>
                    </a:lnTo>
                    <a:lnTo>
                      <a:pt x="793" y="15"/>
                    </a:lnTo>
                    <a:lnTo>
                      <a:pt x="776" y="11"/>
                    </a:lnTo>
                    <a:lnTo>
                      <a:pt x="758" y="9"/>
                    </a:lnTo>
                    <a:lnTo>
                      <a:pt x="738" y="7"/>
                    </a:lnTo>
                    <a:lnTo>
                      <a:pt x="716" y="3"/>
                    </a:lnTo>
                    <a:lnTo>
                      <a:pt x="692" y="2"/>
                    </a:lnTo>
                    <a:lnTo>
                      <a:pt x="667" y="1"/>
                    </a:lnTo>
                    <a:lnTo>
                      <a:pt x="640" y="0"/>
                    </a:lnTo>
                    <a:lnTo>
                      <a:pt x="612" y="0"/>
                    </a:lnTo>
                    <a:lnTo>
                      <a:pt x="583" y="0"/>
                    </a:lnTo>
                    <a:lnTo>
                      <a:pt x="552" y="3"/>
                    </a:lnTo>
                    <a:lnTo>
                      <a:pt x="520" y="5"/>
                    </a:lnTo>
                    <a:lnTo>
                      <a:pt x="487" y="7"/>
                    </a:lnTo>
                    <a:lnTo>
                      <a:pt x="451" y="13"/>
                    </a:lnTo>
                    <a:lnTo>
                      <a:pt x="416" y="19"/>
                    </a:lnTo>
                    <a:lnTo>
                      <a:pt x="379" y="25"/>
                    </a:lnTo>
                    <a:lnTo>
                      <a:pt x="339" y="35"/>
                    </a:lnTo>
                    <a:lnTo>
                      <a:pt x="300" y="45"/>
                    </a:lnTo>
                    <a:lnTo>
                      <a:pt x="261" y="57"/>
                    </a:lnTo>
                    <a:lnTo>
                      <a:pt x="219" y="72"/>
                    </a:lnTo>
                    <a:lnTo>
                      <a:pt x="177" y="87"/>
                    </a:lnTo>
                    <a:lnTo>
                      <a:pt x="133" y="105"/>
                    </a:lnTo>
                    <a:lnTo>
                      <a:pt x="91" y="125"/>
                    </a:lnTo>
                    <a:lnTo>
                      <a:pt x="47" y="145"/>
                    </a:lnTo>
                    <a:lnTo>
                      <a:pt x="0" y="169"/>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34" name="Freeform 11"/>
              <p:cNvSpPr>
                <a:spLocks/>
              </p:cNvSpPr>
              <p:nvPr/>
            </p:nvSpPr>
            <p:spPr bwMode="auto">
              <a:xfrm>
                <a:off x="910" y="2480"/>
                <a:ext cx="2487" cy="167"/>
              </a:xfrm>
              <a:custGeom>
                <a:avLst/>
                <a:gdLst>
                  <a:gd name="T0" fmla="*/ 2436 w 2487"/>
                  <a:gd name="T1" fmla="*/ 98 h 167"/>
                  <a:gd name="T2" fmla="*/ 2336 w 2487"/>
                  <a:gd name="T3" fmla="*/ 102 h 167"/>
                  <a:gd name="T4" fmla="*/ 2236 w 2487"/>
                  <a:gd name="T5" fmla="*/ 108 h 167"/>
                  <a:gd name="T6" fmla="*/ 2136 w 2487"/>
                  <a:gd name="T7" fmla="*/ 111 h 167"/>
                  <a:gd name="T8" fmla="*/ 2036 w 2487"/>
                  <a:gd name="T9" fmla="*/ 115 h 167"/>
                  <a:gd name="T10" fmla="*/ 1935 w 2487"/>
                  <a:gd name="T11" fmla="*/ 117 h 167"/>
                  <a:gd name="T12" fmla="*/ 1835 w 2487"/>
                  <a:gd name="T13" fmla="*/ 119 h 167"/>
                  <a:gd name="T14" fmla="*/ 1733 w 2487"/>
                  <a:gd name="T15" fmla="*/ 123 h 167"/>
                  <a:gd name="T16" fmla="*/ 1634 w 2487"/>
                  <a:gd name="T17" fmla="*/ 124 h 167"/>
                  <a:gd name="T18" fmla="*/ 1533 w 2487"/>
                  <a:gd name="T19" fmla="*/ 125 h 167"/>
                  <a:gd name="T20" fmla="*/ 1433 w 2487"/>
                  <a:gd name="T21" fmla="*/ 128 h 167"/>
                  <a:gd name="T22" fmla="*/ 1333 w 2487"/>
                  <a:gd name="T23" fmla="*/ 130 h 167"/>
                  <a:gd name="T24" fmla="*/ 1233 w 2487"/>
                  <a:gd name="T25" fmla="*/ 132 h 167"/>
                  <a:gd name="T26" fmla="*/ 1135 w 2487"/>
                  <a:gd name="T27" fmla="*/ 135 h 167"/>
                  <a:gd name="T28" fmla="*/ 1037 w 2487"/>
                  <a:gd name="T29" fmla="*/ 139 h 167"/>
                  <a:gd name="T30" fmla="*/ 939 w 2487"/>
                  <a:gd name="T31" fmla="*/ 142 h 167"/>
                  <a:gd name="T32" fmla="*/ 844 w 2487"/>
                  <a:gd name="T33" fmla="*/ 148 h 167"/>
                  <a:gd name="T34" fmla="*/ 758 w 2487"/>
                  <a:gd name="T35" fmla="*/ 152 h 167"/>
                  <a:gd name="T36" fmla="*/ 685 w 2487"/>
                  <a:gd name="T37" fmla="*/ 154 h 167"/>
                  <a:gd name="T38" fmla="*/ 625 w 2487"/>
                  <a:gd name="T39" fmla="*/ 156 h 167"/>
                  <a:gd name="T40" fmla="*/ 573 w 2487"/>
                  <a:gd name="T41" fmla="*/ 160 h 167"/>
                  <a:gd name="T42" fmla="*/ 531 w 2487"/>
                  <a:gd name="T43" fmla="*/ 161 h 167"/>
                  <a:gd name="T44" fmla="*/ 498 w 2487"/>
                  <a:gd name="T45" fmla="*/ 161 h 167"/>
                  <a:gd name="T46" fmla="*/ 472 w 2487"/>
                  <a:gd name="T47" fmla="*/ 162 h 167"/>
                  <a:gd name="T48" fmla="*/ 452 w 2487"/>
                  <a:gd name="T49" fmla="*/ 162 h 167"/>
                  <a:gd name="T50" fmla="*/ 439 w 2487"/>
                  <a:gd name="T51" fmla="*/ 161 h 167"/>
                  <a:gd name="T52" fmla="*/ 429 w 2487"/>
                  <a:gd name="T53" fmla="*/ 160 h 167"/>
                  <a:gd name="T54" fmla="*/ 425 w 2487"/>
                  <a:gd name="T55" fmla="*/ 161 h 167"/>
                  <a:gd name="T56" fmla="*/ 422 w 2487"/>
                  <a:gd name="T57" fmla="*/ 160 h 167"/>
                  <a:gd name="T58" fmla="*/ 423 w 2487"/>
                  <a:gd name="T59" fmla="*/ 162 h 167"/>
                  <a:gd name="T60" fmla="*/ 417 w 2487"/>
                  <a:gd name="T61" fmla="*/ 161 h 167"/>
                  <a:gd name="T62" fmla="*/ 401 w 2487"/>
                  <a:gd name="T63" fmla="*/ 162 h 167"/>
                  <a:gd name="T64" fmla="*/ 378 w 2487"/>
                  <a:gd name="T65" fmla="*/ 163 h 167"/>
                  <a:gd name="T66" fmla="*/ 351 w 2487"/>
                  <a:gd name="T67" fmla="*/ 164 h 167"/>
                  <a:gd name="T68" fmla="*/ 322 w 2487"/>
                  <a:gd name="T69" fmla="*/ 165 h 167"/>
                  <a:gd name="T70" fmla="*/ 295 w 2487"/>
                  <a:gd name="T71" fmla="*/ 166 h 167"/>
                  <a:gd name="T72" fmla="*/ 270 w 2487"/>
                  <a:gd name="T73" fmla="*/ 166 h 167"/>
                  <a:gd name="T74" fmla="*/ 251 w 2487"/>
                  <a:gd name="T75" fmla="*/ 164 h 167"/>
                  <a:gd name="T76" fmla="*/ 239 w 2487"/>
                  <a:gd name="T77" fmla="*/ 164 h 167"/>
                  <a:gd name="T78" fmla="*/ 216 w 2487"/>
                  <a:gd name="T79" fmla="*/ 161 h 167"/>
                  <a:gd name="T80" fmla="*/ 182 w 2487"/>
                  <a:gd name="T81" fmla="*/ 157 h 167"/>
                  <a:gd name="T82" fmla="*/ 146 w 2487"/>
                  <a:gd name="T83" fmla="*/ 148 h 167"/>
                  <a:gd name="T84" fmla="*/ 106 w 2487"/>
                  <a:gd name="T85" fmla="*/ 137 h 167"/>
                  <a:gd name="T86" fmla="*/ 66 w 2487"/>
                  <a:gd name="T87" fmla="*/ 121 h 167"/>
                  <a:gd name="T88" fmla="*/ 31 w 2487"/>
                  <a:gd name="T89" fmla="*/ 100 h 167"/>
                  <a:gd name="T90" fmla="*/ 17 w 2487"/>
                  <a:gd name="T91" fmla="*/ 51 h 167"/>
                  <a:gd name="T92" fmla="*/ 1 w 2487"/>
                  <a:gd name="T93" fmla="*/ 0 h 167"/>
                  <a:gd name="T94" fmla="*/ 2450 w 2487"/>
                  <a:gd name="T95" fmla="*/ 23 h 167"/>
                  <a:gd name="T96" fmla="*/ 2453 w 2487"/>
                  <a:gd name="T97" fmla="*/ 47 h 167"/>
                  <a:gd name="T98" fmla="*/ 2456 w 2487"/>
                  <a:gd name="T99" fmla="*/ 70 h 167"/>
                  <a:gd name="T100" fmla="*/ 2470 w 2487"/>
                  <a:gd name="T101" fmla="*/ 89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87"/>
                  <a:gd name="T154" fmla="*/ 0 h 167"/>
                  <a:gd name="T155" fmla="*/ 2487 w 2487"/>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87" h="167">
                    <a:moveTo>
                      <a:pt x="2486" y="94"/>
                    </a:moveTo>
                    <a:lnTo>
                      <a:pt x="2436" y="98"/>
                    </a:lnTo>
                    <a:lnTo>
                      <a:pt x="2385" y="100"/>
                    </a:lnTo>
                    <a:lnTo>
                      <a:pt x="2336" y="102"/>
                    </a:lnTo>
                    <a:lnTo>
                      <a:pt x="2287" y="106"/>
                    </a:lnTo>
                    <a:lnTo>
                      <a:pt x="2236" y="108"/>
                    </a:lnTo>
                    <a:lnTo>
                      <a:pt x="2186" y="110"/>
                    </a:lnTo>
                    <a:lnTo>
                      <a:pt x="2136" y="111"/>
                    </a:lnTo>
                    <a:lnTo>
                      <a:pt x="2086" y="112"/>
                    </a:lnTo>
                    <a:lnTo>
                      <a:pt x="2036" y="115"/>
                    </a:lnTo>
                    <a:lnTo>
                      <a:pt x="1986" y="115"/>
                    </a:lnTo>
                    <a:lnTo>
                      <a:pt x="1935" y="117"/>
                    </a:lnTo>
                    <a:lnTo>
                      <a:pt x="1884" y="119"/>
                    </a:lnTo>
                    <a:lnTo>
                      <a:pt x="1835" y="119"/>
                    </a:lnTo>
                    <a:lnTo>
                      <a:pt x="1783" y="122"/>
                    </a:lnTo>
                    <a:lnTo>
                      <a:pt x="1733" y="123"/>
                    </a:lnTo>
                    <a:lnTo>
                      <a:pt x="1683" y="123"/>
                    </a:lnTo>
                    <a:lnTo>
                      <a:pt x="1634" y="124"/>
                    </a:lnTo>
                    <a:lnTo>
                      <a:pt x="1584" y="125"/>
                    </a:lnTo>
                    <a:lnTo>
                      <a:pt x="1533" y="125"/>
                    </a:lnTo>
                    <a:lnTo>
                      <a:pt x="1482" y="125"/>
                    </a:lnTo>
                    <a:lnTo>
                      <a:pt x="1433" y="128"/>
                    </a:lnTo>
                    <a:lnTo>
                      <a:pt x="1384" y="127"/>
                    </a:lnTo>
                    <a:lnTo>
                      <a:pt x="1333" y="130"/>
                    </a:lnTo>
                    <a:lnTo>
                      <a:pt x="1284" y="131"/>
                    </a:lnTo>
                    <a:lnTo>
                      <a:pt x="1233" y="132"/>
                    </a:lnTo>
                    <a:lnTo>
                      <a:pt x="1184" y="134"/>
                    </a:lnTo>
                    <a:lnTo>
                      <a:pt x="1135" y="135"/>
                    </a:lnTo>
                    <a:lnTo>
                      <a:pt x="1086" y="137"/>
                    </a:lnTo>
                    <a:lnTo>
                      <a:pt x="1037" y="139"/>
                    </a:lnTo>
                    <a:lnTo>
                      <a:pt x="987" y="140"/>
                    </a:lnTo>
                    <a:lnTo>
                      <a:pt x="939" y="142"/>
                    </a:lnTo>
                    <a:lnTo>
                      <a:pt x="890" y="145"/>
                    </a:lnTo>
                    <a:lnTo>
                      <a:pt x="844" y="148"/>
                    </a:lnTo>
                    <a:lnTo>
                      <a:pt x="799" y="149"/>
                    </a:lnTo>
                    <a:lnTo>
                      <a:pt x="758" y="152"/>
                    </a:lnTo>
                    <a:lnTo>
                      <a:pt x="721" y="153"/>
                    </a:lnTo>
                    <a:lnTo>
                      <a:pt x="685" y="154"/>
                    </a:lnTo>
                    <a:lnTo>
                      <a:pt x="655" y="156"/>
                    </a:lnTo>
                    <a:lnTo>
                      <a:pt x="625" y="156"/>
                    </a:lnTo>
                    <a:lnTo>
                      <a:pt x="597" y="158"/>
                    </a:lnTo>
                    <a:lnTo>
                      <a:pt x="573" y="160"/>
                    </a:lnTo>
                    <a:lnTo>
                      <a:pt x="551" y="159"/>
                    </a:lnTo>
                    <a:lnTo>
                      <a:pt x="531" y="161"/>
                    </a:lnTo>
                    <a:lnTo>
                      <a:pt x="513" y="161"/>
                    </a:lnTo>
                    <a:lnTo>
                      <a:pt x="498" y="161"/>
                    </a:lnTo>
                    <a:lnTo>
                      <a:pt x="484" y="161"/>
                    </a:lnTo>
                    <a:lnTo>
                      <a:pt x="472" y="162"/>
                    </a:lnTo>
                    <a:lnTo>
                      <a:pt x="461" y="162"/>
                    </a:lnTo>
                    <a:lnTo>
                      <a:pt x="452" y="162"/>
                    </a:lnTo>
                    <a:lnTo>
                      <a:pt x="444" y="162"/>
                    </a:lnTo>
                    <a:lnTo>
                      <a:pt x="439" y="161"/>
                    </a:lnTo>
                    <a:lnTo>
                      <a:pt x="433" y="161"/>
                    </a:lnTo>
                    <a:lnTo>
                      <a:pt x="429" y="160"/>
                    </a:lnTo>
                    <a:lnTo>
                      <a:pt x="427" y="160"/>
                    </a:lnTo>
                    <a:lnTo>
                      <a:pt x="425" y="161"/>
                    </a:lnTo>
                    <a:lnTo>
                      <a:pt x="422" y="161"/>
                    </a:lnTo>
                    <a:lnTo>
                      <a:pt x="422" y="160"/>
                    </a:lnTo>
                    <a:lnTo>
                      <a:pt x="422" y="161"/>
                    </a:lnTo>
                    <a:lnTo>
                      <a:pt x="423" y="162"/>
                    </a:lnTo>
                    <a:lnTo>
                      <a:pt x="420" y="162"/>
                    </a:lnTo>
                    <a:lnTo>
                      <a:pt x="417" y="161"/>
                    </a:lnTo>
                    <a:lnTo>
                      <a:pt x="409" y="161"/>
                    </a:lnTo>
                    <a:lnTo>
                      <a:pt x="401" y="162"/>
                    </a:lnTo>
                    <a:lnTo>
                      <a:pt x="389" y="162"/>
                    </a:lnTo>
                    <a:lnTo>
                      <a:pt x="378" y="163"/>
                    </a:lnTo>
                    <a:lnTo>
                      <a:pt x="365" y="164"/>
                    </a:lnTo>
                    <a:lnTo>
                      <a:pt x="351" y="164"/>
                    </a:lnTo>
                    <a:lnTo>
                      <a:pt x="336" y="163"/>
                    </a:lnTo>
                    <a:lnTo>
                      <a:pt x="322" y="165"/>
                    </a:lnTo>
                    <a:lnTo>
                      <a:pt x="308" y="164"/>
                    </a:lnTo>
                    <a:lnTo>
                      <a:pt x="295" y="166"/>
                    </a:lnTo>
                    <a:lnTo>
                      <a:pt x="282" y="166"/>
                    </a:lnTo>
                    <a:lnTo>
                      <a:pt x="270" y="166"/>
                    </a:lnTo>
                    <a:lnTo>
                      <a:pt x="260" y="166"/>
                    </a:lnTo>
                    <a:lnTo>
                      <a:pt x="251" y="164"/>
                    </a:lnTo>
                    <a:lnTo>
                      <a:pt x="246" y="165"/>
                    </a:lnTo>
                    <a:lnTo>
                      <a:pt x="239" y="164"/>
                    </a:lnTo>
                    <a:lnTo>
                      <a:pt x="229" y="163"/>
                    </a:lnTo>
                    <a:lnTo>
                      <a:pt x="216" y="161"/>
                    </a:lnTo>
                    <a:lnTo>
                      <a:pt x="200" y="159"/>
                    </a:lnTo>
                    <a:lnTo>
                      <a:pt x="182" y="157"/>
                    </a:lnTo>
                    <a:lnTo>
                      <a:pt x="164" y="151"/>
                    </a:lnTo>
                    <a:lnTo>
                      <a:pt x="146" y="148"/>
                    </a:lnTo>
                    <a:lnTo>
                      <a:pt x="125" y="144"/>
                    </a:lnTo>
                    <a:lnTo>
                      <a:pt x="106" y="137"/>
                    </a:lnTo>
                    <a:lnTo>
                      <a:pt x="85" y="130"/>
                    </a:lnTo>
                    <a:lnTo>
                      <a:pt x="66" y="121"/>
                    </a:lnTo>
                    <a:lnTo>
                      <a:pt x="48" y="112"/>
                    </a:lnTo>
                    <a:lnTo>
                      <a:pt x="31" y="100"/>
                    </a:lnTo>
                    <a:lnTo>
                      <a:pt x="19" y="87"/>
                    </a:lnTo>
                    <a:lnTo>
                      <a:pt x="17" y="51"/>
                    </a:lnTo>
                    <a:lnTo>
                      <a:pt x="0" y="47"/>
                    </a:lnTo>
                    <a:lnTo>
                      <a:pt x="1" y="0"/>
                    </a:lnTo>
                    <a:lnTo>
                      <a:pt x="2449" y="12"/>
                    </a:lnTo>
                    <a:lnTo>
                      <a:pt x="2450" y="23"/>
                    </a:lnTo>
                    <a:lnTo>
                      <a:pt x="2452" y="36"/>
                    </a:lnTo>
                    <a:lnTo>
                      <a:pt x="2453" y="47"/>
                    </a:lnTo>
                    <a:lnTo>
                      <a:pt x="2452" y="60"/>
                    </a:lnTo>
                    <a:lnTo>
                      <a:pt x="2456" y="70"/>
                    </a:lnTo>
                    <a:lnTo>
                      <a:pt x="2461" y="81"/>
                    </a:lnTo>
                    <a:lnTo>
                      <a:pt x="2470" y="89"/>
                    </a:lnTo>
                    <a:lnTo>
                      <a:pt x="2486" y="94"/>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35" name="Freeform 12"/>
              <p:cNvSpPr>
                <a:spLocks/>
              </p:cNvSpPr>
              <p:nvPr/>
            </p:nvSpPr>
            <p:spPr bwMode="auto">
              <a:xfrm>
                <a:off x="900" y="2484"/>
                <a:ext cx="2501" cy="170"/>
              </a:xfrm>
              <a:custGeom>
                <a:avLst/>
                <a:gdLst>
                  <a:gd name="T0" fmla="*/ 2500 w 2501"/>
                  <a:gd name="T1" fmla="*/ 100 h 170"/>
                  <a:gd name="T2" fmla="*/ 2399 w 2501"/>
                  <a:gd name="T3" fmla="*/ 105 h 170"/>
                  <a:gd name="T4" fmla="*/ 2299 w 2501"/>
                  <a:gd name="T5" fmla="*/ 110 h 170"/>
                  <a:gd name="T6" fmla="*/ 2198 w 2501"/>
                  <a:gd name="T7" fmla="*/ 114 h 170"/>
                  <a:gd name="T8" fmla="*/ 2098 w 2501"/>
                  <a:gd name="T9" fmla="*/ 117 h 170"/>
                  <a:gd name="T10" fmla="*/ 1997 w 2501"/>
                  <a:gd name="T11" fmla="*/ 120 h 170"/>
                  <a:gd name="T12" fmla="*/ 1896 w 2501"/>
                  <a:gd name="T13" fmla="*/ 123 h 170"/>
                  <a:gd name="T14" fmla="*/ 1795 w 2501"/>
                  <a:gd name="T15" fmla="*/ 125 h 170"/>
                  <a:gd name="T16" fmla="*/ 1693 w 2501"/>
                  <a:gd name="T17" fmla="*/ 127 h 170"/>
                  <a:gd name="T18" fmla="*/ 1594 w 2501"/>
                  <a:gd name="T19" fmla="*/ 128 h 170"/>
                  <a:gd name="T20" fmla="*/ 1492 w 2501"/>
                  <a:gd name="T21" fmla="*/ 130 h 170"/>
                  <a:gd name="T22" fmla="*/ 1392 w 2501"/>
                  <a:gd name="T23" fmla="*/ 131 h 170"/>
                  <a:gd name="T24" fmla="*/ 1292 w 2501"/>
                  <a:gd name="T25" fmla="*/ 134 h 170"/>
                  <a:gd name="T26" fmla="*/ 1192 w 2501"/>
                  <a:gd name="T27" fmla="*/ 137 h 170"/>
                  <a:gd name="T28" fmla="*/ 1093 w 2501"/>
                  <a:gd name="T29" fmla="*/ 140 h 170"/>
                  <a:gd name="T30" fmla="*/ 994 w 2501"/>
                  <a:gd name="T31" fmla="*/ 144 h 170"/>
                  <a:gd name="T32" fmla="*/ 895 w 2501"/>
                  <a:gd name="T33" fmla="*/ 148 h 170"/>
                  <a:gd name="T34" fmla="*/ 805 w 2501"/>
                  <a:gd name="T35" fmla="*/ 152 h 170"/>
                  <a:gd name="T36" fmla="*/ 724 w 2501"/>
                  <a:gd name="T37" fmla="*/ 156 h 170"/>
                  <a:gd name="T38" fmla="*/ 657 w 2501"/>
                  <a:gd name="T39" fmla="*/ 159 h 170"/>
                  <a:gd name="T40" fmla="*/ 602 w 2501"/>
                  <a:gd name="T41" fmla="*/ 161 h 170"/>
                  <a:gd name="T42" fmla="*/ 555 w 2501"/>
                  <a:gd name="T43" fmla="*/ 161 h 170"/>
                  <a:gd name="T44" fmla="*/ 517 w 2501"/>
                  <a:gd name="T45" fmla="*/ 162 h 170"/>
                  <a:gd name="T46" fmla="*/ 488 w 2501"/>
                  <a:gd name="T47" fmla="*/ 163 h 170"/>
                  <a:gd name="T48" fmla="*/ 465 w 2501"/>
                  <a:gd name="T49" fmla="*/ 163 h 170"/>
                  <a:gd name="T50" fmla="*/ 448 w 2501"/>
                  <a:gd name="T51" fmla="*/ 164 h 170"/>
                  <a:gd name="T52" fmla="*/ 437 w 2501"/>
                  <a:gd name="T53" fmla="*/ 163 h 170"/>
                  <a:gd name="T54" fmla="*/ 431 w 2501"/>
                  <a:gd name="T55" fmla="*/ 161 h 170"/>
                  <a:gd name="T56" fmla="*/ 426 w 2501"/>
                  <a:gd name="T57" fmla="*/ 162 h 170"/>
                  <a:gd name="T58" fmla="*/ 426 w 2501"/>
                  <a:gd name="T59" fmla="*/ 162 h 170"/>
                  <a:gd name="T60" fmla="*/ 424 w 2501"/>
                  <a:gd name="T61" fmla="*/ 163 h 170"/>
                  <a:gd name="T62" fmla="*/ 412 w 2501"/>
                  <a:gd name="T63" fmla="*/ 164 h 170"/>
                  <a:gd name="T64" fmla="*/ 392 w 2501"/>
                  <a:gd name="T65" fmla="*/ 164 h 170"/>
                  <a:gd name="T66" fmla="*/ 368 w 2501"/>
                  <a:gd name="T67" fmla="*/ 165 h 170"/>
                  <a:gd name="T68" fmla="*/ 339 w 2501"/>
                  <a:gd name="T69" fmla="*/ 166 h 170"/>
                  <a:gd name="T70" fmla="*/ 311 w 2501"/>
                  <a:gd name="T71" fmla="*/ 167 h 170"/>
                  <a:gd name="T72" fmla="*/ 285 w 2501"/>
                  <a:gd name="T73" fmla="*/ 167 h 170"/>
                  <a:gd name="T74" fmla="*/ 263 w 2501"/>
                  <a:gd name="T75" fmla="*/ 168 h 170"/>
                  <a:gd name="T76" fmla="*/ 249 w 2501"/>
                  <a:gd name="T77" fmla="*/ 165 h 170"/>
                  <a:gd name="T78" fmla="*/ 231 w 2501"/>
                  <a:gd name="T79" fmla="*/ 164 h 170"/>
                  <a:gd name="T80" fmla="*/ 203 w 2501"/>
                  <a:gd name="T81" fmla="*/ 160 h 170"/>
                  <a:gd name="T82" fmla="*/ 166 w 2501"/>
                  <a:gd name="T83" fmla="*/ 153 h 170"/>
                  <a:gd name="T84" fmla="*/ 126 w 2501"/>
                  <a:gd name="T85" fmla="*/ 146 h 170"/>
                  <a:gd name="T86" fmla="*/ 87 w 2501"/>
                  <a:gd name="T87" fmla="*/ 131 h 170"/>
                  <a:gd name="T88" fmla="*/ 49 w 2501"/>
                  <a:gd name="T89" fmla="*/ 113 h 170"/>
                  <a:gd name="T90" fmla="*/ 18 w 2501"/>
                  <a:gd name="T91" fmla="*/ 88 h 170"/>
                  <a:gd name="T92" fmla="*/ 0 w 2501"/>
                  <a:gd name="T93" fmla="*/ 47 h 170"/>
                  <a:gd name="T94" fmla="*/ 2462 w 2501"/>
                  <a:gd name="T95" fmla="*/ 16 h 170"/>
                  <a:gd name="T96" fmla="*/ 2466 w 2501"/>
                  <a:gd name="T97" fmla="*/ 40 h 170"/>
                  <a:gd name="T98" fmla="*/ 2466 w 2501"/>
                  <a:gd name="T99" fmla="*/ 65 h 170"/>
                  <a:gd name="T100" fmla="*/ 2475 w 2501"/>
                  <a:gd name="T101" fmla="*/ 86 h 170"/>
                  <a:gd name="T102" fmla="*/ 2500 w 2501"/>
                  <a:gd name="T103" fmla="*/ 100 h 1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01"/>
                  <a:gd name="T157" fmla="*/ 0 h 170"/>
                  <a:gd name="T158" fmla="*/ 2501 w 2501"/>
                  <a:gd name="T159" fmla="*/ 170 h 1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01" h="170">
                    <a:moveTo>
                      <a:pt x="2500" y="100"/>
                    </a:moveTo>
                    <a:lnTo>
                      <a:pt x="2500" y="100"/>
                    </a:lnTo>
                    <a:lnTo>
                      <a:pt x="2450" y="103"/>
                    </a:lnTo>
                    <a:lnTo>
                      <a:pt x="2399" y="105"/>
                    </a:lnTo>
                    <a:lnTo>
                      <a:pt x="2349" y="107"/>
                    </a:lnTo>
                    <a:lnTo>
                      <a:pt x="2299" y="110"/>
                    </a:lnTo>
                    <a:lnTo>
                      <a:pt x="2249" y="112"/>
                    </a:lnTo>
                    <a:lnTo>
                      <a:pt x="2198" y="114"/>
                    </a:lnTo>
                    <a:lnTo>
                      <a:pt x="2149" y="116"/>
                    </a:lnTo>
                    <a:lnTo>
                      <a:pt x="2098" y="117"/>
                    </a:lnTo>
                    <a:lnTo>
                      <a:pt x="2047" y="119"/>
                    </a:lnTo>
                    <a:lnTo>
                      <a:pt x="1997" y="120"/>
                    </a:lnTo>
                    <a:lnTo>
                      <a:pt x="1946" y="121"/>
                    </a:lnTo>
                    <a:lnTo>
                      <a:pt x="1896" y="123"/>
                    </a:lnTo>
                    <a:lnTo>
                      <a:pt x="1845" y="124"/>
                    </a:lnTo>
                    <a:lnTo>
                      <a:pt x="1795" y="125"/>
                    </a:lnTo>
                    <a:lnTo>
                      <a:pt x="1744" y="126"/>
                    </a:lnTo>
                    <a:lnTo>
                      <a:pt x="1693" y="127"/>
                    </a:lnTo>
                    <a:lnTo>
                      <a:pt x="1644" y="128"/>
                    </a:lnTo>
                    <a:lnTo>
                      <a:pt x="1594" y="128"/>
                    </a:lnTo>
                    <a:lnTo>
                      <a:pt x="1542" y="129"/>
                    </a:lnTo>
                    <a:lnTo>
                      <a:pt x="1492" y="130"/>
                    </a:lnTo>
                    <a:lnTo>
                      <a:pt x="1443" y="131"/>
                    </a:lnTo>
                    <a:lnTo>
                      <a:pt x="1392" y="131"/>
                    </a:lnTo>
                    <a:lnTo>
                      <a:pt x="1342" y="134"/>
                    </a:lnTo>
                    <a:lnTo>
                      <a:pt x="1292" y="134"/>
                    </a:lnTo>
                    <a:lnTo>
                      <a:pt x="1242" y="135"/>
                    </a:lnTo>
                    <a:lnTo>
                      <a:pt x="1192" y="137"/>
                    </a:lnTo>
                    <a:lnTo>
                      <a:pt x="1142" y="137"/>
                    </a:lnTo>
                    <a:lnTo>
                      <a:pt x="1093" y="140"/>
                    </a:lnTo>
                    <a:lnTo>
                      <a:pt x="1043" y="140"/>
                    </a:lnTo>
                    <a:lnTo>
                      <a:pt x="994" y="144"/>
                    </a:lnTo>
                    <a:lnTo>
                      <a:pt x="945" y="146"/>
                    </a:lnTo>
                    <a:lnTo>
                      <a:pt x="895" y="148"/>
                    </a:lnTo>
                    <a:lnTo>
                      <a:pt x="848" y="150"/>
                    </a:lnTo>
                    <a:lnTo>
                      <a:pt x="805" y="152"/>
                    </a:lnTo>
                    <a:lnTo>
                      <a:pt x="764" y="154"/>
                    </a:lnTo>
                    <a:lnTo>
                      <a:pt x="724" y="156"/>
                    </a:lnTo>
                    <a:lnTo>
                      <a:pt x="690" y="157"/>
                    </a:lnTo>
                    <a:lnTo>
                      <a:pt x="657" y="159"/>
                    </a:lnTo>
                    <a:lnTo>
                      <a:pt x="629" y="159"/>
                    </a:lnTo>
                    <a:lnTo>
                      <a:pt x="602" y="161"/>
                    </a:lnTo>
                    <a:lnTo>
                      <a:pt x="577" y="161"/>
                    </a:lnTo>
                    <a:lnTo>
                      <a:pt x="555" y="161"/>
                    </a:lnTo>
                    <a:lnTo>
                      <a:pt x="534" y="163"/>
                    </a:lnTo>
                    <a:lnTo>
                      <a:pt x="517" y="162"/>
                    </a:lnTo>
                    <a:lnTo>
                      <a:pt x="502" y="163"/>
                    </a:lnTo>
                    <a:lnTo>
                      <a:pt x="488" y="163"/>
                    </a:lnTo>
                    <a:lnTo>
                      <a:pt x="476" y="164"/>
                    </a:lnTo>
                    <a:lnTo>
                      <a:pt x="465" y="163"/>
                    </a:lnTo>
                    <a:lnTo>
                      <a:pt x="457" y="163"/>
                    </a:lnTo>
                    <a:lnTo>
                      <a:pt x="448" y="164"/>
                    </a:lnTo>
                    <a:lnTo>
                      <a:pt x="443" y="163"/>
                    </a:lnTo>
                    <a:lnTo>
                      <a:pt x="437" y="163"/>
                    </a:lnTo>
                    <a:lnTo>
                      <a:pt x="433" y="163"/>
                    </a:lnTo>
                    <a:lnTo>
                      <a:pt x="431" y="161"/>
                    </a:lnTo>
                    <a:lnTo>
                      <a:pt x="429" y="162"/>
                    </a:lnTo>
                    <a:lnTo>
                      <a:pt x="426" y="162"/>
                    </a:lnTo>
                    <a:lnTo>
                      <a:pt x="427" y="163"/>
                    </a:lnTo>
                    <a:lnTo>
                      <a:pt x="424" y="163"/>
                    </a:lnTo>
                    <a:lnTo>
                      <a:pt x="420" y="164"/>
                    </a:lnTo>
                    <a:lnTo>
                      <a:pt x="412" y="164"/>
                    </a:lnTo>
                    <a:lnTo>
                      <a:pt x="404" y="164"/>
                    </a:lnTo>
                    <a:lnTo>
                      <a:pt x="392" y="164"/>
                    </a:lnTo>
                    <a:lnTo>
                      <a:pt x="381" y="166"/>
                    </a:lnTo>
                    <a:lnTo>
                      <a:pt x="368" y="165"/>
                    </a:lnTo>
                    <a:lnTo>
                      <a:pt x="354" y="168"/>
                    </a:lnTo>
                    <a:lnTo>
                      <a:pt x="339" y="166"/>
                    </a:lnTo>
                    <a:lnTo>
                      <a:pt x="325" y="167"/>
                    </a:lnTo>
                    <a:lnTo>
                      <a:pt x="311" y="167"/>
                    </a:lnTo>
                    <a:lnTo>
                      <a:pt x="297" y="169"/>
                    </a:lnTo>
                    <a:lnTo>
                      <a:pt x="285" y="167"/>
                    </a:lnTo>
                    <a:lnTo>
                      <a:pt x="273" y="167"/>
                    </a:lnTo>
                    <a:lnTo>
                      <a:pt x="263" y="168"/>
                    </a:lnTo>
                    <a:lnTo>
                      <a:pt x="254" y="166"/>
                    </a:lnTo>
                    <a:lnTo>
                      <a:pt x="249" y="165"/>
                    </a:lnTo>
                    <a:lnTo>
                      <a:pt x="242" y="166"/>
                    </a:lnTo>
                    <a:lnTo>
                      <a:pt x="231" y="164"/>
                    </a:lnTo>
                    <a:lnTo>
                      <a:pt x="218" y="162"/>
                    </a:lnTo>
                    <a:lnTo>
                      <a:pt x="203" y="160"/>
                    </a:lnTo>
                    <a:lnTo>
                      <a:pt x="184" y="158"/>
                    </a:lnTo>
                    <a:lnTo>
                      <a:pt x="166" y="153"/>
                    </a:lnTo>
                    <a:lnTo>
                      <a:pt x="147" y="149"/>
                    </a:lnTo>
                    <a:lnTo>
                      <a:pt x="126" y="146"/>
                    </a:lnTo>
                    <a:lnTo>
                      <a:pt x="107" y="139"/>
                    </a:lnTo>
                    <a:lnTo>
                      <a:pt x="87" y="131"/>
                    </a:lnTo>
                    <a:lnTo>
                      <a:pt x="67" y="122"/>
                    </a:lnTo>
                    <a:lnTo>
                      <a:pt x="49" y="113"/>
                    </a:lnTo>
                    <a:lnTo>
                      <a:pt x="33" y="101"/>
                    </a:lnTo>
                    <a:lnTo>
                      <a:pt x="18" y="88"/>
                    </a:lnTo>
                    <a:lnTo>
                      <a:pt x="18" y="51"/>
                    </a:lnTo>
                    <a:lnTo>
                      <a:pt x="0" y="47"/>
                    </a:lnTo>
                    <a:lnTo>
                      <a:pt x="2" y="0"/>
                    </a:lnTo>
                    <a:lnTo>
                      <a:pt x="2462" y="16"/>
                    </a:lnTo>
                    <a:lnTo>
                      <a:pt x="2464" y="27"/>
                    </a:lnTo>
                    <a:lnTo>
                      <a:pt x="2466" y="40"/>
                    </a:lnTo>
                    <a:lnTo>
                      <a:pt x="2466" y="52"/>
                    </a:lnTo>
                    <a:lnTo>
                      <a:pt x="2466" y="65"/>
                    </a:lnTo>
                    <a:lnTo>
                      <a:pt x="2469" y="76"/>
                    </a:lnTo>
                    <a:lnTo>
                      <a:pt x="2475" y="86"/>
                    </a:lnTo>
                    <a:lnTo>
                      <a:pt x="2485" y="94"/>
                    </a:lnTo>
                    <a:lnTo>
                      <a:pt x="2500" y="10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36" name="Freeform 13"/>
              <p:cNvSpPr>
                <a:spLocks/>
              </p:cNvSpPr>
              <p:nvPr/>
            </p:nvSpPr>
            <p:spPr bwMode="auto">
              <a:xfrm>
                <a:off x="1325" y="2598"/>
                <a:ext cx="139" cy="109"/>
              </a:xfrm>
              <a:custGeom>
                <a:avLst/>
                <a:gdLst>
                  <a:gd name="T0" fmla="*/ 60 w 139"/>
                  <a:gd name="T1" fmla="*/ 23 h 109"/>
                  <a:gd name="T2" fmla="*/ 66 w 139"/>
                  <a:gd name="T3" fmla="*/ 36 h 109"/>
                  <a:gd name="T4" fmla="*/ 76 w 139"/>
                  <a:gd name="T5" fmla="*/ 44 h 109"/>
                  <a:gd name="T6" fmla="*/ 88 w 139"/>
                  <a:gd name="T7" fmla="*/ 49 h 109"/>
                  <a:gd name="T8" fmla="*/ 102 w 139"/>
                  <a:gd name="T9" fmla="*/ 54 h 109"/>
                  <a:gd name="T10" fmla="*/ 115 w 139"/>
                  <a:gd name="T11" fmla="*/ 55 h 109"/>
                  <a:gd name="T12" fmla="*/ 125 w 139"/>
                  <a:gd name="T13" fmla="*/ 56 h 109"/>
                  <a:gd name="T14" fmla="*/ 133 w 139"/>
                  <a:gd name="T15" fmla="*/ 56 h 109"/>
                  <a:gd name="T16" fmla="*/ 135 w 139"/>
                  <a:gd name="T17" fmla="*/ 55 h 109"/>
                  <a:gd name="T18" fmla="*/ 138 w 139"/>
                  <a:gd name="T19" fmla="*/ 107 h 109"/>
                  <a:gd name="T20" fmla="*/ 135 w 139"/>
                  <a:gd name="T21" fmla="*/ 107 h 109"/>
                  <a:gd name="T22" fmla="*/ 133 w 139"/>
                  <a:gd name="T23" fmla="*/ 107 h 109"/>
                  <a:gd name="T24" fmla="*/ 126 w 139"/>
                  <a:gd name="T25" fmla="*/ 107 h 109"/>
                  <a:gd name="T26" fmla="*/ 120 w 139"/>
                  <a:gd name="T27" fmla="*/ 108 h 109"/>
                  <a:gd name="T28" fmla="*/ 111 w 139"/>
                  <a:gd name="T29" fmla="*/ 106 h 109"/>
                  <a:gd name="T30" fmla="*/ 101 w 139"/>
                  <a:gd name="T31" fmla="*/ 105 h 109"/>
                  <a:gd name="T32" fmla="*/ 90 w 139"/>
                  <a:gd name="T33" fmla="*/ 103 h 109"/>
                  <a:gd name="T34" fmla="*/ 78 w 139"/>
                  <a:gd name="T35" fmla="*/ 100 h 109"/>
                  <a:gd name="T36" fmla="*/ 66 w 139"/>
                  <a:gd name="T37" fmla="*/ 96 h 109"/>
                  <a:gd name="T38" fmla="*/ 56 w 139"/>
                  <a:gd name="T39" fmla="*/ 91 h 109"/>
                  <a:gd name="T40" fmla="*/ 44 w 139"/>
                  <a:gd name="T41" fmla="*/ 87 h 109"/>
                  <a:gd name="T42" fmla="*/ 33 w 139"/>
                  <a:gd name="T43" fmla="*/ 77 h 109"/>
                  <a:gd name="T44" fmla="*/ 23 w 139"/>
                  <a:gd name="T45" fmla="*/ 69 h 109"/>
                  <a:gd name="T46" fmla="*/ 13 w 139"/>
                  <a:gd name="T47" fmla="*/ 58 h 109"/>
                  <a:gd name="T48" fmla="*/ 5 w 139"/>
                  <a:gd name="T49" fmla="*/ 46 h 109"/>
                  <a:gd name="T50" fmla="*/ 1 w 139"/>
                  <a:gd name="T51" fmla="*/ 32 h 109"/>
                  <a:gd name="T52" fmla="*/ 0 w 139"/>
                  <a:gd name="T53" fmla="*/ 26 h 109"/>
                  <a:gd name="T54" fmla="*/ 1 w 139"/>
                  <a:gd name="T55" fmla="*/ 22 h 109"/>
                  <a:gd name="T56" fmla="*/ 3 w 139"/>
                  <a:gd name="T57" fmla="*/ 17 h 109"/>
                  <a:gd name="T58" fmla="*/ 7 w 139"/>
                  <a:gd name="T59" fmla="*/ 12 h 109"/>
                  <a:gd name="T60" fmla="*/ 10 w 139"/>
                  <a:gd name="T61" fmla="*/ 7 h 109"/>
                  <a:gd name="T62" fmla="*/ 14 w 139"/>
                  <a:gd name="T63" fmla="*/ 4 h 109"/>
                  <a:gd name="T64" fmla="*/ 19 w 139"/>
                  <a:gd name="T65" fmla="*/ 2 h 109"/>
                  <a:gd name="T66" fmla="*/ 25 w 139"/>
                  <a:gd name="T67" fmla="*/ 0 h 109"/>
                  <a:gd name="T68" fmla="*/ 30 w 139"/>
                  <a:gd name="T69" fmla="*/ 2 h 109"/>
                  <a:gd name="T70" fmla="*/ 36 w 139"/>
                  <a:gd name="T71" fmla="*/ 2 h 109"/>
                  <a:gd name="T72" fmla="*/ 40 w 139"/>
                  <a:gd name="T73" fmla="*/ 4 h 109"/>
                  <a:gd name="T74" fmla="*/ 45 w 139"/>
                  <a:gd name="T75" fmla="*/ 7 h 109"/>
                  <a:gd name="T76" fmla="*/ 51 w 139"/>
                  <a:gd name="T77" fmla="*/ 11 h 109"/>
                  <a:gd name="T78" fmla="*/ 55 w 139"/>
                  <a:gd name="T79" fmla="*/ 13 h 109"/>
                  <a:gd name="T80" fmla="*/ 57 w 139"/>
                  <a:gd name="T81" fmla="*/ 18 h 109"/>
                  <a:gd name="T82" fmla="*/ 60 w 139"/>
                  <a:gd name="T83" fmla="*/ 23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109"/>
                  <a:gd name="T128" fmla="*/ 139 w 139"/>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109">
                    <a:moveTo>
                      <a:pt x="60" y="23"/>
                    </a:moveTo>
                    <a:lnTo>
                      <a:pt x="66" y="36"/>
                    </a:lnTo>
                    <a:lnTo>
                      <a:pt x="76" y="44"/>
                    </a:lnTo>
                    <a:lnTo>
                      <a:pt x="88" y="49"/>
                    </a:lnTo>
                    <a:lnTo>
                      <a:pt x="102" y="54"/>
                    </a:lnTo>
                    <a:lnTo>
                      <a:pt x="115" y="55"/>
                    </a:lnTo>
                    <a:lnTo>
                      <a:pt x="125" y="56"/>
                    </a:lnTo>
                    <a:lnTo>
                      <a:pt x="133" y="56"/>
                    </a:lnTo>
                    <a:lnTo>
                      <a:pt x="135" y="55"/>
                    </a:lnTo>
                    <a:lnTo>
                      <a:pt x="138" y="107"/>
                    </a:lnTo>
                    <a:lnTo>
                      <a:pt x="135" y="107"/>
                    </a:lnTo>
                    <a:lnTo>
                      <a:pt x="133" y="107"/>
                    </a:lnTo>
                    <a:lnTo>
                      <a:pt x="126" y="107"/>
                    </a:lnTo>
                    <a:lnTo>
                      <a:pt x="120" y="108"/>
                    </a:lnTo>
                    <a:lnTo>
                      <a:pt x="111" y="106"/>
                    </a:lnTo>
                    <a:lnTo>
                      <a:pt x="101" y="105"/>
                    </a:lnTo>
                    <a:lnTo>
                      <a:pt x="90" y="103"/>
                    </a:lnTo>
                    <a:lnTo>
                      <a:pt x="78" y="100"/>
                    </a:lnTo>
                    <a:lnTo>
                      <a:pt x="66" y="96"/>
                    </a:lnTo>
                    <a:lnTo>
                      <a:pt x="56" y="91"/>
                    </a:lnTo>
                    <a:lnTo>
                      <a:pt x="44" y="87"/>
                    </a:lnTo>
                    <a:lnTo>
                      <a:pt x="33" y="77"/>
                    </a:lnTo>
                    <a:lnTo>
                      <a:pt x="23" y="69"/>
                    </a:lnTo>
                    <a:lnTo>
                      <a:pt x="13" y="58"/>
                    </a:lnTo>
                    <a:lnTo>
                      <a:pt x="5" y="46"/>
                    </a:lnTo>
                    <a:lnTo>
                      <a:pt x="1" y="32"/>
                    </a:lnTo>
                    <a:lnTo>
                      <a:pt x="0" y="26"/>
                    </a:lnTo>
                    <a:lnTo>
                      <a:pt x="1" y="22"/>
                    </a:lnTo>
                    <a:lnTo>
                      <a:pt x="3" y="17"/>
                    </a:lnTo>
                    <a:lnTo>
                      <a:pt x="7" y="12"/>
                    </a:lnTo>
                    <a:lnTo>
                      <a:pt x="10" y="7"/>
                    </a:lnTo>
                    <a:lnTo>
                      <a:pt x="14" y="4"/>
                    </a:lnTo>
                    <a:lnTo>
                      <a:pt x="19" y="2"/>
                    </a:lnTo>
                    <a:lnTo>
                      <a:pt x="25" y="0"/>
                    </a:lnTo>
                    <a:lnTo>
                      <a:pt x="30" y="2"/>
                    </a:lnTo>
                    <a:lnTo>
                      <a:pt x="36" y="2"/>
                    </a:lnTo>
                    <a:lnTo>
                      <a:pt x="40" y="4"/>
                    </a:lnTo>
                    <a:lnTo>
                      <a:pt x="45" y="7"/>
                    </a:lnTo>
                    <a:lnTo>
                      <a:pt x="51" y="11"/>
                    </a:lnTo>
                    <a:lnTo>
                      <a:pt x="55" y="13"/>
                    </a:lnTo>
                    <a:lnTo>
                      <a:pt x="57" y="18"/>
                    </a:lnTo>
                    <a:lnTo>
                      <a:pt x="60" y="23"/>
                    </a:lnTo>
                  </a:path>
                </a:pathLst>
              </a:custGeom>
              <a:solidFill>
                <a:srgbClr val="669999"/>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37" name="Freeform 14"/>
              <p:cNvSpPr>
                <a:spLocks/>
              </p:cNvSpPr>
              <p:nvPr/>
            </p:nvSpPr>
            <p:spPr bwMode="auto">
              <a:xfrm>
                <a:off x="1316" y="2601"/>
                <a:ext cx="150" cy="116"/>
              </a:xfrm>
              <a:custGeom>
                <a:avLst/>
                <a:gdLst>
                  <a:gd name="T0" fmla="*/ 66 w 150"/>
                  <a:gd name="T1" fmla="*/ 26 h 116"/>
                  <a:gd name="T2" fmla="*/ 66 w 150"/>
                  <a:gd name="T3" fmla="*/ 26 h 116"/>
                  <a:gd name="T4" fmla="*/ 72 w 150"/>
                  <a:gd name="T5" fmla="*/ 38 h 116"/>
                  <a:gd name="T6" fmla="*/ 83 w 150"/>
                  <a:gd name="T7" fmla="*/ 46 h 116"/>
                  <a:gd name="T8" fmla="*/ 95 w 150"/>
                  <a:gd name="T9" fmla="*/ 53 h 116"/>
                  <a:gd name="T10" fmla="*/ 110 w 150"/>
                  <a:gd name="T11" fmla="*/ 58 h 116"/>
                  <a:gd name="T12" fmla="*/ 124 w 150"/>
                  <a:gd name="T13" fmla="*/ 58 h 116"/>
                  <a:gd name="T14" fmla="*/ 135 w 150"/>
                  <a:gd name="T15" fmla="*/ 59 h 116"/>
                  <a:gd name="T16" fmla="*/ 146 w 150"/>
                  <a:gd name="T17" fmla="*/ 60 h 116"/>
                  <a:gd name="T18" fmla="*/ 147 w 150"/>
                  <a:gd name="T19" fmla="*/ 59 h 116"/>
                  <a:gd name="T20" fmla="*/ 149 w 150"/>
                  <a:gd name="T21" fmla="*/ 114 h 116"/>
                  <a:gd name="T22" fmla="*/ 147 w 150"/>
                  <a:gd name="T23" fmla="*/ 114 h 116"/>
                  <a:gd name="T24" fmla="*/ 144 w 150"/>
                  <a:gd name="T25" fmla="*/ 114 h 116"/>
                  <a:gd name="T26" fmla="*/ 137 w 150"/>
                  <a:gd name="T27" fmla="*/ 115 h 116"/>
                  <a:gd name="T28" fmla="*/ 130 w 150"/>
                  <a:gd name="T29" fmla="*/ 114 h 116"/>
                  <a:gd name="T30" fmla="*/ 120 w 150"/>
                  <a:gd name="T31" fmla="*/ 112 h 116"/>
                  <a:gd name="T32" fmla="*/ 108 w 150"/>
                  <a:gd name="T33" fmla="*/ 112 h 116"/>
                  <a:gd name="T34" fmla="*/ 98 w 150"/>
                  <a:gd name="T35" fmla="*/ 109 h 116"/>
                  <a:gd name="T36" fmla="*/ 84 w 150"/>
                  <a:gd name="T37" fmla="*/ 107 h 116"/>
                  <a:gd name="T38" fmla="*/ 72 w 150"/>
                  <a:gd name="T39" fmla="*/ 103 h 116"/>
                  <a:gd name="T40" fmla="*/ 60 w 150"/>
                  <a:gd name="T41" fmla="*/ 98 h 116"/>
                  <a:gd name="T42" fmla="*/ 48 w 150"/>
                  <a:gd name="T43" fmla="*/ 92 h 116"/>
                  <a:gd name="T44" fmla="*/ 36 w 150"/>
                  <a:gd name="T45" fmla="*/ 83 h 116"/>
                  <a:gd name="T46" fmla="*/ 25 w 150"/>
                  <a:gd name="T47" fmla="*/ 74 h 116"/>
                  <a:gd name="T48" fmla="*/ 15 w 150"/>
                  <a:gd name="T49" fmla="*/ 62 h 116"/>
                  <a:gd name="T50" fmla="*/ 6 w 150"/>
                  <a:gd name="T51" fmla="*/ 48 h 116"/>
                  <a:gd name="T52" fmla="*/ 0 w 150"/>
                  <a:gd name="T53" fmla="*/ 34 h 116"/>
                  <a:gd name="T54" fmla="*/ 0 w 150"/>
                  <a:gd name="T55" fmla="*/ 28 h 116"/>
                  <a:gd name="T56" fmla="*/ 2 w 150"/>
                  <a:gd name="T57" fmla="*/ 24 h 116"/>
                  <a:gd name="T58" fmla="*/ 4 w 150"/>
                  <a:gd name="T59" fmla="*/ 18 h 116"/>
                  <a:gd name="T60" fmla="*/ 8 w 150"/>
                  <a:gd name="T61" fmla="*/ 13 h 116"/>
                  <a:gd name="T62" fmla="*/ 13 w 150"/>
                  <a:gd name="T63" fmla="*/ 8 h 116"/>
                  <a:gd name="T64" fmla="*/ 16 w 150"/>
                  <a:gd name="T65" fmla="*/ 4 h 116"/>
                  <a:gd name="T66" fmla="*/ 21 w 150"/>
                  <a:gd name="T67" fmla="*/ 2 h 116"/>
                  <a:gd name="T68" fmla="*/ 28 w 150"/>
                  <a:gd name="T69" fmla="*/ 0 h 116"/>
                  <a:gd name="T70" fmla="*/ 34 w 150"/>
                  <a:gd name="T71" fmla="*/ 1 h 116"/>
                  <a:gd name="T72" fmla="*/ 39 w 150"/>
                  <a:gd name="T73" fmla="*/ 2 h 116"/>
                  <a:gd name="T74" fmla="*/ 46 w 150"/>
                  <a:gd name="T75" fmla="*/ 5 h 116"/>
                  <a:gd name="T76" fmla="*/ 50 w 150"/>
                  <a:gd name="T77" fmla="*/ 6 h 116"/>
                  <a:gd name="T78" fmla="*/ 56 w 150"/>
                  <a:gd name="T79" fmla="*/ 12 h 116"/>
                  <a:gd name="T80" fmla="*/ 60 w 150"/>
                  <a:gd name="T81" fmla="*/ 14 h 116"/>
                  <a:gd name="T82" fmla="*/ 63 w 150"/>
                  <a:gd name="T83" fmla="*/ 20 h 116"/>
                  <a:gd name="T84" fmla="*/ 66 w 150"/>
                  <a:gd name="T85" fmla="*/ 26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0"/>
                  <a:gd name="T130" fmla="*/ 0 h 116"/>
                  <a:gd name="T131" fmla="*/ 150 w 150"/>
                  <a:gd name="T132" fmla="*/ 116 h 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0" h="116">
                    <a:moveTo>
                      <a:pt x="66" y="26"/>
                    </a:moveTo>
                    <a:lnTo>
                      <a:pt x="66" y="26"/>
                    </a:lnTo>
                    <a:lnTo>
                      <a:pt x="72" y="38"/>
                    </a:lnTo>
                    <a:lnTo>
                      <a:pt x="83" y="46"/>
                    </a:lnTo>
                    <a:lnTo>
                      <a:pt x="95" y="53"/>
                    </a:lnTo>
                    <a:lnTo>
                      <a:pt x="110" y="58"/>
                    </a:lnTo>
                    <a:lnTo>
                      <a:pt x="124" y="58"/>
                    </a:lnTo>
                    <a:lnTo>
                      <a:pt x="135" y="59"/>
                    </a:lnTo>
                    <a:lnTo>
                      <a:pt x="146" y="60"/>
                    </a:lnTo>
                    <a:lnTo>
                      <a:pt x="147" y="59"/>
                    </a:lnTo>
                    <a:lnTo>
                      <a:pt x="149" y="114"/>
                    </a:lnTo>
                    <a:lnTo>
                      <a:pt x="147" y="114"/>
                    </a:lnTo>
                    <a:lnTo>
                      <a:pt x="144" y="114"/>
                    </a:lnTo>
                    <a:lnTo>
                      <a:pt x="137" y="115"/>
                    </a:lnTo>
                    <a:lnTo>
                      <a:pt x="130" y="114"/>
                    </a:lnTo>
                    <a:lnTo>
                      <a:pt x="120" y="112"/>
                    </a:lnTo>
                    <a:lnTo>
                      <a:pt x="108" y="112"/>
                    </a:lnTo>
                    <a:lnTo>
                      <a:pt x="98" y="109"/>
                    </a:lnTo>
                    <a:lnTo>
                      <a:pt x="84" y="107"/>
                    </a:lnTo>
                    <a:lnTo>
                      <a:pt x="72" y="103"/>
                    </a:lnTo>
                    <a:lnTo>
                      <a:pt x="60" y="98"/>
                    </a:lnTo>
                    <a:lnTo>
                      <a:pt x="48" y="92"/>
                    </a:lnTo>
                    <a:lnTo>
                      <a:pt x="36" y="83"/>
                    </a:lnTo>
                    <a:lnTo>
                      <a:pt x="25" y="74"/>
                    </a:lnTo>
                    <a:lnTo>
                      <a:pt x="15" y="62"/>
                    </a:lnTo>
                    <a:lnTo>
                      <a:pt x="6" y="48"/>
                    </a:lnTo>
                    <a:lnTo>
                      <a:pt x="0" y="34"/>
                    </a:lnTo>
                    <a:lnTo>
                      <a:pt x="0" y="28"/>
                    </a:lnTo>
                    <a:lnTo>
                      <a:pt x="2" y="24"/>
                    </a:lnTo>
                    <a:lnTo>
                      <a:pt x="4" y="18"/>
                    </a:lnTo>
                    <a:lnTo>
                      <a:pt x="8" y="13"/>
                    </a:lnTo>
                    <a:lnTo>
                      <a:pt x="13" y="8"/>
                    </a:lnTo>
                    <a:lnTo>
                      <a:pt x="16" y="4"/>
                    </a:lnTo>
                    <a:lnTo>
                      <a:pt x="21" y="2"/>
                    </a:lnTo>
                    <a:lnTo>
                      <a:pt x="28" y="0"/>
                    </a:lnTo>
                    <a:lnTo>
                      <a:pt x="34" y="1"/>
                    </a:lnTo>
                    <a:lnTo>
                      <a:pt x="39" y="2"/>
                    </a:lnTo>
                    <a:lnTo>
                      <a:pt x="46" y="5"/>
                    </a:lnTo>
                    <a:lnTo>
                      <a:pt x="50" y="6"/>
                    </a:lnTo>
                    <a:lnTo>
                      <a:pt x="56" y="12"/>
                    </a:lnTo>
                    <a:lnTo>
                      <a:pt x="60" y="14"/>
                    </a:lnTo>
                    <a:lnTo>
                      <a:pt x="63" y="20"/>
                    </a:lnTo>
                    <a:lnTo>
                      <a:pt x="66" y="26"/>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38" name="Freeform 15"/>
              <p:cNvSpPr>
                <a:spLocks/>
              </p:cNvSpPr>
              <p:nvPr/>
            </p:nvSpPr>
            <p:spPr bwMode="auto">
              <a:xfrm>
                <a:off x="737" y="2378"/>
                <a:ext cx="165" cy="146"/>
              </a:xfrm>
              <a:custGeom>
                <a:avLst/>
                <a:gdLst>
                  <a:gd name="T0" fmla="*/ 164 w 165"/>
                  <a:gd name="T1" fmla="*/ 145 h 146"/>
                  <a:gd name="T2" fmla="*/ 157 w 165"/>
                  <a:gd name="T3" fmla="*/ 143 h 146"/>
                  <a:gd name="T4" fmla="*/ 148 w 165"/>
                  <a:gd name="T5" fmla="*/ 142 h 146"/>
                  <a:gd name="T6" fmla="*/ 137 w 165"/>
                  <a:gd name="T7" fmla="*/ 140 h 146"/>
                  <a:gd name="T8" fmla="*/ 126 w 165"/>
                  <a:gd name="T9" fmla="*/ 137 h 146"/>
                  <a:gd name="T10" fmla="*/ 112 w 165"/>
                  <a:gd name="T11" fmla="*/ 134 h 146"/>
                  <a:gd name="T12" fmla="*/ 100 w 165"/>
                  <a:gd name="T13" fmla="*/ 132 h 146"/>
                  <a:gd name="T14" fmla="*/ 86 w 165"/>
                  <a:gd name="T15" fmla="*/ 126 h 146"/>
                  <a:gd name="T16" fmla="*/ 71 w 165"/>
                  <a:gd name="T17" fmla="*/ 123 h 146"/>
                  <a:gd name="T18" fmla="*/ 58 w 165"/>
                  <a:gd name="T19" fmla="*/ 119 h 146"/>
                  <a:gd name="T20" fmla="*/ 44 w 165"/>
                  <a:gd name="T21" fmla="*/ 114 h 146"/>
                  <a:gd name="T22" fmla="*/ 32 w 165"/>
                  <a:gd name="T23" fmla="*/ 110 h 146"/>
                  <a:gd name="T24" fmla="*/ 21 w 165"/>
                  <a:gd name="T25" fmla="*/ 104 h 146"/>
                  <a:gd name="T26" fmla="*/ 13 w 165"/>
                  <a:gd name="T27" fmla="*/ 98 h 146"/>
                  <a:gd name="T28" fmla="*/ 7 w 165"/>
                  <a:gd name="T29" fmla="*/ 93 h 146"/>
                  <a:gd name="T30" fmla="*/ 1 w 165"/>
                  <a:gd name="T31" fmla="*/ 86 h 146"/>
                  <a:gd name="T32" fmla="*/ 0 w 165"/>
                  <a:gd name="T33" fmla="*/ 80 h 146"/>
                  <a:gd name="T34" fmla="*/ 2 w 165"/>
                  <a:gd name="T35" fmla="*/ 73 h 146"/>
                  <a:gd name="T36" fmla="*/ 6 w 165"/>
                  <a:gd name="T37" fmla="*/ 65 h 146"/>
                  <a:gd name="T38" fmla="*/ 15 w 165"/>
                  <a:gd name="T39" fmla="*/ 58 h 146"/>
                  <a:gd name="T40" fmla="*/ 25 w 165"/>
                  <a:gd name="T41" fmla="*/ 51 h 146"/>
                  <a:gd name="T42" fmla="*/ 37 w 165"/>
                  <a:gd name="T43" fmla="*/ 44 h 146"/>
                  <a:gd name="T44" fmla="*/ 49 w 165"/>
                  <a:gd name="T45" fmla="*/ 38 h 146"/>
                  <a:gd name="T46" fmla="*/ 65 w 165"/>
                  <a:gd name="T47" fmla="*/ 31 h 146"/>
                  <a:gd name="T48" fmla="*/ 80 w 165"/>
                  <a:gd name="T49" fmla="*/ 25 h 146"/>
                  <a:gd name="T50" fmla="*/ 95 w 165"/>
                  <a:gd name="T51" fmla="*/ 19 h 146"/>
                  <a:gd name="T52" fmla="*/ 111 w 165"/>
                  <a:gd name="T53" fmla="*/ 14 h 146"/>
                  <a:gd name="T54" fmla="*/ 126 w 165"/>
                  <a:gd name="T55" fmla="*/ 10 h 146"/>
                  <a:gd name="T56" fmla="*/ 137 w 165"/>
                  <a:gd name="T57" fmla="*/ 6 h 146"/>
                  <a:gd name="T58" fmla="*/ 147 w 165"/>
                  <a:gd name="T59" fmla="*/ 2 h 146"/>
                  <a:gd name="T60" fmla="*/ 154 w 165"/>
                  <a:gd name="T61" fmla="*/ 2 h 146"/>
                  <a:gd name="T62" fmla="*/ 160 w 165"/>
                  <a:gd name="T63" fmla="*/ 0 h 146"/>
                  <a:gd name="T64" fmla="*/ 161 w 165"/>
                  <a:gd name="T65" fmla="*/ 1 h 146"/>
                  <a:gd name="T66" fmla="*/ 164 w 165"/>
                  <a:gd name="T67" fmla="*/ 145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5"/>
                  <a:gd name="T103" fmla="*/ 0 h 146"/>
                  <a:gd name="T104" fmla="*/ 165 w 165"/>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5" h="146">
                    <a:moveTo>
                      <a:pt x="164" y="145"/>
                    </a:moveTo>
                    <a:lnTo>
                      <a:pt x="157" y="143"/>
                    </a:lnTo>
                    <a:lnTo>
                      <a:pt x="148" y="142"/>
                    </a:lnTo>
                    <a:lnTo>
                      <a:pt x="137" y="140"/>
                    </a:lnTo>
                    <a:lnTo>
                      <a:pt x="126" y="137"/>
                    </a:lnTo>
                    <a:lnTo>
                      <a:pt x="112" y="134"/>
                    </a:lnTo>
                    <a:lnTo>
                      <a:pt x="100" y="132"/>
                    </a:lnTo>
                    <a:lnTo>
                      <a:pt x="86" y="126"/>
                    </a:lnTo>
                    <a:lnTo>
                      <a:pt x="71" y="123"/>
                    </a:lnTo>
                    <a:lnTo>
                      <a:pt x="58" y="119"/>
                    </a:lnTo>
                    <a:lnTo>
                      <a:pt x="44" y="114"/>
                    </a:lnTo>
                    <a:lnTo>
                      <a:pt x="32" y="110"/>
                    </a:lnTo>
                    <a:lnTo>
                      <a:pt x="21" y="104"/>
                    </a:lnTo>
                    <a:lnTo>
                      <a:pt x="13" y="98"/>
                    </a:lnTo>
                    <a:lnTo>
                      <a:pt x="7" y="93"/>
                    </a:lnTo>
                    <a:lnTo>
                      <a:pt x="1" y="86"/>
                    </a:lnTo>
                    <a:lnTo>
                      <a:pt x="0" y="80"/>
                    </a:lnTo>
                    <a:lnTo>
                      <a:pt x="2" y="73"/>
                    </a:lnTo>
                    <a:lnTo>
                      <a:pt x="6" y="65"/>
                    </a:lnTo>
                    <a:lnTo>
                      <a:pt x="15" y="58"/>
                    </a:lnTo>
                    <a:lnTo>
                      <a:pt x="25" y="51"/>
                    </a:lnTo>
                    <a:lnTo>
                      <a:pt x="37" y="44"/>
                    </a:lnTo>
                    <a:lnTo>
                      <a:pt x="49" y="38"/>
                    </a:lnTo>
                    <a:lnTo>
                      <a:pt x="65" y="31"/>
                    </a:lnTo>
                    <a:lnTo>
                      <a:pt x="80" y="25"/>
                    </a:lnTo>
                    <a:lnTo>
                      <a:pt x="95" y="19"/>
                    </a:lnTo>
                    <a:lnTo>
                      <a:pt x="111" y="14"/>
                    </a:lnTo>
                    <a:lnTo>
                      <a:pt x="126" y="10"/>
                    </a:lnTo>
                    <a:lnTo>
                      <a:pt x="137" y="6"/>
                    </a:lnTo>
                    <a:lnTo>
                      <a:pt x="147" y="2"/>
                    </a:lnTo>
                    <a:lnTo>
                      <a:pt x="154" y="2"/>
                    </a:lnTo>
                    <a:lnTo>
                      <a:pt x="160" y="0"/>
                    </a:lnTo>
                    <a:lnTo>
                      <a:pt x="161" y="1"/>
                    </a:lnTo>
                    <a:lnTo>
                      <a:pt x="164" y="145"/>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39" name="Freeform 16"/>
              <p:cNvSpPr>
                <a:spLocks/>
              </p:cNvSpPr>
              <p:nvPr/>
            </p:nvSpPr>
            <p:spPr bwMode="auto">
              <a:xfrm>
                <a:off x="728" y="2379"/>
                <a:ext cx="175" cy="155"/>
              </a:xfrm>
              <a:custGeom>
                <a:avLst/>
                <a:gdLst>
                  <a:gd name="T0" fmla="*/ 174 w 175"/>
                  <a:gd name="T1" fmla="*/ 154 h 155"/>
                  <a:gd name="T2" fmla="*/ 174 w 175"/>
                  <a:gd name="T3" fmla="*/ 154 h 155"/>
                  <a:gd name="T4" fmla="*/ 167 w 175"/>
                  <a:gd name="T5" fmla="*/ 152 h 155"/>
                  <a:gd name="T6" fmla="*/ 158 w 175"/>
                  <a:gd name="T7" fmla="*/ 150 h 155"/>
                  <a:gd name="T8" fmla="*/ 145 w 175"/>
                  <a:gd name="T9" fmla="*/ 149 h 155"/>
                  <a:gd name="T10" fmla="*/ 133 w 175"/>
                  <a:gd name="T11" fmla="*/ 145 h 155"/>
                  <a:gd name="T12" fmla="*/ 120 w 175"/>
                  <a:gd name="T13" fmla="*/ 142 h 155"/>
                  <a:gd name="T14" fmla="*/ 105 w 175"/>
                  <a:gd name="T15" fmla="*/ 139 h 155"/>
                  <a:gd name="T16" fmla="*/ 90 w 175"/>
                  <a:gd name="T17" fmla="*/ 135 h 155"/>
                  <a:gd name="T18" fmla="*/ 76 w 175"/>
                  <a:gd name="T19" fmla="*/ 131 h 155"/>
                  <a:gd name="T20" fmla="*/ 62 w 175"/>
                  <a:gd name="T21" fmla="*/ 126 h 155"/>
                  <a:gd name="T22" fmla="*/ 47 w 175"/>
                  <a:gd name="T23" fmla="*/ 121 h 155"/>
                  <a:gd name="T24" fmla="*/ 35 w 175"/>
                  <a:gd name="T25" fmla="*/ 115 h 155"/>
                  <a:gd name="T26" fmla="*/ 24 w 175"/>
                  <a:gd name="T27" fmla="*/ 110 h 155"/>
                  <a:gd name="T28" fmla="*/ 14 w 175"/>
                  <a:gd name="T29" fmla="*/ 104 h 155"/>
                  <a:gd name="T30" fmla="*/ 7 w 175"/>
                  <a:gd name="T31" fmla="*/ 98 h 155"/>
                  <a:gd name="T32" fmla="*/ 2 w 175"/>
                  <a:gd name="T33" fmla="*/ 90 h 155"/>
                  <a:gd name="T34" fmla="*/ 0 w 175"/>
                  <a:gd name="T35" fmla="*/ 84 h 155"/>
                  <a:gd name="T36" fmla="*/ 2 w 175"/>
                  <a:gd name="T37" fmla="*/ 77 h 155"/>
                  <a:gd name="T38" fmla="*/ 9 w 175"/>
                  <a:gd name="T39" fmla="*/ 69 h 155"/>
                  <a:gd name="T40" fmla="*/ 16 w 175"/>
                  <a:gd name="T41" fmla="*/ 60 h 155"/>
                  <a:gd name="T42" fmla="*/ 27 w 175"/>
                  <a:gd name="T43" fmla="*/ 53 h 155"/>
                  <a:gd name="T44" fmla="*/ 39 w 175"/>
                  <a:gd name="T45" fmla="*/ 46 h 155"/>
                  <a:gd name="T46" fmla="*/ 53 w 175"/>
                  <a:gd name="T47" fmla="*/ 40 h 155"/>
                  <a:gd name="T48" fmla="*/ 69 w 175"/>
                  <a:gd name="T49" fmla="*/ 32 h 155"/>
                  <a:gd name="T50" fmla="*/ 84 w 175"/>
                  <a:gd name="T51" fmla="*/ 26 h 155"/>
                  <a:gd name="T52" fmla="*/ 101 w 175"/>
                  <a:gd name="T53" fmla="*/ 20 h 155"/>
                  <a:gd name="T54" fmla="*/ 117 w 175"/>
                  <a:gd name="T55" fmla="*/ 15 h 155"/>
                  <a:gd name="T56" fmla="*/ 133 w 175"/>
                  <a:gd name="T57" fmla="*/ 10 h 155"/>
                  <a:gd name="T58" fmla="*/ 145 w 175"/>
                  <a:gd name="T59" fmla="*/ 6 h 155"/>
                  <a:gd name="T60" fmla="*/ 156 w 175"/>
                  <a:gd name="T61" fmla="*/ 3 h 155"/>
                  <a:gd name="T62" fmla="*/ 164 w 175"/>
                  <a:gd name="T63" fmla="*/ 2 h 155"/>
                  <a:gd name="T64" fmla="*/ 169 w 175"/>
                  <a:gd name="T65" fmla="*/ 0 h 155"/>
                  <a:gd name="T66" fmla="*/ 170 w 175"/>
                  <a:gd name="T67" fmla="*/ 1 h 155"/>
                  <a:gd name="T68" fmla="*/ 174 w 175"/>
                  <a:gd name="T69" fmla="*/ 154 h 1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
                  <a:gd name="T106" fmla="*/ 0 h 155"/>
                  <a:gd name="T107" fmla="*/ 175 w 175"/>
                  <a:gd name="T108" fmla="*/ 155 h 1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 h="155">
                    <a:moveTo>
                      <a:pt x="174" y="154"/>
                    </a:moveTo>
                    <a:lnTo>
                      <a:pt x="174" y="154"/>
                    </a:lnTo>
                    <a:lnTo>
                      <a:pt x="167" y="152"/>
                    </a:lnTo>
                    <a:lnTo>
                      <a:pt x="158" y="150"/>
                    </a:lnTo>
                    <a:lnTo>
                      <a:pt x="145" y="149"/>
                    </a:lnTo>
                    <a:lnTo>
                      <a:pt x="133" y="145"/>
                    </a:lnTo>
                    <a:lnTo>
                      <a:pt x="120" y="142"/>
                    </a:lnTo>
                    <a:lnTo>
                      <a:pt x="105" y="139"/>
                    </a:lnTo>
                    <a:lnTo>
                      <a:pt x="90" y="135"/>
                    </a:lnTo>
                    <a:lnTo>
                      <a:pt x="76" y="131"/>
                    </a:lnTo>
                    <a:lnTo>
                      <a:pt x="62" y="126"/>
                    </a:lnTo>
                    <a:lnTo>
                      <a:pt x="47" y="121"/>
                    </a:lnTo>
                    <a:lnTo>
                      <a:pt x="35" y="115"/>
                    </a:lnTo>
                    <a:lnTo>
                      <a:pt x="24" y="110"/>
                    </a:lnTo>
                    <a:lnTo>
                      <a:pt x="14" y="104"/>
                    </a:lnTo>
                    <a:lnTo>
                      <a:pt x="7" y="98"/>
                    </a:lnTo>
                    <a:lnTo>
                      <a:pt x="2" y="90"/>
                    </a:lnTo>
                    <a:lnTo>
                      <a:pt x="0" y="84"/>
                    </a:lnTo>
                    <a:lnTo>
                      <a:pt x="2" y="77"/>
                    </a:lnTo>
                    <a:lnTo>
                      <a:pt x="9" y="69"/>
                    </a:lnTo>
                    <a:lnTo>
                      <a:pt x="16" y="60"/>
                    </a:lnTo>
                    <a:lnTo>
                      <a:pt x="27" y="53"/>
                    </a:lnTo>
                    <a:lnTo>
                      <a:pt x="39" y="46"/>
                    </a:lnTo>
                    <a:lnTo>
                      <a:pt x="53" y="40"/>
                    </a:lnTo>
                    <a:lnTo>
                      <a:pt x="69" y="32"/>
                    </a:lnTo>
                    <a:lnTo>
                      <a:pt x="84" y="26"/>
                    </a:lnTo>
                    <a:lnTo>
                      <a:pt x="101" y="20"/>
                    </a:lnTo>
                    <a:lnTo>
                      <a:pt x="117" y="15"/>
                    </a:lnTo>
                    <a:lnTo>
                      <a:pt x="133" y="10"/>
                    </a:lnTo>
                    <a:lnTo>
                      <a:pt x="145" y="6"/>
                    </a:lnTo>
                    <a:lnTo>
                      <a:pt x="156" y="3"/>
                    </a:lnTo>
                    <a:lnTo>
                      <a:pt x="164" y="2"/>
                    </a:lnTo>
                    <a:lnTo>
                      <a:pt x="169" y="0"/>
                    </a:lnTo>
                    <a:lnTo>
                      <a:pt x="170" y="1"/>
                    </a:lnTo>
                    <a:lnTo>
                      <a:pt x="174" y="15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40" name="Freeform 17"/>
              <p:cNvSpPr>
                <a:spLocks/>
              </p:cNvSpPr>
              <p:nvPr/>
            </p:nvSpPr>
            <p:spPr bwMode="auto">
              <a:xfrm>
                <a:off x="737" y="2381"/>
                <a:ext cx="157" cy="79"/>
              </a:xfrm>
              <a:custGeom>
                <a:avLst/>
                <a:gdLst>
                  <a:gd name="T0" fmla="*/ 0 w 157"/>
                  <a:gd name="T1" fmla="*/ 78 h 79"/>
                  <a:gd name="T2" fmla="*/ 2 w 157"/>
                  <a:gd name="T3" fmla="*/ 70 h 79"/>
                  <a:gd name="T4" fmla="*/ 7 w 157"/>
                  <a:gd name="T5" fmla="*/ 64 h 79"/>
                  <a:gd name="T6" fmla="*/ 14 w 157"/>
                  <a:gd name="T7" fmla="*/ 56 h 79"/>
                  <a:gd name="T8" fmla="*/ 24 w 157"/>
                  <a:gd name="T9" fmla="*/ 50 h 79"/>
                  <a:gd name="T10" fmla="*/ 35 w 157"/>
                  <a:gd name="T11" fmla="*/ 43 h 79"/>
                  <a:gd name="T12" fmla="*/ 49 w 157"/>
                  <a:gd name="T13" fmla="*/ 37 h 79"/>
                  <a:gd name="T14" fmla="*/ 62 w 157"/>
                  <a:gd name="T15" fmla="*/ 31 h 79"/>
                  <a:gd name="T16" fmla="*/ 77 w 157"/>
                  <a:gd name="T17" fmla="*/ 25 h 79"/>
                  <a:gd name="T18" fmla="*/ 92 w 157"/>
                  <a:gd name="T19" fmla="*/ 19 h 79"/>
                  <a:gd name="T20" fmla="*/ 107 w 157"/>
                  <a:gd name="T21" fmla="*/ 15 h 79"/>
                  <a:gd name="T22" fmla="*/ 120 w 157"/>
                  <a:gd name="T23" fmla="*/ 10 h 79"/>
                  <a:gd name="T24" fmla="*/ 131 w 157"/>
                  <a:gd name="T25" fmla="*/ 7 h 79"/>
                  <a:gd name="T26" fmla="*/ 142 w 157"/>
                  <a:gd name="T27" fmla="*/ 3 h 79"/>
                  <a:gd name="T28" fmla="*/ 149 w 157"/>
                  <a:gd name="T29" fmla="*/ 2 h 79"/>
                  <a:gd name="T30" fmla="*/ 154 w 157"/>
                  <a:gd name="T31" fmla="*/ 0 h 79"/>
                  <a:gd name="T32" fmla="*/ 156 w 157"/>
                  <a:gd name="T33" fmla="*/ 0 h 79"/>
                  <a:gd name="T34" fmla="*/ 155 w 157"/>
                  <a:gd name="T35" fmla="*/ 70 h 79"/>
                  <a:gd name="T36" fmla="*/ 0 w 157"/>
                  <a:gd name="T37" fmla="*/ 78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79"/>
                  <a:gd name="T59" fmla="*/ 157 w 157"/>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79">
                    <a:moveTo>
                      <a:pt x="0" y="78"/>
                    </a:moveTo>
                    <a:lnTo>
                      <a:pt x="2" y="70"/>
                    </a:lnTo>
                    <a:lnTo>
                      <a:pt x="7" y="64"/>
                    </a:lnTo>
                    <a:lnTo>
                      <a:pt x="14" y="56"/>
                    </a:lnTo>
                    <a:lnTo>
                      <a:pt x="24" y="50"/>
                    </a:lnTo>
                    <a:lnTo>
                      <a:pt x="35" y="43"/>
                    </a:lnTo>
                    <a:lnTo>
                      <a:pt x="49" y="37"/>
                    </a:lnTo>
                    <a:lnTo>
                      <a:pt x="62" y="31"/>
                    </a:lnTo>
                    <a:lnTo>
                      <a:pt x="77" y="25"/>
                    </a:lnTo>
                    <a:lnTo>
                      <a:pt x="92" y="19"/>
                    </a:lnTo>
                    <a:lnTo>
                      <a:pt x="107" y="15"/>
                    </a:lnTo>
                    <a:lnTo>
                      <a:pt x="120" y="10"/>
                    </a:lnTo>
                    <a:lnTo>
                      <a:pt x="131" y="7"/>
                    </a:lnTo>
                    <a:lnTo>
                      <a:pt x="142" y="3"/>
                    </a:lnTo>
                    <a:lnTo>
                      <a:pt x="149" y="2"/>
                    </a:lnTo>
                    <a:lnTo>
                      <a:pt x="154" y="0"/>
                    </a:lnTo>
                    <a:lnTo>
                      <a:pt x="156" y="0"/>
                    </a:lnTo>
                    <a:lnTo>
                      <a:pt x="155" y="70"/>
                    </a:lnTo>
                    <a:lnTo>
                      <a:pt x="0" y="78"/>
                    </a:lnTo>
                  </a:path>
                </a:pathLst>
              </a:custGeom>
              <a:solidFill>
                <a:srgbClr val="00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41" name="Freeform 18"/>
              <p:cNvSpPr>
                <a:spLocks/>
              </p:cNvSpPr>
              <p:nvPr/>
            </p:nvSpPr>
            <p:spPr bwMode="auto">
              <a:xfrm>
                <a:off x="729" y="2382"/>
                <a:ext cx="166" cy="84"/>
              </a:xfrm>
              <a:custGeom>
                <a:avLst/>
                <a:gdLst>
                  <a:gd name="T0" fmla="*/ 0 w 166"/>
                  <a:gd name="T1" fmla="*/ 83 h 84"/>
                  <a:gd name="T2" fmla="*/ 0 w 166"/>
                  <a:gd name="T3" fmla="*/ 83 h 84"/>
                  <a:gd name="T4" fmla="*/ 0 w 166"/>
                  <a:gd name="T5" fmla="*/ 74 h 84"/>
                  <a:gd name="T6" fmla="*/ 7 w 166"/>
                  <a:gd name="T7" fmla="*/ 67 h 84"/>
                  <a:gd name="T8" fmla="*/ 14 w 166"/>
                  <a:gd name="T9" fmla="*/ 59 h 84"/>
                  <a:gd name="T10" fmla="*/ 25 w 166"/>
                  <a:gd name="T11" fmla="*/ 52 h 84"/>
                  <a:gd name="T12" fmla="*/ 36 w 166"/>
                  <a:gd name="T13" fmla="*/ 45 h 84"/>
                  <a:gd name="T14" fmla="*/ 50 w 166"/>
                  <a:gd name="T15" fmla="*/ 39 h 84"/>
                  <a:gd name="T16" fmla="*/ 65 w 166"/>
                  <a:gd name="T17" fmla="*/ 33 h 84"/>
                  <a:gd name="T18" fmla="*/ 80 w 166"/>
                  <a:gd name="T19" fmla="*/ 26 h 84"/>
                  <a:gd name="T20" fmla="*/ 96 w 166"/>
                  <a:gd name="T21" fmla="*/ 20 h 84"/>
                  <a:gd name="T22" fmla="*/ 112 w 166"/>
                  <a:gd name="T23" fmla="*/ 16 h 84"/>
                  <a:gd name="T24" fmla="*/ 126 w 166"/>
                  <a:gd name="T25" fmla="*/ 10 h 84"/>
                  <a:gd name="T26" fmla="*/ 139 w 166"/>
                  <a:gd name="T27" fmla="*/ 7 h 84"/>
                  <a:gd name="T28" fmla="*/ 149 w 166"/>
                  <a:gd name="T29" fmla="*/ 4 h 84"/>
                  <a:gd name="T30" fmla="*/ 158 w 166"/>
                  <a:gd name="T31" fmla="*/ 2 h 84"/>
                  <a:gd name="T32" fmla="*/ 162 w 166"/>
                  <a:gd name="T33" fmla="*/ 0 h 84"/>
                  <a:gd name="T34" fmla="*/ 164 w 166"/>
                  <a:gd name="T35" fmla="*/ 0 h 84"/>
                  <a:gd name="T36" fmla="*/ 165 w 166"/>
                  <a:gd name="T37" fmla="*/ 79 h 84"/>
                  <a:gd name="T38" fmla="*/ 0 w 166"/>
                  <a:gd name="T39" fmla="*/ 83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6"/>
                  <a:gd name="T61" fmla="*/ 0 h 84"/>
                  <a:gd name="T62" fmla="*/ 166 w 166"/>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6" h="84">
                    <a:moveTo>
                      <a:pt x="0" y="83"/>
                    </a:moveTo>
                    <a:lnTo>
                      <a:pt x="0" y="83"/>
                    </a:lnTo>
                    <a:lnTo>
                      <a:pt x="0" y="74"/>
                    </a:lnTo>
                    <a:lnTo>
                      <a:pt x="7" y="67"/>
                    </a:lnTo>
                    <a:lnTo>
                      <a:pt x="14" y="59"/>
                    </a:lnTo>
                    <a:lnTo>
                      <a:pt x="25" y="52"/>
                    </a:lnTo>
                    <a:lnTo>
                      <a:pt x="36" y="45"/>
                    </a:lnTo>
                    <a:lnTo>
                      <a:pt x="50" y="39"/>
                    </a:lnTo>
                    <a:lnTo>
                      <a:pt x="65" y="33"/>
                    </a:lnTo>
                    <a:lnTo>
                      <a:pt x="80" y="26"/>
                    </a:lnTo>
                    <a:lnTo>
                      <a:pt x="96" y="20"/>
                    </a:lnTo>
                    <a:lnTo>
                      <a:pt x="112" y="16"/>
                    </a:lnTo>
                    <a:lnTo>
                      <a:pt x="126" y="10"/>
                    </a:lnTo>
                    <a:lnTo>
                      <a:pt x="139" y="7"/>
                    </a:lnTo>
                    <a:lnTo>
                      <a:pt x="149" y="4"/>
                    </a:lnTo>
                    <a:lnTo>
                      <a:pt x="158" y="2"/>
                    </a:lnTo>
                    <a:lnTo>
                      <a:pt x="162" y="0"/>
                    </a:lnTo>
                    <a:lnTo>
                      <a:pt x="164" y="0"/>
                    </a:lnTo>
                    <a:lnTo>
                      <a:pt x="165" y="79"/>
                    </a:lnTo>
                    <a:lnTo>
                      <a:pt x="0" y="8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42" name="Freeform 19"/>
              <p:cNvSpPr>
                <a:spLocks/>
              </p:cNvSpPr>
              <p:nvPr/>
            </p:nvSpPr>
            <p:spPr bwMode="auto">
              <a:xfrm>
                <a:off x="728" y="2373"/>
                <a:ext cx="195" cy="165"/>
              </a:xfrm>
              <a:custGeom>
                <a:avLst/>
                <a:gdLst>
                  <a:gd name="T0" fmla="*/ 190 w 195"/>
                  <a:gd name="T1" fmla="*/ 164 h 165"/>
                  <a:gd name="T2" fmla="*/ 190 w 195"/>
                  <a:gd name="T3" fmla="*/ 164 h 165"/>
                  <a:gd name="T4" fmla="*/ 183 w 195"/>
                  <a:gd name="T5" fmla="*/ 163 h 165"/>
                  <a:gd name="T6" fmla="*/ 173 w 195"/>
                  <a:gd name="T7" fmla="*/ 161 h 165"/>
                  <a:gd name="T8" fmla="*/ 160 w 195"/>
                  <a:gd name="T9" fmla="*/ 159 h 165"/>
                  <a:gd name="T10" fmla="*/ 147 w 195"/>
                  <a:gd name="T11" fmla="*/ 155 h 165"/>
                  <a:gd name="T12" fmla="*/ 132 w 195"/>
                  <a:gd name="T13" fmla="*/ 151 h 165"/>
                  <a:gd name="T14" fmla="*/ 116 w 195"/>
                  <a:gd name="T15" fmla="*/ 148 h 165"/>
                  <a:gd name="T16" fmla="*/ 100 w 195"/>
                  <a:gd name="T17" fmla="*/ 144 h 165"/>
                  <a:gd name="T18" fmla="*/ 83 w 195"/>
                  <a:gd name="T19" fmla="*/ 138 h 165"/>
                  <a:gd name="T20" fmla="*/ 69 w 195"/>
                  <a:gd name="T21" fmla="*/ 134 h 165"/>
                  <a:gd name="T22" fmla="*/ 53 w 195"/>
                  <a:gd name="T23" fmla="*/ 128 h 165"/>
                  <a:gd name="T24" fmla="*/ 38 w 195"/>
                  <a:gd name="T25" fmla="*/ 123 h 165"/>
                  <a:gd name="T26" fmla="*/ 25 w 195"/>
                  <a:gd name="T27" fmla="*/ 117 h 165"/>
                  <a:gd name="T28" fmla="*/ 14 w 195"/>
                  <a:gd name="T29" fmla="*/ 111 h 165"/>
                  <a:gd name="T30" fmla="*/ 7 w 195"/>
                  <a:gd name="T31" fmla="*/ 104 h 165"/>
                  <a:gd name="T32" fmla="*/ 2 w 195"/>
                  <a:gd name="T33" fmla="*/ 96 h 165"/>
                  <a:gd name="T34" fmla="*/ 0 w 195"/>
                  <a:gd name="T35" fmla="*/ 89 h 165"/>
                  <a:gd name="T36" fmla="*/ 1 w 195"/>
                  <a:gd name="T37" fmla="*/ 82 h 165"/>
                  <a:gd name="T38" fmla="*/ 9 w 195"/>
                  <a:gd name="T39" fmla="*/ 73 h 165"/>
                  <a:gd name="T40" fmla="*/ 17 w 195"/>
                  <a:gd name="T41" fmla="*/ 64 h 165"/>
                  <a:gd name="T42" fmla="*/ 30 w 195"/>
                  <a:gd name="T43" fmla="*/ 57 h 165"/>
                  <a:gd name="T44" fmla="*/ 44 w 195"/>
                  <a:gd name="T45" fmla="*/ 50 h 165"/>
                  <a:gd name="T46" fmla="*/ 60 w 195"/>
                  <a:gd name="T47" fmla="*/ 43 h 165"/>
                  <a:gd name="T48" fmla="*/ 78 w 195"/>
                  <a:gd name="T49" fmla="*/ 35 h 165"/>
                  <a:gd name="T50" fmla="*/ 96 w 195"/>
                  <a:gd name="T51" fmla="*/ 28 h 165"/>
                  <a:gd name="T52" fmla="*/ 115 w 195"/>
                  <a:gd name="T53" fmla="*/ 21 h 165"/>
                  <a:gd name="T54" fmla="*/ 134 w 195"/>
                  <a:gd name="T55" fmla="*/ 16 h 165"/>
                  <a:gd name="T56" fmla="*/ 149 w 195"/>
                  <a:gd name="T57" fmla="*/ 12 h 165"/>
                  <a:gd name="T58" fmla="*/ 164 w 195"/>
                  <a:gd name="T59" fmla="*/ 8 h 165"/>
                  <a:gd name="T60" fmla="*/ 176 w 195"/>
                  <a:gd name="T61" fmla="*/ 4 h 165"/>
                  <a:gd name="T62" fmla="*/ 185 w 195"/>
                  <a:gd name="T63" fmla="*/ 1 h 165"/>
                  <a:gd name="T64" fmla="*/ 191 w 195"/>
                  <a:gd name="T65" fmla="*/ 0 h 165"/>
                  <a:gd name="T66" fmla="*/ 194 w 195"/>
                  <a:gd name="T67" fmla="*/ 0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5"/>
                  <a:gd name="T103" fmla="*/ 0 h 165"/>
                  <a:gd name="T104" fmla="*/ 195 w 195"/>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5" h="165">
                    <a:moveTo>
                      <a:pt x="190" y="164"/>
                    </a:moveTo>
                    <a:lnTo>
                      <a:pt x="190" y="164"/>
                    </a:lnTo>
                    <a:lnTo>
                      <a:pt x="183" y="163"/>
                    </a:lnTo>
                    <a:lnTo>
                      <a:pt x="173" y="161"/>
                    </a:lnTo>
                    <a:lnTo>
                      <a:pt x="160" y="159"/>
                    </a:lnTo>
                    <a:lnTo>
                      <a:pt x="147" y="155"/>
                    </a:lnTo>
                    <a:lnTo>
                      <a:pt x="132" y="151"/>
                    </a:lnTo>
                    <a:lnTo>
                      <a:pt x="116" y="148"/>
                    </a:lnTo>
                    <a:lnTo>
                      <a:pt x="100" y="144"/>
                    </a:lnTo>
                    <a:lnTo>
                      <a:pt x="83" y="138"/>
                    </a:lnTo>
                    <a:lnTo>
                      <a:pt x="69" y="134"/>
                    </a:lnTo>
                    <a:lnTo>
                      <a:pt x="53" y="128"/>
                    </a:lnTo>
                    <a:lnTo>
                      <a:pt x="38" y="123"/>
                    </a:lnTo>
                    <a:lnTo>
                      <a:pt x="25" y="117"/>
                    </a:lnTo>
                    <a:lnTo>
                      <a:pt x="14" y="111"/>
                    </a:lnTo>
                    <a:lnTo>
                      <a:pt x="7" y="104"/>
                    </a:lnTo>
                    <a:lnTo>
                      <a:pt x="2" y="96"/>
                    </a:lnTo>
                    <a:lnTo>
                      <a:pt x="0" y="89"/>
                    </a:lnTo>
                    <a:lnTo>
                      <a:pt x="1" y="82"/>
                    </a:lnTo>
                    <a:lnTo>
                      <a:pt x="9" y="73"/>
                    </a:lnTo>
                    <a:lnTo>
                      <a:pt x="17" y="64"/>
                    </a:lnTo>
                    <a:lnTo>
                      <a:pt x="30" y="57"/>
                    </a:lnTo>
                    <a:lnTo>
                      <a:pt x="44" y="50"/>
                    </a:lnTo>
                    <a:lnTo>
                      <a:pt x="60" y="43"/>
                    </a:lnTo>
                    <a:lnTo>
                      <a:pt x="78" y="35"/>
                    </a:lnTo>
                    <a:lnTo>
                      <a:pt x="96" y="28"/>
                    </a:lnTo>
                    <a:lnTo>
                      <a:pt x="115" y="21"/>
                    </a:lnTo>
                    <a:lnTo>
                      <a:pt x="134" y="16"/>
                    </a:lnTo>
                    <a:lnTo>
                      <a:pt x="149" y="12"/>
                    </a:lnTo>
                    <a:lnTo>
                      <a:pt x="164" y="8"/>
                    </a:lnTo>
                    <a:lnTo>
                      <a:pt x="176" y="4"/>
                    </a:lnTo>
                    <a:lnTo>
                      <a:pt x="185" y="1"/>
                    </a:lnTo>
                    <a:lnTo>
                      <a:pt x="191" y="0"/>
                    </a:lnTo>
                    <a:lnTo>
                      <a:pt x="194"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43" name="Line 20"/>
              <p:cNvSpPr>
                <a:spLocks noChangeShapeType="1"/>
              </p:cNvSpPr>
              <p:nvPr/>
            </p:nvSpPr>
            <p:spPr bwMode="auto">
              <a:xfrm>
                <a:off x="893" y="2386"/>
                <a:ext cx="3" cy="143"/>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38944" name="Line 21"/>
              <p:cNvSpPr>
                <a:spLocks noChangeShapeType="1"/>
              </p:cNvSpPr>
              <p:nvPr/>
            </p:nvSpPr>
            <p:spPr bwMode="auto">
              <a:xfrm>
                <a:off x="3288" y="1891"/>
                <a:ext cx="2" cy="0"/>
              </a:xfrm>
              <a:prstGeom prst="line">
                <a:avLst/>
              </a:prstGeom>
              <a:noFill/>
              <a:ln w="12700">
                <a:solidFill>
                  <a:srgbClr val="FFFFFF"/>
                </a:solidFill>
                <a:round/>
                <a:headEnd/>
                <a:tailEnd/>
              </a:ln>
            </p:spPr>
            <p:txBody>
              <a:bodyPr wrap="none" anchor="ctr"/>
              <a:lstStyle/>
              <a:p>
                <a:endParaRPr lang="en-GB" sz="2400" b="1">
                  <a:solidFill>
                    <a:srgbClr val="FFFF00"/>
                  </a:solidFill>
                </a:endParaRPr>
              </a:p>
            </p:txBody>
          </p:sp>
          <p:sp>
            <p:nvSpPr>
              <p:cNvPr id="38945" name="Freeform 22"/>
              <p:cNvSpPr>
                <a:spLocks/>
              </p:cNvSpPr>
              <p:nvPr/>
            </p:nvSpPr>
            <p:spPr bwMode="auto">
              <a:xfrm>
                <a:off x="3290" y="1885"/>
                <a:ext cx="75" cy="629"/>
              </a:xfrm>
              <a:custGeom>
                <a:avLst/>
                <a:gdLst>
                  <a:gd name="T0" fmla="*/ 0 w 75"/>
                  <a:gd name="T1" fmla="*/ 0 h 629"/>
                  <a:gd name="T2" fmla="*/ 0 w 75"/>
                  <a:gd name="T3" fmla="*/ 0 h 629"/>
                  <a:gd name="T4" fmla="*/ 0 w 75"/>
                  <a:gd name="T5" fmla="*/ 4 h 629"/>
                  <a:gd name="T6" fmla="*/ 1 w 75"/>
                  <a:gd name="T7" fmla="*/ 14 h 629"/>
                  <a:gd name="T8" fmla="*/ 0 w 75"/>
                  <a:gd name="T9" fmla="*/ 27 h 629"/>
                  <a:gd name="T10" fmla="*/ 0 w 75"/>
                  <a:gd name="T11" fmla="*/ 43 h 629"/>
                  <a:gd name="T12" fmla="*/ 1 w 75"/>
                  <a:gd name="T13" fmla="*/ 60 h 629"/>
                  <a:gd name="T14" fmla="*/ 2 w 75"/>
                  <a:gd name="T15" fmla="*/ 74 h 629"/>
                  <a:gd name="T16" fmla="*/ 3 w 75"/>
                  <a:gd name="T17" fmla="*/ 84 h 629"/>
                  <a:gd name="T18" fmla="*/ 3 w 75"/>
                  <a:gd name="T19" fmla="*/ 88 h 629"/>
                  <a:gd name="T20" fmla="*/ 61 w 75"/>
                  <a:gd name="T21" fmla="*/ 87 h 629"/>
                  <a:gd name="T22" fmla="*/ 74 w 75"/>
                  <a:gd name="T23" fmla="*/ 628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629"/>
                  <a:gd name="T38" fmla="*/ 75 w 75"/>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629">
                    <a:moveTo>
                      <a:pt x="0" y="0"/>
                    </a:moveTo>
                    <a:lnTo>
                      <a:pt x="0" y="0"/>
                    </a:lnTo>
                    <a:lnTo>
                      <a:pt x="0" y="4"/>
                    </a:lnTo>
                    <a:lnTo>
                      <a:pt x="1" y="14"/>
                    </a:lnTo>
                    <a:lnTo>
                      <a:pt x="0" y="27"/>
                    </a:lnTo>
                    <a:lnTo>
                      <a:pt x="0" y="43"/>
                    </a:lnTo>
                    <a:lnTo>
                      <a:pt x="1" y="60"/>
                    </a:lnTo>
                    <a:lnTo>
                      <a:pt x="2" y="74"/>
                    </a:lnTo>
                    <a:lnTo>
                      <a:pt x="3" y="84"/>
                    </a:lnTo>
                    <a:lnTo>
                      <a:pt x="3" y="88"/>
                    </a:lnTo>
                    <a:lnTo>
                      <a:pt x="61" y="87"/>
                    </a:lnTo>
                    <a:lnTo>
                      <a:pt x="74" y="628"/>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46" name="Freeform 23"/>
              <p:cNvSpPr>
                <a:spLocks/>
              </p:cNvSpPr>
              <p:nvPr/>
            </p:nvSpPr>
            <p:spPr bwMode="auto">
              <a:xfrm>
                <a:off x="1342" y="2174"/>
                <a:ext cx="859" cy="183"/>
              </a:xfrm>
              <a:custGeom>
                <a:avLst/>
                <a:gdLst>
                  <a:gd name="T0" fmla="*/ 0 w 859"/>
                  <a:gd name="T1" fmla="*/ 138 h 183"/>
                  <a:gd name="T2" fmla="*/ 17 w 859"/>
                  <a:gd name="T3" fmla="*/ 179 h 183"/>
                  <a:gd name="T4" fmla="*/ 171 w 859"/>
                  <a:gd name="T5" fmla="*/ 182 h 183"/>
                  <a:gd name="T6" fmla="*/ 809 w 859"/>
                  <a:gd name="T7" fmla="*/ 64 h 183"/>
                  <a:gd name="T8" fmla="*/ 811 w 859"/>
                  <a:gd name="T9" fmla="*/ 61 h 183"/>
                  <a:gd name="T10" fmla="*/ 817 w 859"/>
                  <a:gd name="T11" fmla="*/ 54 h 183"/>
                  <a:gd name="T12" fmla="*/ 825 w 859"/>
                  <a:gd name="T13" fmla="*/ 44 h 183"/>
                  <a:gd name="T14" fmla="*/ 834 w 859"/>
                  <a:gd name="T15" fmla="*/ 30 h 183"/>
                  <a:gd name="T16" fmla="*/ 843 w 859"/>
                  <a:gd name="T17" fmla="*/ 20 h 183"/>
                  <a:gd name="T18" fmla="*/ 852 w 859"/>
                  <a:gd name="T19" fmla="*/ 10 h 183"/>
                  <a:gd name="T20" fmla="*/ 857 w 859"/>
                  <a:gd name="T21" fmla="*/ 3 h 183"/>
                  <a:gd name="T22" fmla="*/ 858 w 859"/>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9"/>
                  <a:gd name="T37" fmla="*/ 0 h 183"/>
                  <a:gd name="T38" fmla="*/ 859 w 859"/>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9" h="183">
                    <a:moveTo>
                      <a:pt x="0" y="138"/>
                    </a:moveTo>
                    <a:lnTo>
                      <a:pt x="17" y="179"/>
                    </a:lnTo>
                    <a:lnTo>
                      <a:pt x="171" y="182"/>
                    </a:lnTo>
                    <a:lnTo>
                      <a:pt x="809" y="64"/>
                    </a:lnTo>
                    <a:lnTo>
                      <a:pt x="811" y="61"/>
                    </a:lnTo>
                    <a:lnTo>
                      <a:pt x="817" y="54"/>
                    </a:lnTo>
                    <a:lnTo>
                      <a:pt x="825" y="44"/>
                    </a:lnTo>
                    <a:lnTo>
                      <a:pt x="834" y="30"/>
                    </a:lnTo>
                    <a:lnTo>
                      <a:pt x="843" y="20"/>
                    </a:lnTo>
                    <a:lnTo>
                      <a:pt x="852" y="10"/>
                    </a:lnTo>
                    <a:lnTo>
                      <a:pt x="857" y="3"/>
                    </a:lnTo>
                    <a:lnTo>
                      <a:pt x="858"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47" name="Freeform 24"/>
              <p:cNvSpPr>
                <a:spLocks/>
              </p:cNvSpPr>
              <p:nvPr/>
            </p:nvSpPr>
            <p:spPr bwMode="auto">
              <a:xfrm>
                <a:off x="1331" y="2180"/>
                <a:ext cx="893" cy="198"/>
              </a:xfrm>
              <a:custGeom>
                <a:avLst/>
                <a:gdLst>
                  <a:gd name="T0" fmla="*/ 0 w 893"/>
                  <a:gd name="T1" fmla="*/ 133 h 198"/>
                  <a:gd name="T2" fmla="*/ 29 w 893"/>
                  <a:gd name="T3" fmla="*/ 196 h 198"/>
                  <a:gd name="T4" fmla="*/ 187 w 893"/>
                  <a:gd name="T5" fmla="*/ 197 h 198"/>
                  <a:gd name="T6" fmla="*/ 835 w 893"/>
                  <a:gd name="T7" fmla="*/ 77 h 198"/>
                  <a:gd name="T8" fmla="*/ 892 w 893"/>
                  <a:gd name="T9" fmla="*/ 0 h 198"/>
                  <a:gd name="T10" fmla="*/ 0 60000 65536"/>
                  <a:gd name="T11" fmla="*/ 0 60000 65536"/>
                  <a:gd name="T12" fmla="*/ 0 60000 65536"/>
                  <a:gd name="T13" fmla="*/ 0 60000 65536"/>
                  <a:gd name="T14" fmla="*/ 0 60000 65536"/>
                  <a:gd name="T15" fmla="*/ 0 w 893"/>
                  <a:gd name="T16" fmla="*/ 0 h 198"/>
                  <a:gd name="T17" fmla="*/ 893 w 893"/>
                  <a:gd name="T18" fmla="*/ 198 h 198"/>
                </a:gdLst>
                <a:ahLst/>
                <a:cxnLst>
                  <a:cxn ang="T10">
                    <a:pos x="T0" y="T1"/>
                  </a:cxn>
                  <a:cxn ang="T11">
                    <a:pos x="T2" y="T3"/>
                  </a:cxn>
                  <a:cxn ang="T12">
                    <a:pos x="T4" y="T5"/>
                  </a:cxn>
                  <a:cxn ang="T13">
                    <a:pos x="T6" y="T7"/>
                  </a:cxn>
                  <a:cxn ang="T14">
                    <a:pos x="T8" y="T9"/>
                  </a:cxn>
                </a:cxnLst>
                <a:rect l="T15" t="T16" r="T17" b="T18"/>
                <a:pathLst>
                  <a:path w="893" h="198">
                    <a:moveTo>
                      <a:pt x="0" y="133"/>
                    </a:moveTo>
                    <a:lnTo>
                      <a:pt x="29" y="196"/>
                    </a:lnTo>
                    <a:lnTo>
                      <a:pt x="187" y="197"/>
                    </a:lnTo>
                    <a:lnTo>
                      <a:pt x="835" y="77"/>
                    </a:lnTo>
                    <a:lnTo>
                      <a:pt x="892"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48" name="Freeform 25"/>
              <p:cNvSpPr>
                <a:spLocks/>
              </p:cNvSpPr>
              <p:nvPr/>
            </p:nvSpPr>
            <p:spPr bwMode="auto">
              <a:xfrm>
                <a:off x="3461" y="2019"/>
                <a:ext cx="65" cy="265"/>
              </a:xfrm>
              <a:custGeom>
                <a:avLst/>
                <a:gdLst>
                  <a:gd name="T0" fmla="*/ 28 w 65"/>
                  <a:gd name="T1" fmla="*/ 0 h 265"/>
                  <a:gd name="T2" fmla="*/ 0 w 65"/>
                  <a:gd name="T3" fmla="*/ 2 h 265"/>
                  <a:gd name="T4" fmla="*/ 2 w 65"/>
                  <a:gd name="T5" fmla="*/ 12 h 265"/>
                  <a:gd name="T6" fmla="*/ 4 w 65"/>
                  <a:gd name="T7" fmla="*/ 42 h 265"/>
                  <a:gd name="T8" fmla="*/ 9 w 65"/>
                  <a:gd name="T9" fmla="*/ 82 h 265"/>
                  <a:gd name="T10" fmla="*/ 18 w 65"/>
                  <a:gd name="T11" fmla="*/ 129 h 265"/>
                  <a:gd name="T12" fmla="*/ 25 w 65"/>
                  <a:gd name="T13" fmla="*/ 176 h 265"/>
                  <a:gd name="T14" fmla="*/ 30 w 65"/>
                  <a:gd name="T15" fmla="*/ 215 h 265"/>
                  <a:gd name="T16" fmla="*/ 34 w 65"/>
                  <a:gd name="T17" fmla="*/ 244 h 265"/>
                  <a:gd name="T18" fmla="*/ 35 w 65"/>
                  <a:gd name="T19" fmla="*/ 255 h 265"/>
                  <a:gd name="T20" fmla="*/ 33 w 65"/>
                  <a:gd name="T21" fmla="*/ 256 h 265"/>
                  <a:gd name="T22" fmla="*/ 30 w 65"/>
                  <a:gd name="T23" fmla="*/ 257 h 265"/>
                  <a:gd name="T24" fmla="*/ 24 w 65"/>
                  <a:gd name="T25" fmla="*/ 259 h 265"/>
                  <a:gd name="T26" fmla="*/ 21 w 65"/>
                  <a:gd name="T27" fmla="*/ 260 h 265"/>
                  <a:gd name="T28" fmla="*/ 16 w 65"/>
                  <a:gd name="T29" fmla="*/ 259 h 265"/>
                  <a:gd name="T30" fmla="*/ 14 w 65"/>
                  <a:gd name="T31" fmla="*/ 260 h 265"/>
                  <a:gd name="T32" fmla="*/ 12 w 65"/>
                  <a:gd name="T33" fmla="*/ 260 h 265"/>
                  <a:gd name="T34" fmla="*/ 14 w 65"/>
                  <a:gd name="T35" fmla="*/ 264 h 265"/>
                  <a:gd name="T36" fmla="*/ 64 w 65"/>
                  <a:gd name="T37" fmla="*/ 261 h 2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265"/>
                  <a:gd name="T59" fmla="*/ 65 w 65"/>
                  <a:gd name="T60" fmla="*/ 265 h 2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265">
                    <a:moveTo>
                      <a:pt x="28" y="0"/>
                    </a:moveTo>
                    <a:lnTo>
                      <a:pt x="0" y="2"/>
                    </a:lnTo>
                    <a:lnTo>
                      <a:pt x="2" y="12"/>
                    </a:lnTo>
                    <a:lnTo>
                      <a:pt x="4" y="42"/>
                    </a:lnTo>
                    <a:lnTo>
                      <a:pt x="9" y="82"/>
                    </a:lnTo>
                    <a:lnTo>
                      <a:pt x="18" y="129"/>
                    </a:lnTo>
                    <a:lnTo>
                      <a:pt x="25" y="176"/>
                    </a:lnTo>
                    <a:lnTo>
                      <a:pt x="30" y="215"/>
                    </a:lnTo>
                    <a:lnTo>
                      <a:pt x="34" y="244"/>
                    </a:lnTo>
                    <a:lnTo>
                      <a:pt x="35" y="255"/>
                    </a:lnTo>
                    <a:lnTo>
                      <a:pt x="33" y="256"/>
                    </a:lnTo>
                    <a:lnTo>
                      <a:pt x="30" y="257"/>
                    </a:lnTo>
                    <a:lnTo>
                      <a:pt x="24" y="259"/>
                    </a:lnTo>
                    <a:lnTo>
                      <a:pt x="21" y="260"/>
                    </a:lnTo>
                    <a:lnTo>
                      <a:pt x="16" y="259"/>
                    </a:lnTo>
                    <a:lnTo>
                      <a:pt x="14" y="260"/>
                    </a:lnTo>
                    <a:lnTo>
                      <a:pt x="12" y="260"/>
                    </a:lnTo>
                    <a:lnTo>
                      <a:pt x="14" y="264"/>
                    </a:lnTo>
                    <a:lnTo>
                      <a:pt x="64" y="26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49" name="Freeform 26"/>
              <p:cNvSpPr>
                <a:spLocks/>
              </p:cNvSpPr>
              <p:nvPr/>
            </p:nvSpPr>
            <p:spPr bwMode="auto">
              <a:xfrm>
                <a:off x="964" y="2461"/>
                <a:ext cx="62" cy="32"/>
              </a:xfrm>
              <a:custGeom>
                <a:avLst/>
                <a:gdLst>
                  <a:gd name="T0" fmla="*/ 0 w 62"/>
                  <a:gd name="T1" fmla="*/ 19 h 32"/>
                  <a:gd name="T2" fmla="*/ 1 w 62"/>
                  <a:gd name="T3" fmla="*/ 18 h 32"/>
                  <a:gd name="T4" fmla="*/ 4 w 62"/>
                  <a:gd name="T5" fmla="*/ 16 h 32"/>
                  <a:gd name="T6" fmla="*/ 11 w 62"/>
                  <a:gd name="T7" fmla="*/ 15 h 32"/>
                  <a:gd name="T8" fmla="*/ 17 w 62"/>
                  <a:gd name="T9" fmla="*/ 13 h 32"/>
                  <a:gd name="T10" fmla="*/ 26 w 62"/>
                  <a:gd name="T11" fmla="*/ 10 h 32"/>
                  <a:gd name="T12" fmla="*/ 35 w 62"/>
                  <a:gd name="T13" fmla="*/ 8 h 32"/>
                  <a:gd name="T14" fmla="*/ 43 w 62"/>
                  <a:gd name="T15" fmla="*/ 5 h 32"/>
                  <a:gd name="T16" fmla="*/ 52 w 62"/>
                  <a:gd name="T17" fmla="*/ 1 h 32"/>
                  <a:gd name="T18" fmla="*/ 57 w 62"/>
                  <a:gd name="T19" fmla="*/ 0 h 32"/>
                  <a:gd name="T20" fmla="*/ 59 w 62"/>
                  <a:gd name="T21" fmla="*/ 2 h 32"/>
                  <a:gd name="T22" fmla="*/ 60 w 62"/>
                  <a:gd name="T23" fmla="*/ 7 h 32"/>
                  <a:gd name="T24" fmla="*/ 61 w 62"/>
                  <a:gd name="T25" fmla="*/ 11 h 32"/>
                  <a:gd name="T26" fmla="*/ 60 w 62"/>
                  <a:gd name="T27" fmla="*/ 18 h 32"/>
                  <a:gd name="T28" fmla="*/ 59 w 62"/>
                  <a:gd name="T29" fmla="*/ 23 h 32"/>
                  <a:gd name="T30" fmla="*/ 56 w 62"/>
                  <a:gd name="T31" fmla="*/ 29 h 32"/>
                  <a:gd name="T32" fmla="*/ 52 w 62"/>
                  <a:gd name="T33" fmla="*/ 31 h 32"/>
                  <a:gd name="T34" fmla="*/ 45 w 62"/>
                  <a:gd name="T35" fmla="*/ 28 h 32"/>
                  <a:gd name="T36" fmla="*/ 37 w 62"/>
                  <a:gd name="T37" fmla="*/ 25 h 32"/>
                  <a:gd name="T38" fmla="*/ 30 w 62"/>
                  <a:gd name="T39" fmla="*/ 25 h 32"/>
                  <a:gd name="T40" fmla="*/ 20 w 62"/>
                  <a:gd name="T41" fmla="*/ 24 h 32"/>
                  <a:gd name="T42" fmla="*/ 12 w 62"/>
                  <a:gd name="T43" fmla="*/ 23 h 32"/>
                  <a:gd name="T44" fmla="*/ 4 w 62"/>
                  <a:gd name="T45" fmla="*/ 22 h 32"/>
                  <a:gd name="T46" fmla="*/ 1 w 62"/>
                  <a:gd name="T47" fmla="*/ 21 h 32"/>
                  <a:gd name="T48" fmla="*/ 0 w 62"/>
                  <a:gd name="T49" fmla="*/ 19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32"/>
                  <a:gd name="T77" fmla="*/ 62 w 6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32">
                    <a:moveTo>
                      <a:pt x="0" y="19"/>
                    </a:moveTo>
                    <a:lnTo>
                      <a:pt x="1" y="18"/>
                    </a:lnTo>
                    <a:lnTo>
                      <a:pt x="4" y="16"/>
                    </a:lnTo>
                    <a:lnTo>
                      <a:pt x="11" y="15"/>
                    </a:lnTo>
                    <a:lnTo>
                      <a:pt x="17" y="13"/>
                    </a:lnTo>
                    <a:lnTo>
                      <a:pt x="26" y="10"/>
                    </a:lnTo>
                    <a:lnTo>
                      <a:pt x="35" y="8"/>
                    </a:lnTo>
                    <a:lnTo>
                      <a:pt x="43" y="5"/>
                    </a:lnTo>
                    <a:lnTo>
                      <a:pt x="52" y="1"/>
                    </a:lnTo>
                    <a:lnTo>
                      <a:pt x="57" y="0"/>
                    </a:lnTo>
                    <a:lnTo>
                      <a:pt x="59" y="2"/>
                    </a:lnTo>
                    <a:lnTo>
                      <a:pt x="60" y="7"/>
                    </a:lnTo>
                    <a:lnTo>
                      <a:pt x="61" y="11"/>
                    </a:lnTo>
                    <a:lnTo>
                      <a:pt x="60" y="18"/>
                    </a:lnTo>
                    <a:lnTo>
                      <a:pt x="59" y="23"/>
                    </a:lnTo>
                    <a:lnTo>
                      <a:pt x="56" y="29"/>
                    </a:lnTo>
                    <a:lnTo>
                      <a:pt x="52" y="31"/>
                    </a:lnTo>
                    <a:lnTo>
                      <a:pt x="45" y="28"/>
                    </a:lnTo>
                    <a:lnTo>
                      <a:pt x="37" y="25"/>
                    </a:lnTo>
                    <a:lnTo>
                      <a:pt x="30" y="25"/>
                    </a:lnTo>
                    <a:lnTo>
                      <a:pt x="20" y="24"/>
                    </a:lnTo>
                    <a:lnTo>
                      <a:pt x="12" y="23"/>
                    </a:lnTo>
                    <a:lnTo>
                      <a:pt x="4" y="22"/>
                    </a:lnTo>
                    <a:lnTo>
                      <a:pt x="1" y="21"/>
                    </a:lnTo>
                    <a:lnTo>
                      <a:pt x="0" y="19"/>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50" name="Freeform 27"/>
              <p:cNvSpPr>
                <a:spLocks/>
              </p:cNvSpPr>
              <p:nvPr/>
            </p:nvSpPr>
            <p:spPr bwMode="auto">
              <a:xfrm>
                <a:off x="955" y="2463"/>
                <a:ext cx="74" cy="40"/>
              </a:xfrm>
              <a:custGeom>
                <a:avLst/>
                <a:gdLst>
                  <a:gd name="T0" fmla="*/ 0 w 74"/>
                  <a:gd name="T1" fmla="*/ 22 h 40"/>
                  <a:gd name="T2" fmla="*/ 0 w 74"/>
                  <a:gd name="T3" fmla="*/ 22 h 40"/>
                  <a:gd name="T4" fmla="*/ 0 w 74"/>
                  <a:gd name="T5" fmla="*/ 20 h 40"/>
                  <a:gd name="T6" fmla="*/ 5 w 74"/>
                  <a:gd name="T7" fmla="*/ 18 h 40"/>
                  <a:gd name="T8" fmla="*/ 12 w 74"/>
                  <a:gd name="T9" fmla="*/ 16 h 40"/>
                  <a:gd name="T10" fmla="*/ 20 w 74"/>
                  <a:gd name="T11" fmla="*/ 14 h 40"/>
                  <a:gd name="T12" fmla="*/ 31 w 74"/>
                  <a:gd name="T13" fmla="*/ 11 h 40"/>
                  <a:gd name="T14" fmla="*/ 41 w 74"/>
                  <a:gd name="T15" fmla="*/ 9 h 40"/>
                  <a:gd name="T16" fmla="*/ 51 w 74"/>
                  <a:gd name="T17" fmla="*/ 6 h 40"/>
                  <a:gd name="T18" fmla="*/ 61 w 74"/>
                  <a:gd name="T19" fmla="*/ 1 h 40"/>
                  <a:gd name="T20" fmla="*/ 67 w 74"/>
                  <a:gd name="T21" fmla="*/ 0 h 40"/>
                  <a:gd name="T22" fmla="*/ 69 w 74"/>
                  <a:gd name="T23" fmla="*/ 2 h 40"/>
                  <a:gd name="T24" fmla="*/ 71 w 74"/>
                  <a:gd name="T25" fmla="*/ 8 h 40"/>
                  <a:gd name="T26" fmla="*/ 73 w 74"/>
                  <a:gd name="T27" fmla="*/ 15 h 40"/>
                  <a:gd name="T28" fmla="*/ 71 w 74"/>
                  <a:gd name="T29" fmla="*/ 24 h 40"/>
                  <a:gd name="T30" fmla="*/ 69 w 74"/>
                  <a:gd name="T31" fmla="*/ 30 h 40"/>
                  <a:gd name="T32" fmla="*/ 68 w 74"/>
                  <a:gd name="T33" fmla="*/ 37 h 40"/>
                  <a:gd name="T34" fmla="*/ 63 w 74"/>
                  <a:gd name="T35" fmla="*/ 39 h 40"/>
                  <a:gd name="T36" fmla="*/ 56 w 74"/>
                  <a:gd name="T37" fmla="*/ 35 h 40"/>
                  <a:gd name="T38" fmla="*/ 44 w 74"/>
                  <a:gd name="T39" fmla="*/ 32 h 40"/>
                  <a:gd name="T40" fmla="*/ 35 w 74"/>
                  <a:gd name="T41" fmla="*/ 30 h 40"/>
                  <a:gd name="T42" fmla="*/ 24 w 74"/>
                  <a:gd name="T43" fmla="*/ 28 h 40"/>
                  <a:gd name="T44" fmla="*/ 15 w 74"/>
                  <a:gd name="T45" fmla="*/ 27 h 40"/>
                  <a:gd name="T46" fmla="*/ 6 w 74"/>
                  <a:gd name="T47" fmla="*/ 26 h 40"/>
                  <a:gd name="T48" fmla="*/ 1 w 74"/>
                  <a:gd name="T49" fmla="*/ 25 h 40"/>
                  <a:gd name="T50" fmla="*/ 0 w 74"/>
                  <a:gd name="T51" fmla="*/ 22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40"/>
                  <a:gd name="T80" fmla="*/ 74 w 74"/>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40">
                    <a:moveTo>
                      <a:pt x="0" y="22"/>
                    </a:moveTo>
                    <a:lnTo>
                      <a:pt x="0" y="22"/>
                    </a:lnTo>
                    <a:lnTo>
                      <a:pt x="0" y="20"/>
                    </a:lnTo>
                    <a:lnTo>
                      <a:pt x="5" y="18"/>
                    </a:lnTo>
                    <a:lnTo>
                      <a:pt x="12" y="16"/>
                    </a:lnTo>
                    <a:lnTo>
                      <a:pt x="20" y="14"/>
                    </a:lnTo>
                    <a:lnTo>
                      <a:pt x="31" y="11"/>
                    </a:lnTo>
                    <a:lnTo>
                      <a:pt x="41" y="9"/>
                    </a:lnTo>
                    <a:lnTo>
                      <a:pt x="51" y="6"/>
                    </a:lnTo>
                    <a:lnTo>
                      <a:pt x="61" y="1"/>
                    </a:lnTo>
                    <a:lnTo>
                      <a:pt x="67" y="0"/>
                    </a:lnTo>
                    <a:lnTo>
                      <a:pt x="69" y="2"/>
                    </a:lnTo>
                    <a:lnTo>
                      <a:pt x="71" y="8"/>
                    </a:lnTo>
                    <a:lnTo>
                      <a:pt x="73" y="15"/>
                    </a:lnTo>
                    <a:lnTo>
                      <a:pt x="71" y="24"/>
                    </a:lnTo>
                    <a:lnTo>
                      <a:pt x="69" y="30"/>
                    </a:lnTo>
                    <a:lnTo>
                      <a:pt x="68" y="37"/>
                    </a:lnTo>
                    <a:lnTo>
                      <a:pt x="63" y="39"/>
                    </a:lnTo>
                    <a:lnTo>
                      <a:pt x="56" y="35"/>
                    </a:lnTo>
                    <a:lnTo>
                      <a:pt x="44" y="32"/>
                    </a:lnTo>
                    <a:lnTo>
                      <a:pt x="35" y="30"/>
                    </a:lnTo>
                    <a:lnTo>
                      <a:pt x="24" y="28"/>
                    </a:lnTo>
                    <a:lnTo>
                      <a:pt x="15" y="27"/>
                    </a:lnTo>
                    <a:lnTo>
                      <a:pt x="6" y="26"/>
                    </a:lnTo>
                    <a:lnTo>
                      <a:pt x="1" y="25"/>
                    </a:lnTo>
                    <a:lnTo>
                      <a:pt x="0" y="2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51" name="Freeform 28"/>
              <p:cNvSpPr>
                <a:spLocks/>
              </p:cNvSpPr>
              <p:nvPr/>
            </p:nvSpPr>
            <p:spPr bwMode="auto">
              <a:xfrm>
                <a:off x="2483" y="2169"/>
                <a:ext cx="109" cy="82"/>
              </a:xfrm>
              <a:custGeom>
                <a:avLst/>
                <a:gdLst>
                  <a:gd name="T0" fmla="*/ 103 w 109"/>
                  <a:gd name="T1" fmla="*/ 10 h 82"/>
                  <a:gd name="T2" fmla="*/ 106 w 109"/>
                  <a:gd name="T3" fmla="*/ 11 h 82"/>
                  <a:gd name="T4" fmla="*/ 108 w 109"/>
                  <a:gd name="T5" fmla="*/ 15 h 82"/>
                  <a:gd name="T6" fmla="*/ 107 w 109"/>
                  <a:gd name="T7" fmla="*/ 16 h 82"/>
                  <a:gd name="T8" fmla="*/ 103 w 109"/>
                  <a:gd name="T9" fmla="*/ 18 h 82"/>
                  <a:gd name="T10" fmla="*/ 51 w 109"/>
                  <a:gd name="T11" fmla="*/ 10 h 82"/>
                  <a:gd name="T12" fmla="*/ 30 w 109"/>
                  <a:gd name="T13" fmla="*/ 81 h 82"/>
                  <a:gd name="T14" fmla="*/ 0 w 109"/>
                  <a:gd name="T15" fmla="*/ 76 h 82"/>
                  <a:gd name="T16" fmla="*/ 34 w 109"/>
                  <a:gd name="T17" fmla="*/ 7 h 82"/>
                  <a:gd name="T18" fmla="*/ 26 w 109"/>
                  <a:gd name="T19" fmla="*/ 6 h 82"/>
                  <a:gd name="T20" fmla="*/ 24 w 109"/>
                  <a:gd name="T21" fmla="*/ 5 h 82"/>
                  <a:gd name="T22" fmla="*/ 23 w 109"/>
                  <a:gd name="T23" fmla="*/ 3 h 82"/>
                  <a:gd name="T24" fmla="*/ 24 w 109"/>
                  <a:gd name="T25" fmla="*/ 1 h 82"/>
                  <a:gd name="T26" fmla="*/ 30 w 109"/>
                  <a:gd name="T27" fmla="*/ 0 h 82"/>
                  <a:gd name="T28" fmla="*/ 103 w 109"/>
                  <a:gd name="T29" fmla="*/ 10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82"/>
                  <a:gd name="T47" fmla="*/ 109 w 109"/>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82">
                    <a:moveTo>
                      <a:pt x="103" y="10"/>
                    </a:moveTo>
                    <a:lnTo>
                      <a:pt x="106" y="11"/>
                    </a:lnTo>
                    <a:lnTo>
                      <a:pt x="108" y="15"/>
                    </a:lnTo>
                    <a:lnTo>
                      <a:pt x="107" y="16"/>
                    </a:lnTo>
                    <a:lnTo>
                      <a:pt x="103" y="18"/>
                    </a:lnTo>
                    <a:lnTo>
                      <a:pt x="51" y="10"/>
                    </a:lnTo>
                    <a:lnTo>
                      <a:pt x="30" y="81"/>
                    </a:lnTo>
                    <a:lnTo>
                      <a:pt x="0" y="76"/>
                    </a:lnTo>
                    <a:lnTo>
                      <a:pt x="34" y="7"/>
                    </a:lnTo>
                    <a:lnTo>
                      <a:pt x="26" y="6"/>
                    </a:lnTo>
                    <a:lnTo>
                      <a:pt x="24" y="5"/>
                    </a:lnTo>
                    <a:lnTo>
                      <a:pt x="23" y="3"/>
                    </a:lnTo>
                    <a:lnTo>
                      <a:pt x="24" y="1"/>
                    </a:lnTo>
                    <a:lnTo>
                      <a:pt x="30" y="0"/>
                    </a:lnTo>
                    <a:lnTo>
                      <a:pt x="103" y="1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52" name="Freeform 29"/>
              <p:cNvSpPr>
                <a:spLocks/>
              </p:cNvSpPr>
              <p:nvPr/>
            </p:nvSpPr>
            <p:spPr bwMode="auto">
              <a:xfrm>
                <a:off x="2475" y="2171"/>
                <a:ext cx="120" cy="92"/>
              </a:xfrm>
              <a:custGeom>
                <a:avLst/>
                <a:gdLst>
                  <a:gd name="T0" fmla="*/ 114 w 120"/>
                  <a:gd name="T1" fmla="*/ 13 h 92"/>
                  <a:gd name="T2" fmla="*/ 114 w 120"/>
                  <a:gd name="T3" fmla="*/ 13 h 92"/>
                  <a:gd name="T4" fmla="*/ 117 w 120"/>
                  <a:gd name="T5" fmla="*/ 14 h 92"/>
                  <a:gd name="T6" fmla="*/ 119 w 120"/>
                  <a:gd name="T7" fmla="*/ 18 h 92"/>
                  <a:gd name="T8" fmla="*/ 117 w 120"/>
                  <a:gd name="T9" fmla="*/ 20 h 92"/>
                  <a:gd name="T10" fmla="*/ 113 w 120"/>
                  <a:gd name="T11" fmla="*/ 22 h 92"/>
                  <a:gd name="T12" fmla="*/ 58 w 120"/>
                  <a:gd name="T13" fmla="*/ 13 h 92"/>
                  <a:gd name="T14" fmla="*/ 34 w 120"/>
                  <a:gd name="T15" fmla="*/ 91 h 92"/>
                  <a:gd name="T16" fmla="*/ 0 w 120"/>
                  <a:gd name="T17" fmla="*/ 85 h 92"/>
                  <a:gd name="T18" fmla="*/ 39 w 120"/>
                  <a:gd name="T19" fmla="*/ 9 h 92"/>
                  <a:gd name="T20" fmla="*/ 29 w 120"/>
                  <a:gd name="T21" fmla="*/ 8 h 92"/>
                  <a:gd name="T22" fmla="*/ 27 w 120"/>
                  <a:gd name="T23" fmla="*/ 5 h 92"/>
                  <a:gd name="T24" fmla="*/ 26 w 120"/>
                  <a:gd name="T25" fmla="*/ 3 h 92"/>
                  <a:gd name="T26" fmla="*/ 26 w 120"/>
                  <a:gd name="T27" fmla="*/ 1 h 92"/>
                  <a:gd name="T28" fmla="*/ 33 w 120"/>
                  <a:gd name="T29" fmla="*/ 0 h 92"/>
                  <a:gd name="T30" fmla="*/ 114 w 120"/>
                  <a:gd name="T31" fmla="*/ 13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92"/>
                  <a:gd name="T50" fmla="*/ 120 w 120"/>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92">
                    <a:moveTo>
                      <a:pt x="114" y="13"/>
                    </a:moveTo>
                    <a:lnTo>
                      <a:pt x="114" y="13"/>
                    </a:lnTo>
                    <a:lnTo>
                      <a:pt x="117" y="14"/>
                    </a:lnTo>
                    <a:lnTo>
                      <a:pt x="119" y="18"/>
                    </a:lnTo>
                    <a:lnTo>
                      <a:pt x="117" y="20"/>
                    </a:lnTo>
                    <a:lnTo>
                      <a:pt x="113" y="22"/>
                    </a:lnTo>
                    <a:lnTo>
                      <a:pt x="58" y="13"/>
                    </a:lnTo>
                    <a:lnTo>
                      <a:pt x="34" y="91"/>
                    </a:lnTo>
                    <a:lnTo>
                      <a:pt x="0" y="85"/>
                    </a:lnTo>
                    <a:lnTo>
                      <a:pt x="39" y="9"/>
                    </a:lnTo>
                    <a:lnTo>
                      <a:pt x="29" y="8"/>
                    </a:lnTo>
                    <a:lnTo>
                      <a:pt x="27" y="5"/>
                    </a:lnTo>
                    <a:lnTo>
                      <a:pt x="26" y="3"/>
                    </a:lnTo>
                    <a:lnTo>
                      <a:pt x="26" y="1"/>
                    </a:lnTo>
                    <a:lnTo>
                      <a:pt x="33" y="0"/>
                    </a:lnTo>
                    <a:lnTo>
                      <a:pt x="114" y="1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53" name="Freeform 30"/>
              <p:cNvSpPr>
                <a:spLocks/>
              </p:cNvSpPr>
              <p:nvPr/>
            </p:nvSpPr>
            <p:spPr bwMode="auto">
              <a:xfrm>
                <a:off x="2219" y="2320"/>
                <a:ext cx="134" cy="159"/>
              </a:xfrm>
              <a:custGeom>
                <a:avLst/>
                <a:gdLst>
                  <a:gd name="T0" fmla="*/ 22 w 134"/>
                  <a:gd name="T1" fmla="*/ 0 h 159"/>
                  <a:gd name="T2" fmla="*/ 109 w 134"/>
                  <a:gd name="T3" fmla="*/ 7 h 159"/>
                  <a:gd name="T4" fmla="*/ 117 w 134"/>
                  <a:gd name="T5" fmla="*/ 9 h 159"/>
                  <a:gd name="T6" fmla="*/ 125 w 134"/>
                  <a:gd name="T7" fmla="*/ 14 h 159"/>
                  <a:gd name="T8" fmla="*/ 130 w 134"/>
                  <a:gd name="T9" fmla="*/ 23 h 159"/>
                  <a:gd name="T10" fmla="*/ 132 w 134"/>
                  <a:gd name="T11" fmla="*/ 34 h 159"/>
                  <a:gd name="T12" fmla="*/ 133 w 134"/>
                  <a:gd name="T13" fmla="*/ 134 h 159"/>
                  <a:gd name="T14" fmla="*/ 132 w 134"/>
                  <a:gd name="T15" fmla="*/ 139 h 159"/>
                  <a:gd name="T16" fmla="*/ 132 w 134"/>
                  <a:gd name="T17" fmla="*/ 144 h 159"/>
                  <a:gd name="T18" fmla="*/ 129 w 134"/>
                  <a:gd name="T19" fmla="*/ 148 h 159"/>
                  <a:gd name="T20" fmla="*/ 126 w 134"/>
                  <a:gd name="T21" fmla="*/ 151 h 159"/>
                  <a:gd name="T22" fmla="*/ 124 w 134"/>
                  <a:gd name="T23" fmla="*/ 154 h 159"/>
                  <a:gd name="T24" fmla="*/ 120 w 134"/>
                  <a:gd name="T25" fmla="*/ 156 h 159"/>
                  <a:gd name="T26" fmla="*/ 115 w 134"/>
                  <a:gd name="T27" fmla="*/ 157 h 159"/>
                  <a:gd name="T28" fmla="*/ 112 w 134"/>
                  <a:gd name="T29" fmla="*/ 158 h 159"/>
                  <a:gd name="T30" fmla="*/ 23 w 134"/>
                  <a:gd name="T31" fmla="*/ 152 h 159"/>
                  <a:gd name="T32" fmla="*/ 16 w 134"/>
                  <a:gd name="T33" fmla="*/ 150 h 159"/>
                  <a:gd name="T34" fmla="*/ 7 w 134"/>
                  <a:gd name="T35" fmla="*/ 143 h 159"/>
                  <a:gd name="T36" fmla="*/ 3 w 134"/>
                  <a:gd name="T37" fmla="*/ 135 h 159"/>
                  <a:gd name="T38" fmla="*/ 2 w 134"/>
                  <a:gd name="T39" fmla="*/ 124 h 159"/>
                  <a:gd name="T40" fmla="*/ 0 w 134"/>
                  <a:gd name="T41" fmla="*/ 25 h 159"/>
                  <a:gd name="T42" fmla="*/ 1 w 134"/>
                  <a:gd name="T43" fmla="*/ 19 h 159"/>
                  <a:gd name="T44" fmla="*/ 2 w 134"/>
                  <a:gd name="T45" fmla="*/ 16 h 159"/>
                  <a:gd name="T46" fmla="*/ 4 w 134"/>
                  <a:gd name="T47" fmla="*/ 11 h 159"/>
                  <a:gd name="T48" fmla="*/ 7 w 134"/>
                  <a:gd name="T49" fmla="*/ 6 h 159"/>
                  <a:gd name="T50" fmla="*/ 9 w 134"/>
                  <a:gd name="T51" fmla="*/ 4 h 159"/>
                  <a:gd name="T52" fmla="*/ 14 w 134"/>
                  <a:gd name="T53" fmla="*/ 1 h 159"/>
                  <a:gd name="T54" fmla="*/ 18 w 134"/>
                  <a:gd name="T55" fmla="*/ 1 h 159"/>
                  <a:gd name="T56" fmla="*/ 22 w 134"/>
                  <a:gd name="T57" fmla="*/ 0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159"/>
                  <a:gd name="T89" fmla="*/ 134 w 134"/>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159">
                    <a:moveTo>
                      <a:pt x="22" y="0"/>
                    </a:moveTo>
                    <a:lnTo>
                      <a:pt x="109" y="7"/>
                    </a:lnTo>
                    <a:lnTo>
                      <a:pt x="117" y="9"/>
                    </a:lnTo>
                    <a:lnTo>
                      <a:pt x="125" y="14"/>
                    </a:lnTo>
                    <a:lnTo>
                      <a:pt x="130" y="23"/>
                    </a:lnTo>
                    <a:lnTo>
                      <a:pt x="132" y="34"/>
                    </a:lnTo>
                    <a:lnTo>
                      <a:pt x="133" y="134"/>
                    </a:lnTo>
                    <a:lnTo>
                      <a:pt x="132" y="139"/>
                    </a:lnTo>
                    <a:lnTo>
                      <a:pt x="132" y="144"/>
                    </a:lnTo>
                    <a:lnTo>
                      <a:pt x="129" y="148"/>
                    </a:lnTo>
                    <a:lnTo>
                      <a:pt x="126" y="151"/>
                    </a:lnTo>
                    <a:lnTo>
                      <a:pt x="124" y="154"/>
                    </a:lnTo>
                    <a:lnTo>
                      <a:pt x="120" y="156"/>
                    </a:lnTo>
                    <a:lnTo>
                      <a:pt x="115" y="157"/>
                    </a:lnTo>
                    <a:lnTo>
                      <a:pt x="112" y="158"/>
                    </a:lnTo>
                    <a:lnTo>
                      <a:pt x="23" y="152"/>
                    </a:lnTo>
                    <a:lnTo>
                      <a:pt x="16" y="150"/>
                    </a:lnTo>
                    <a:lnTo>
                      <a:pt x="7" y="143"/>
                    </a:lnTo>
                    <a:lnTo>
                      <a:pt x="3" y="135"/>
                    </a:lnTo>
                    <a:lnTo>
                      <a:pt x="2" y="124"/>
                    </a:lnTo>
                    <a:lnTo>
                      <a:pt x="0" y="25"/>
                    </a:lnTo>
                    <a:lnTo>
                      <a:pt x="1" y="19"/>
                    </a:lnTo>
                    <a:lnTo>
                      <a:pt x="2" y="16"/>
                    </a:lnTo>
                    <a:lnTo>
                      <a:pt x="4" y="11"/>
                    </a:lnTo>
                    <a:lnTo>
                      <a:pt x="7" y="6"/>
                    </a:lnTo>
                    <a:lnTo>
                      <a:pt x="9" y="4"/>
                    </a:lnTo>
                    <a:lnTo>
                      <a:pt x="14" y="1"/>
                    </a:lnTo>
                    <a:lnTo>
                      <a:pt x="18" y="1"/>
                    </a:lnTo>
                    <a:lnTo>
                      <a:pt x="22" y="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54" name="Freeform 31"/>
              <p:cNvSpPr>
                <a:spLocks/>
              </p:cNvSpPr>
              <p:nvPr/>
            </p:nvSpPr>
            <p:spPr bwMode="auto">
              <a:xfrm>
                <a:off x="2213" y="2323"/>
                <a:ext cx="141" cy="168"/>
              </a:xfrm>
              <a:custGeom>
                <a:avLst/>
                <a:gdLst>
                  <a:gd name="T0" fmla="*/ 23 w 141"/>
                  <a:gd name="T1" fmla="*/ 0 h 168"/>
                  <a:gd name="T2" fmla="*/ 115 w 141"/>
                  <a:gd name="T3" fmla="*/ 6 h 168"/>
                  <a:gd name="T4" fmla="*/ 124 w 141"/>
                  <a:gd name="T5" fmla="*/ 9 h 168"/>
                  <a:gd name="T6" fmla="*/ 132 w 141"/>
                  <a:gd name="T7" fmla="*/ 14 h 168"/>
                  <a:gd name="T8" fmla="*/ 137 w 141"/>
                  <a:gd name="T9" fmla="*/ 24 h 168"/>
                  <a:gd name="T10" fmla="*/ 140 w 141"/>
                  <a:gd name="T11" fmla="*/ 34 h 168"/>
                  <a:gd name="T12" fmla="*/ 140 w 141"/>
                  <a:gd name="T13" fmla="*/ 140 h 168"/>
                  <a:gd name="T14" fmla="*/ 140 w 141"/>
                  <a:gd name="T15" fmla="*/ 146 h 168"/>
                  <a:gd name="T16" fmla="*/ 140 w 141"/>
                  <a:gd name="T17" fmla="*/ 151 h 168"/>
                  <a:gd name="T18" fmla="*/ 137 w 141"/>
                  <a:gd name="T19" fmla="*/ 156 h 168"/>
                  <a:gd name="T20" fmla="*/ 134 w 141"/>
                  <a:gd name="T21" fmla="*/ 159 h 168"/>
                  <a:gd name="T22" fmla="*/ 129 w 141"/>
                  <a:gd name="T23" fmla="*/ 162 h 168"/>
                  <a:gd name="T24" fmla="*/ 126 w 141"/>
                  <a:gd name="T25" fmla="*/ 164 h 168"/>
                  <a:gd name="T26" fmla="*/ 121 w 141"/>
                  <a:gd name="T27" fmla="*/ 166 h 168"/>
                  <a:gd name="T28" fmla="*/ 117 w 141"/>
                  <a:gd name="T29" fmla="*/ 167 h 168"/>
                  <a:gd name="T30" fmla="*/ 24 w 141"/>
                  <a:gd name="T31" fmla="*/ 160 h 168"/>
                  <a:gd name="T32" fmla="*/ 15 w 141"/>
                  <a:gd name="T33" fmla="*/ 157 h 168"/>
                  <a:gd name="T34" fmla="*/ 7 w 141"/>
                  <a:gd name="T35" fmla="*/ 151 h 168"/>
                  <a:gd name="T36" fmla="*/ 3 w 141"/>
                  <a:gd name="T37" fmla="*/ 142 h 168"/>
                  <a:gd name="T38" fmla="*/ 2 w 141"/>
                  <a:gd name="T39" fmla="*/ 131 h 168"/>
                  <a:gd name="T40" fmla="*/ 0 w 141"/>
                  <a:gd name="T41" fmla="*/ 26 h 168"/>
                  <a:gd name="T42" fmla="*/ 0 w 141"/>
                  <a:gd name="T43" fmla="*/ 20 h 168"/>
                  <a:gd name="T44" fmla="*/ 2 w 141"/>
                  <a:gd name="T45" fmla="*/ 15 h 168"/>
                  <a:gd name="T46" fmla="*/ 4 w 141"/>
                  <a:gd name="T47" fmla="*/ 11 h 168"/>
                  <a:gd name="T48" fmla="*/ 6 w 141"/>
                  <a:gd name="T49" fmla="*/ 6 h 168"/>
                  <a:gd name="T50" fmla="*/ 10 w 141"/>
                  <a:gd name="T51" fmla="*/ 4 h 168"/>
                  <a:gd name="T52" fmla="*/ 15 w 141"/>
                  <a:gd name="T53" fmla="*/ 1 h 168"/>
                  <a:gd name="T54" fmla="*/ 18 w 141"/>
                  <a:gd name="T55" fmla="*/ 0 h 168"/>
                  <a:gd name="T56" fmla="*/ 23 w 141"/>
                  <a:gd name="T57" fmla="*/ 0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1"/>
                  <a:gd name="T88" fmla="*/ 0 h 168"/>
                  <a:gd name="T89" fmla="*/ 141 w 141"/>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1" h="168">
                    <a:moveTo>
                      <a:pt x="23" y="0"/>
                    </a:moveTo>
                    <a:lnTo>
                      <a:pt x="115" y="6"/>
                    </a:lnTo>
                    <a:lnTo>
                      <a:pt x="124" y="9"/>
                    </a:lnTo>
                    <a:lnTo>
                      <a:pt x="132" y="14"/>
                    </a:lnTo>
                    <a:lnTo>
                      <a:pt x="137" y="24"/>
                    </a:lnTo>
                    <a:lnTo>
                      <a:pt x="140" y="34"/>
                    </a:lnTo>
                    <a:lnTo>
                      <a:pt x="140" y="140"/>
                    </a:lnTo>
                    <a:lnTo>
                      <a:pt x="140" y="146"/>
                    </a:lnTo>
                    <a:lnTo>
                      <a:pt x="140" y="151"/>
                    </a:lnTo>
                    <a:lnTo>
                      <a:pt x="137" y="156"/>
                    </a:lnTo>
                    <a:lnTo>
                      <a:pt x="134" y="159"/>
                    </a:lnTo>
                    <a:lnTo>
                      <a:pt x="129" y="162"/>
                    </a:lnTo>
                    <a:lnTo>
                      <a:pt x="126" y="164"/>
                    </a:lnTo>
                    <a:lnTo>
                      <a:pt x="121" y="166"/>
                    </a:lnTo>
                    <a:lnTo>
                      <a:pt x="117" y="167"/>
                    </a:lnTo>
                    <a:lnTo>
                      <a:pt x="24" y="160"/>
                    </a:lnTo>
                    <a:lnTo>
                      <a:pt x="15" y="157"/>
                    </a:lnTo>
                    <a:lnTo>
                      <a:pt x="7" y="151"/>
                    </a:lnTo>
                    <a:lnTo>
                      <a:pt x="3" y="142"/>
                    </a:lnTo>
                    <a:lnTo>
                      <a:pt x="2" y="131"/>
                    </a:lnTo>
                    <a:lnTo>
                      <a:pt x="0" y="26"/>
                    </a:lnTo>
                    <a:lnTo>
                      <a:pt x="0" y="20"/>
                    </a:lnTo>
                    <a:lnTo>
                      <a:pt x="2" y="15"/>
                    </a:lnTo>
                    <a:lnTo>
                      <a:pt x="4" y="11"/>
                    </a:lnTo>
                    <a:lnTo>
                      <a:pt x="6" y="6"/>
                    </a:lnTo>
                    <a:lnTo>
                      <a:pt x="10" y="4"/>
                    </a:lnTo>
                    <a:lnTo>
                      <a:pt x="15" y="1"/>
                    </a:lnTo>
                    <a:lnTo>
                      <a:pt x="18" y="0"/>
                    </a:lnTo>
                    <a:lnTo>
                      <a:pt x="23"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55" name="Line 32"/>
              <p:cNvSpPr>
                <a:spLocks noChangeShapeType="1"/>
              </p:cNvSpPr>
              <p:nvPr/>
            </p:nvSpPr>
            <p:spPr bwMode="auto">
              <a:xfrm flipH="1" flipV="1">
                <a:off x="813" y="2111"/>
                <a:ext cx="13" cy="295"/>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38956" name="Line 33"/>
              <p:cNvSpPr>
                <a:spLocks noChangeShapeType="1"/>
              </p:cNvSpPr>
              <p:nvPr/>
            </p:nvSpPr>
            <p:spPr bwMode="auto">
              <a:xfrm>
                <a:off x="826" y="2518"/>
                <a:ext cx="7" cy="269"/>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38957" name="Freeform 34"/>
              <p:cNvSpPr>
                <a:spLocks/>
              </p:cNvSpPr>
              <p:nvPr/>
            </p:nvSpPr>
            <p:spPr bwMode="auto">
              <a:xfrm>
                <a:off x="2733" y="2335"/>
                <a:ext cx="596" cy="26"/>
              </a:xfrm>
              <a:custGeom>
                <a:avLst/>
                <a:gdLst>
                  <a:gd name="T0" fmla="*/ 330 w 596"/>
                  <a:gd name="T1" fmla="*/ 18 h 26"/>
                  <a:gd name="T2" fmla="*/ 387 w 596"/>
                  <a:gd name="T3" fmla="*/ 16 h 26"/>
                  <a:gd name="T4" fmla="*/ 441 w 596"/>
                  <a:gd name="T5" fmla="*/ 13 h 26"/>
                  <a:gd name="T6" fmla="*/ 488 w 596"/>
                  <a:gd name="T7" fmla="*/ 12 h 26"/>
                  <a:gd name="T8" fmla="*/ 528 w 596"/>
                  <a:gd name="T9" fmla="*/ 9 h 26"/>
                  <a:gd name="T10" fmla="*/ 560 w 596"/>
                  <a:gd name="T11" fmla="*/ 7 h 26"/>
                  <a:gd name="T12" fmla="*/ 581 w 596"/>
                  <a:gd name="T13" fmla="*/ 5 h 26"/>
                  <a:gd name="T14" fmla="*/ 593 w 596"/>
                  <a:gd name="T15" fmla="*/ 4 h 26"/>
                  <a:gd name="T16" fmla="*/ 593 w 596"/>
                  <a:gd name="T17" fmla="*/ 3 h 26"/>
                  <a:gd name="T18" fmla="*/ 582 w 596"/>
                  <a:gd name="T19" fmla="*/ 1 h 26"/>
                  <a:gd name="T20" fmla="*/ 560 w 596"/>
                  <a:gd name="T21" fmla="*/ 1 h 26"/>
                  <a:gd name="T22" fmla="*/ 526 w 596"/>
                  <a:gd name="T23" fmla="*/ 1 h 26"/>
                  <a:gd name="T24" fmla="*/ 487 w 596"/>
                  <a:gd name="T25" fmla="*/ 1 h 26"/>
                  <a:gd name="T26" fmla="*/ 440 w 596"/>
                  <a:gd name="T27" fmla="*/ 2 h 26"/>
                  <a:gd name="T28" fmla="*/ 385 w 596"/>
                  <a:gd name="T29" fmla="*/ 4 h 26"/>
                  <a:gd name="T30" fmla="*/ 327 w 596"/>
                  <a:gd name="T31" fmla="*/ 4 h 26"/>
                  <a:gd name="T32" fmla="*/ 266 w 596"/>
                  <a:gd name="T33" fmla="*/ 6 h 26"/>
                  <a:gd name="T34" fmla="*/ 209 w 596"/>
                  <a:gd name="T35" fmla="*/ 9 h 26"/>
                  <a:gd name="T36" fmla="*/ 155 w 596"/>
                  <a:gd name="T37" fmla="*/ 10 h 26"/>
                  <a:gd name="T38" fmla="*/ 107 w 596"/>
                  <a:gd name="T39" fmla="*/ 12 h 26"/>
                  <a:gd name="T40" fmla="*/ 67 w 596"/>
                  <a:gd name="T41" fmla="*/ 15 h 26"/>
                  <a:gd name="T42" fmla="*/ 36 w 596"/>
                  <a:gd name="T43" fmla="*/ 17 h 26"/>
                  <a:gd name="T44" fmla="*/ 14 w 596"/>
                  <a:gd name="T45" fmla="*/ 19 h 26"/>
                  <a:gd name="T46" fmla="*/ 2 w 596"/>
                  <a:gd name="T47" fmla="*/ 20 h 26"/>
                  <a:gd name="T48" fmla="*/ 2 w 596"/>
                  <a:gd name="T49" fmla="*/ 23 h 26"/>
                  <a:gd name="T50" fmla="*/ 14 w 596"/>
                  <a:gd name="T51" fmla="*/ 22 h 26"/>
                  <a:gd name="T52" fmla="*/ 36 w 596"/>
                  <a:gd name="T53" fmla="*/ 24 h 26"/>
                  <a:gd name="T54" fmla="*/ 68 w 596"/>
                  <a:gd name="T55" fmla="*/ 24 h 26"/>
                  <a:gd name="T56" fmla="*/ 108 w 596"/>
                  <a:gd name="T57" fmla="*/ 24 h 26"/>
                  <a:gd name="T58" fmla="*/ 156 w 596"/>
                  <a:gd name="T59" fmla="*/ 22 h 26"/>
                  <a:gd name="T60" fmla="*/ 210 w 596"/>
                  <a:gd name="T61" fmla="*/ 22 h 26"/>
                  <a:gd name="T62" fmla="*/ 269 w 596"/>
                  <a:gd name="T63" fmla="*/ 2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6"/>
                  <a:gd name="T97" fmla="*/ 0 h 26"/>
                  <a:gd name="T98" fmla="*/ 596 w 596"/>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6" h="26">
                    <a:moveTo>
                      <a:pt x="299" y="20"/>
                    </a:moveTo>
                    <a:lnTo>
                      <a:pt x="330" y="18"/>
                    </a:lnTo>
                    <a:lnTo>
                      <a:pt x="358" y="16"/>
                    </a:lnTo>
                    <a:lnTo>
                      <a:pt x="387" y="16"/>
                    </a:lnTo>
                    <a:lnTo>
                      <a:pt x="414" y="15"/>
                    </a:lnTo>
                    <a:lnTo>
                      <a:pt x="441" y="13"/>
                    </a:lnTo>
                    <a:lnTo>
                      <a:pt x="465" y="13"/>
                    </a:lnTo>
                    <a:lnTo>
                      <a:pt x="488" y="12"/>
                    </a:lnTo>
                    <a:lnTo>
                      <a:pt x="508" y="11"/>
                    </a:lnTo>
                    <a:lnTo>
                      <a:pt x="528" y="9"/>
                    </a:lnTo>
                    <a:lnTo>
                      <a:pt x="546" y="9"/>
                    </a:lnTo>
                    <a:lnTo>
                      <a:pt x="560" y="7"/>
                    </a:lnTo>
                    <a:lnTo>
                      <a:pt x="571" y="6"/>
                    </a:lnTo>
                    <a:lnTo>
                      <a:pt x="581" y="5"/>
                    </a:lnTo>
                    <a:lnTo>
                      <a:pt x="589" y="4"/>
                    </a:lnTo>
                    <a:lnTo>
                      <a:pt x="593" y="4"/>
                    </a:lnTo>
                    <a:lnTo>
                      <a:pt x="595" y="3"/>
                    </a:lnTo>
                    <a:lnTo>
                      <a:pt x="593" y="3"/>
                    </a:lnTo>
                    <a:lnTo>
                      <a:pt x="588" y="1"/>
                    </a:lnTo>
                    <a:lnTo>
                      <a:pt x="582" y="1"/>
                    </a:lnTo>
                    <a:lnTo>
                      <a:pt x="571" y="1"/>
                    </a:lnTo>
                    <a:lnTo>
                      <a:pt x="560" y="1"/>
                    </a:lnTo>
                    <a:lnTo>
                      <a:pt x="544" y="0"/>
                    </a:lnTo>
                    <a:lnTo>
                      <a:pt x="526" y="1"/>
                    </a:lnTo>
                    <a:lnTo>
                      <a:pt x="507" y="2"/>
                    </a:lnTo>
                    <a:lnTo>
                      <a:pt x="487" y="1"/>
                    </a:lnTo>
                    <a:lnTo>
                      <a:pt x="463" y="0"/>
                    </a:lnTo>
                    <a:lnTo>
                      <a:pt x="440" y="2"/>
                    </a:lnTo>
                    <a:lnTo>
                      <a:pt x="412" y="2"/>
                    </a:lnTo>
                    <a:lnTo>
                      <a:pt x="385" y="4"/>
                    </a:lnTo>
                    <a:lnTo>
                      <a:pt x="357" y="2"/>
                    </a:lnTo>
                    <a:lnTo>
                      <a:pt x="327" y="4"/>
                    </a:lnTo>
                    <a:lnTo>
                      <a:pt x="297" y="5"/>
                    </a:lnTo>
                    <a:lnTo>
                      <a:pt x="266" y="6"/>
                    </a:lnTo>
                    <a:lnTo>
                      <a:pt x="237" y="7"/>
                    </a:lnTo>
                    <a:lnTo>
                      <a:pt x="209" y="9"/>
                    </a:lnTo>
                    <a:lnTo>
                      <a:pt x="181" y="9"/>
                    </a:lnTo>
                    <a:lnTo>
                      <a:pt x="155" y="10"/>
                    </a:lnTo>
                    <a:lnTo>
                      <a:pt x="131" y="10"/>
                    </a:lnTo>
                    <a:lnTo>
                      <a:pt x="107" y="12"/>
                    </a:lnTo>
                    <a:lnTo>
                      <a:pt x="88" y="15"/>
                    </a:lnTo>
                    <a:lnTo>
                      <a:pt x="67" y="15"/>
                    </a:lnTo>
                    <a:lnTo>
                      <a:pt x="51" y="16"/>
                    </a:lnTo>
                    <a:lnTo>
                      <a:pt x="36" y="17"/>
                    </a:lnTo>
                    <a:lnTo>
                      <a:pt x="25" y="18"/>
                    </a:lnTo>
                    <a:lnTo>
                      <a:pt x="14" y="19"/>
                    </a:lnTo>
                    <a:lnTo>
                      <a:pt x="7" y="20"/>
                    </a:lnTo>
                    <a:lnTo>
                      <a:pt x="2" y="20"/>
                    </a:lnTo>
                    <a:lnTo>
                      <a:pt x="0" y="21"/>
                    </a:lnTo>
                    <a:lnTo>
                      <a:pt x="2" y="23"/>
                    </a:lnTo>
                    <a:lnTo>
                      <a:pt x="6" y="23"/>
                    </a:lnTo>
                    <a:lnTo>
                      <a:pt x="14" y="22"/>
                    </a:lnTo>
                    <a:lnTo>
                      <a:pt x="23" y="23"/>
                    </a:lnTo>
                    <a:lnTo>
                      <a:pt x="36" y="24"/>
                    </a:lnTo>
                    <a:lnTo>
                      <a:pt x="52" y="25"/>
                    </a:lnTo>
                    <a:lnTo>
                      <a:pt x="68" y="24"/>
                    </a:lnTo>
                    <a:lnTo>
                      <a:pt x="88" y="24"/>
                    </a:lnTo>
                    <a:lnTo>
                      <a:pt x="108" y="24"/>
                    </a:lnTo>
                    <a:lnTo>
                      <a:pt x="132" y="22"/>
                    </a:lnTo>
                    <a:lnTo>
                      <a:pt x="156" y="22"/>
                    </a:lnTo>
                    <a:lnTo>
                      <a:pt x="183" y="22"/>
                    </a:lnTo>
                    <a:lnTo>
                      <a:pt x="210" y="22"/>
                    </a:lnTo>
                    <a:lnTo>
                      <a:pt x="238" y="22"/>
                    </a:lnTo>
                    <a:lnTo>
                      <a:pt x="269" y="20"/>
                    </a:lnTo>
                    <a:lnTo>
                      <a:pt x="299" y="20"/>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58" name="Freeform 35"/>
              <p:cNvSpPr>
                <a:spLocks/>
              </p:cNvSpPr>
              <p:nvPr/>
            </p:nvSpPr>
            <p:spPr bwMode="auto">
              <a:xfrm>
                <a:off x="2724" y="2344"/>
                <a:ext cx="610" cy="22"/>
              </a:xfrm>
              <a:custGeom>
                <a:avLst/>
                <a:gdLst>
                  <a:gd name="T0" fmla="*/ 306 w 610"/>
                  <a:gd name="T1" fmla="*/ 17 h 22"/>
                  <a:gd name="T2" fmla="*/ 366 w 610"/>
                  <a:gd name="T3" fmla="*/ 15 h 22"/>
                  <a:gd name="T4" fmla="*/ 423 w 610"/>
                  <a:gd name="T5" fmla="*/ 14 h 22"/>
                  <a:gd name="T6" fmla="*/ 475 w 610"/>
                  <a:gd name="T7" fmla="*/ 13 h 22"/>
                  <a:gd name="T8" fmla="*/ 520 w 610"/>
                  <a:gd name="T9" fmla="*/ 10 h 22"/>
                  <a:gd name="T10" fmla="*/ 557 w 610"/>
                  <a:gd name="T11" fmla="*/ 9 h 22"/>
                  <a:gd name="T12" fmla="*/ 585 w 610"/>
                  <a:gd name="T13" fmla="*/ 6 h 22"/>
                  <a:gd name="T14" fmla="*/ 603 w 610"/>
                  <a:gd name="T15" fmla="*/ 5 h 22"/>
                  <a:gd name="T16" fmla="*/ 609 w 610"/>
                  <a:gd name="T17" fmla="*/ 4 h 22"/>
                  <a:gd name="T18" fmla="*/ 602 w 610"/>
                  <a:gd name="T19" fmla="*/ 2 h 22"/>
                  <a:gd name="T20" fmla="*/ 585 w 610"/>
                  <a:gd name="T21" fmla="*/ 1 h 22"/>
                  <a:gd name="T22" fmla="*/ 557 w 610"/>
                  <a:gd name="T23" fmla="*/ 0 h 22"/>
                  <a:gd name="T24" fmla="*/ 519 w 610"/>
                  <a:gd name="T25" fmla="*/ 1 h 22"/>
                  <a:gd name="T26" fmla="*/ 475 w 610"/>
                  <a:gd name="T27" fmla="*/ 0 h 22"/>
                  <a:gd name="T28" fmla="*/ 423 w 610"/>
                  <a:gd name="T29" fmla="*/ 1 h 22"/>
                  <a:gd name="T30" fmla="*/ 365 w 610"/>
                  <a:gd name="T31" fmla="*/ 1 h 22"/>
                  <a:gd name="T32" fmla="*/ 303 w 610"/>
                  <a:gd name="T33" fmla="*/ 2 h 22"/>
                  <a:gd name="T34" fmla="*/ 244 w 610"/>
                  <a:gd name="T35" fmla="*/ 4 h 22"/>
                  <a:gd name="T36" fmla="*/ 187 w 610"/>
                  <a:gd name="T37" fmla="*/ 5 h 22"/>
                  <a:gd name="T38" fmla="*/ 135 w 610"/>
                  <a:gd name="T39" fmla="*/ 8 h 22"/>
                  <a:gd name="T40" fmla="*/ 89 w 610"/>
                  <a:gd name="T41" fmla="*/ 10 h 22"/>
                  <a:gd name="T42" fmla="*/ 52 w 610"/>
                  <a:gd name="T43" fmla="*/ 12 h 22"/>
                  <a:gd name="T44" fmla="*/ 25 w 610"/>
                  <a:gd name="T45" fmla="*/ 11 h 22"/>
                  <a:gd name="T46" fmla="*/ 7 w 610"/>
                  <a:gd name="T47" fmla="*/ 16 h 22"/>
                  <a:gd name="T48" fmla="*/ 0 w 610"/>
                  <a:gd name="T49" fmla="*/ 16 h 22"/>
                  <a:gd name="T50" fmla="*/ 6 w 610"/>
                  <a:gd name="T51" fmla="*/ 18 h 22"/>
                  <a:gd name="T52" fmla="*/ 24 w 610"/>
                  <a:gd name="T53" fmla="*/ 18 h 22"/>
                  <a:gd name="T54" fmla="*/ 53 w 610"/>
                  <a:gd name="T55" fmla="*/ 20 h 22"/>
                  <a:gd name="T56" fmla="*/ 90 w 610"/>
                  <a:gd name="T57" fmla="*/ 20 h 22"/>
                  <a:gd name="T58" fmla="*/ 134 w 610"/>
                  <a:gd name="T59" fmla="*/ 20 h 22"/>
                  <a:gd name="T60" fmla="*/ 187 w 610"/>
                  <a:gd name="T61" fmla="*/ 19 h 22"/>
                  <a:gd name="T62" fmla="*/ 243 w 610"/>
                  <a:gd name="T63" fmla="*/ 18 h 22"/>
                  <a:gd name="T64" fmla="*/ 306 w 610"/>
                  <a:gd name="T65" fmla="*/ 17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0"/>
                  <a:gd name="T100" fmla="*/ 0 h 22"/>
                  <a:gd name="T101" fmla="*/ 610 w 610"/>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0" h="22">
                    <a:moveTo>
                      <a:pt x="306" y="17"/>
                    </a:moveTo>
                    <a:lnTo>
                      <a:pt x="306" y="17"/>
                    </a:lnTo>
                    <a:lnTo>
                      <a:pt x="337" y="16"/>
                    </a:lnTo>
                    <a:lnTo>
                      <a:pt x="366" y="15"/>
                    </a:lnTo>
                    <a:lnTo>
                      <a:pt x="395" y="15"/>
                    </a:lnTo>
                    <a:lnTo>
                      <a:pt x="423" y="14"/>
                    </a:lnTo>
                    <a:lnTo>
                      <a:pt x="450" y="12"/>
                    </a:lnTo>
                    <a:lnTo>
                      <a:pt x="475" y="13"/>
                    </a:lnTo>
                    <a:lnTo>
                      <a:pt x="498" y="11"/>
                    </a:lnTo>
                    <a:lnTo>
                      <a:pt x="520" y="10"/>
                    </a:lnTo>
                    <a:lnTo>
                      <a:pt x="539" y="10"/>
                    </a:lnTo>
                    <a:lnTo>
                      <a:pt x="557" y="9"/>
                    </a:lnTo>
                    <a:lnTo>
                      <a:pt x="572" y="8"/>
                    </a:lnTo>
                    <a:lnTo>
                      <a:pt x="585" y="6"/>
                    </a:lnTo>
                    <a:lnTo>
                      <a:pt x="595" y="5"/>
                    </a:lnTo>
                    <a:lnTo>
                      <a:pt x="603" y="5"/>
                    </a:lnTo>
                    <a:lnTo>
                      <a:pt x="607" y="5"/>
                    </a:lnTo>
                    <a:lnTo>
                      <a:pt x="609" y="4"/>
                    </a:lnTo>
                    <a:lnTo>
                      <a:pt x="607" y="3"/>
                    </a:lnTo>
                    <a:lnTo>
                      <a:pt x="602" y="2"/>
                    </a:lnTo>
                    <a:lnTo>
                      <a:pt x="596" y="1"/>
                    </a:lnTo>
                    <a:lnTo>
                      <a:pt x="585" y="1"/>
                    </a:lnTo>
                    <a:lnTo>
                      <a:pt x="573" y="1"/>
                    </a:lnTo>
                    <a:lnTo>
                      <a:pt x="557" y="0"/>
                    </a:lnTo>
                    <a:lnTo>
                      <a:pt x="539" y="0"/>
                    </a:lnTo>
                    <a:lnTo>
                      <a:pt x="519" y="1"/>
                    </a:lnTo>
                    <a:lnTo>
                      <a:pt x="498" y="0"/>
                    </a:lnTo>
                    <a:lnTo>
                      <a:pt x="475" y="0"/>
                    </a:lnTo>
                    <a:lnTo>
                      <a:pt x="451" y="0"/>
                    </a:lnTo>
                    <a:lnTo>
                      <a:pt x="423" y="1"/>
                    </a:lnTo>
                    <a:lnTo>
                      <a:pt x="395" y="1"/>
                    </a:lnTo>
                    <a:lnTo>
                      <a:pt x="365" y="1"/>
                    </a:lnTo>
                    <a:lnTo>
                      <a:pt x="335" y="1"/>
                    </a:lnTo>
                    <a:lnTo>
                      <a:pt x="303" y="2"/>
                    </a:lnTo>
                    <a:lnTo>
                      <a:pt x="273" y="2"/>
                    </a:lnTo>
                    <a:lnTo>
                      <a:pt x="244" y="4"/>
                    </a:lnTo>
                    <a:lnTo>
                      <a:pt x="214" y="5"/>
                    </a:lnTo>
                    <a:lnTo>
                      <a:pt x="187" y="5"/>
                    </a:lnTo>
                    <a:lnTo>
                      <a:pt x="160" y="6"/>
                    </a:lnTo>
                    <a:lnTo>
                      <a:pt x="135" y="8"/>
                    </a:lnTo>
                    <a:lnTo>
                      <a:pt x="111" y="9"/>
                    </a:lnTo>
                    <a:lnTo>
                      <a:pt x="89" y="10"/>
                    </a:lnTo>
                    <a:lnTo>
                      <a:pt x="69" y="11"/>
                    </a:lnTo>
                    <a:lnTo>
                      <a:pt x="52" y="12"/>
                    </a:lnTo>
                    <a:lnTo>
                      <a:pt x="37" y="12"/>
                    </a:lnTo>
                    <a:lnTo>
                      <a:pt x="25" y="11"/>
                    </a:lnTo>
                    <a:lnTo>
                      <a:pt x="13" y="15"/>
                    </a:lnTo>
                    <a:lnTo>
                      <a:pt x="7" y="16"/>
                    </a:lnTo>
                    <a:lnTo>
                      <a:pt x="1" y="16"/>
                    </a:lnTo>
                    <a:lnTo>
                      <a:pt x="0" y="16"/>
                    </a:lnTo>
                    <a:lnTo>
                      <a:pt x="2" y="18"/>
                    </a:lnTo>
                    <a:lnTo>
                      <a:pt x="6" y="18"/>
                    </a:lnTo>
                    <a:lnTo>
                      <a:pt x="14" y="18"/>
                    </a:lnTo>
                    <a:lnTo>
                      <a:pt x="24" y="18"/>
                    </a:lnTo>
                    <a:lnTo>
                      <a:pt x="37" y="19"/>
                    </a:lnTo>
                    <a:lnTo>
                      <a:pt x="53" y="20"/>
                    </a:lnTo>
                    <a:lnTo>
                      <a:pt x="70" y="20"/>
                    </a:lnTo>
                    <a:lnTo>
                      <a:pt x="90" y="20"/>
                    </a:lnTo>
                    <a:lnTo>
                      <a:pt x="111" y="21"/>
                    </a:lnTo>
                    <a:lnTo>
                      <a:pt x="134" y="20"/>
                    </a:lnTo>
                    <a:lnTo>
                      <a:pt x="160" y="19"/>
                    </a:lnTo>
                    <a:lnTo>
                      <a:pt x="187" y="19"/>
                    </a:lnTo>
                    <a:lnTo>
                      <a:pt x="214" y="19"/>
                    </a:lnTo>
                    <a:lnTo>
                      <a:pt x="243" y="18"/>
                    </a:lnTo>
                    <a:lnTo>
                      <a:pt x="274" y="18"/>
                    </a:lnTo>
                    <a:lnTo>
                      <a:pt x="306" y="17"/>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59" name="Freeform 36"/>
              <p:cNvSpPr>
                <a:spLocks/>
              </p:cNvSpPr>
              <p:nvPr/>
            </p:nvSpPr>
            <p:spPr bwMode="auto">
              <a:xfrm>
                <a:off x="3186" y="2119"/>
                <a:ext cx="66" cy="12"/>
              </a:xfrm>
              <a:custGeom>
                <a:avLst/>
                <a:gdLst>
                  <a:gd name="T0" fmla="*/ 31 w 66"/>
                  <a:gd name="T1" fmla="*/ 9 h 12"/>
                  <a:gd name="T2" fmla="*/ 38 w 66"/>
                  <a:gd name="T3" fmla="*/ 9 h 12"/>
                  <a:gd name="T4" fmla="*/ 44 w 66"/>
                  <a:gd name="T5" fmla="*/ 8 h 12"/>
                  <a:gd name="T6" fmla="*/ 49 w 66"/>
                  <a:gd name="T7" fmla="*/ 7 h 12"/>
                  <a:gd name="T8" fmla="*/ 55 w 66"/>
                  <a:gd name="T9" fmla="*/ 5 h 12"/>
                  <a:gd name="T10" fmla="*/ 59 w 66"/>
                  <a:gd name="T11" fmla="*/ 4 h 12"/>
                  <a:gd name="T12" fmla="*/ 62 w 66"/>
                  <a:gd name="T13" fmla="*/ 3 h 12"/>
                  <a:gd name="T14" fmla="*/ 64 w 66"/>
                  <a:gd name="T15" fmla="*/ 2 h 12"/>
                  <a:gd name="T16" fmla="*/ 65 w 66"/>
                  <a:gd name="T17" fmla="*/ 2 h 12"/>
                  <a:gd name="T18" fmla="*/ 65 w 66"/>
                  <a:gd name="T19" fmla="*/ 1 h 12"/>
                  <a:gd name="T20" fmla="*/ 62 w 66"/>
                  <a:gd name="T21" fmla="*/ 2 h 12"/>
                  <a:gd name="T22" fmla="*/ 60 w 66"/>
                  <a:gd name="T23" fmla="*/ 0 h 12"/>
                  <a:gd name="T24" fmla="*/ 55 w 66"/>
                  <a:gd name="T25" fmla="*/ 1 h 12"/>
                  <a:gd name="T26" fmla="*/ 51 w 66"/>
                  <a:gd name="T27" fmla="*/ 1 h 12"/>
                  <a:gd name="T28" fmla="*/ 46 w 66"/>
                  <a:gd name="T29" fmla="*/ 1 h 12"/>
                  <a:gd name="T30" fmla="*/ 39 w 66"/>
                  <a:gd name="T31" fmla="*/ 0 h 12"/>
                  <a:gd name="T32" fmla="*/ 33 w 66"/>
                  <a:gd name="T33" fmla="*/ 2 h 12"/>
                  <a:gd name="T34" fmla="*/ 27 w 66"/>
                  <a:gd name="T35" fmla="*/ 1 h 12"/>
                  <a:gd name="T36" fmla="*/ 20 w 66"/>
                  <a:gd name="T37" fmla="*/ 3 h 12"/>
                  <a:gd name="T38" fmla="*/ 14 w 66"/>
                  <a:gd name="T39" fmla="*/ 4 h 12"/>
                  <a:gd name="T40" fmla="*/ 9 w 66"/>
                  <a:gd name="T41" fmla="*/ 5 h 12"/>
                  <a:gd name="T42" fmla="*/ 5 w 66"/>
                  <a:gd name="T43" fmla="*/ 7 h 12"/>
                  <a:gd name="T44" fmla="*/ 3 w 66"/>
                  <a:gd name="T45" fmla="*/ 7 h 12"/>
                  <a:gd name="T46" fmla="*/ 1 w 66"/>
                  <a:gd name="T47" fmla="*/ 8 h 12"/>
                  <a:gd name="T48" fmla="*/ 0 w 66"/>
                  <a:gd name="T49" fmla="*/ 9 h 12"/>
                  <a:gd name="T50" fmla="*/ 0 w 66"/>
                  <a:gd name="T51" fmla="*/ 9 h 12"/>
                  <a:gd name="T52" fmla="*/ 3 w 66"/>
                  <a:gd name="T53" fmla="*/ 10 h 12"/>
                  <a:gd name="T54" fmla="*/ 5 w 66"/>
                  <a:gd name="T55" fmla="*/ 10 h 12"/>
                  <a:gd name="T56" fmla="*/ 9 w 66"/>
                  <a:gd name="T57" fmla="*/ 11 h 12"/>
                  <a:gd name="T58" fmla="*/ 14 w 66"/>
                  <a:gd name="T59" fmla="*/ 10 h 12"/>
                  <a:gd name="T60" fmla="*/ 18 w 66"/>
                  <a:gd name="T61" fmla="*/ 8 h 12"/>
                  <a:gd name="T62" fmla="*/ 26 w 66"/>
                  <a:gd name="T63" fmla="*/ 9 h 12"/>
                  <a:gd name="T64" fmla="*/ 31 w 66"/>
                  <a:gd name="T65" fmla="*/ 9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2"/>
                  <a:gd name="T101" fmla="*/ 66 w 6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2">
                    <a:moveTo>
                      <a:pt x="31" y="9"/>
                    </a:moveTo>
                    <a:lnTo>
                      <a:pt x="38" y="9"/>
                    </a:lnTo>
                    <a:lnTo>
                      <a:pt x="44" y="8"/>
                    </a:lnTo>
                    <a:lnTo>
                      <a:pt x="49" y="7"/>
                    </a:lnTo>
                    <a:lnTo>
                      <a:pt x="55" y="5"/>
                    </a:lnTo>
                    <a:lnTo>
                      <a:pt x="59" y="4"/>
                    </a:lnTo>
                    <a:lnTo>
                      <a:pt x="62" y="3"/>
                    </a:lnTo>
                    <a:lnTo>
                      <a:pt x="64" y="2"/>
                    </a:lnTo>
                    <a:lnTo>
                      <a:pt x="65" y="2"/>
                    </a:lnTo>
                    <a:lnTo>
                      <a:pt x="65" y="1"/>
                    </a:lnTo>
                    <a:lnTo>
                      <a:pt x="62" y="2"/>
                    </a:lnTo>
                    <a:lnTo>
                      <a:pt x="60" y="0"/>
                    </a:lnTo>
                    <a:lnTo>
                      <a:pt x="55" y="1"/>
                    </a:lnTo>
                    <a:lnTo>
                      <a:pt x="51" y="1"/>
                    </a:lnTo>
                    <a:lnTo>
                      <a:pt x="46" y="1"/>
                    </a:lnTo>
                    <a:lnTo>
                      <a:pt x="39" y="0"/>
                    </a:lnTo>
                    <a:lnTo>
                      <a:pt x="33" y="2"/>
                    </a:lnTo>
                    <a:lnTo>
                      <a:pt x="27" y="1"/>
                    </a:lnTo>
                    <a:lnTo>
                      <a:pt x="20" y="3"/>
                    </a:lnTo>
                    <a:lnTo>
                      <a:pt x="14" y="4"/>
                    </a:lnTo>
                    <a:lnTo>
                      <a:pt x="9" y="5"/>
                    </a:lnTo>
                    <a:lnTo>
                      <a:pt x="5" y="7"/>
                    </a:lnTo>
                    <a:lnTo>
                      <a:pt x="3" y="7"/>
                    </a:lnTo>
                    <a:lnTo>
                      <a:pt x="1" y="8"/>
                    </a:lnTo>
                    <a:lnTo>
                      <a:pt x="0" y="9"/>
                    </a:lnTo>
                    <a:lnTo>
                      <a:pt x="3" y="10"/>
                    </a:lnTo>
                    <a:lnTo>
                      <a:pt x="5" y="10"/>
                    </a:lnTo>
                    <a:lnTo>
                      <a:pt x="9" y="11"/>
                    </a:lnTo>
                    <a:lnTo>
                      <a:pt x="14" y="10"/>
                    </a:lnTo>
                    <a:lnTo>
                      <a:pt x="18" y="8"/>
                    </a:lnTo>
                    <a:lnTo>
                      <a:pt x="26" y="9"/>
                    </a:lnTo>
                    <a:lnTo>
                      <a:pt x="31" y="9"/>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60" name="Freeform 37"/>
              <p:cNvSpPr>
                <a:spLocks/>
              </p:cNvSpPr>
              <p:nvPr/>
            </p:nvSpPr>
            <p:spPr bwMode="auto">
              <a:xfrm>
                <a:off x="3177" y="2124"/>
                <a:ext cx="79" cy="13"/>
              </a:xfrm>
              <a:custGeom>
                <a:avLst/>
                <a:gdLst>
                  <a:gd name="T0" fmla="*/ 39 w 79"/>
                  <a:gd name="T1" fmla="*/ 12 h 13"/>
                  <a:gd name="T2" fmla="*/ 39 w 79"/>
                  <a:gd name="T3" fmla="*/ 12 h 13"/>
                  <a:gd name="T4" fmla="*/ 46 w 79"/>
                  <a:gd name="T5" fmla="*/ 12 h 13"/>
                  <a:gd name="T6" fmla="*/ 54 w 79"/>
                  <a:gd name="T7" fmla="*/ 12 h 13"/>
                  <a:gd name="T8" fmla="*/ 60 w 79"/>
                  <a:gd name="T9" fmla="*/ 11 h 13"/>
                  <a:gd name="T10" fmla="*/ 67 w 79"/>
                  <a:gd name="T11" fmla="*/ 11 h 13"/>
                  <a:gd name="T12" fmla="*/ 71 w 79"/>
                  <a:gd name="T13" fmla="*/ 9 h 13"/>
                  <a:gd name="T14" fmla="*/ 74 w 79"/>
                  <a:gd name="T15" fmla="*/ 7 h 13"/>
                  <a:gd name="T16" fmla="*/ 77 w 79"/>
                  <a:gd name="T17" fmla="*/ 6 h 13"/>
                  <a:gd name="T18" fmla="*/ 78 w 79"/>
                  <a:gd name="T19" fmla="*/ 6 h 13"/>
                  <a:gd name="T20" fmla="*/ 78 w 79"/>
                  <a:gd name="T21" fmla="*/ 6 h 13"/>
                  <a:gd name="T22" fmla="*/ 75 w 79"/>
                  <a:gd name="T23" fmla="*/ 5 h 13"/>
                  <a:gd name="T24" fmla="*/ 71 w 79"/>
                  <a:gd name="T25" fmla="*/ 3 h 13"/>
                  <a:gd name="T26" fmla="*/ 66 w 79"/>
                  <a:gd name="T27" fmla="*/ 3 h 13"/>
                  <a:gd name="T28" fmla="*/ 61 w 79"/>
                  <a:gd name="T29" fmla="*/ 3 h 13"/>
                  <a:gd name="T30" fmla="*/ 54 w 79"/>
                  <a:gd name="T31" fmla="*/ 2 h 13"/>
                  <a:gd name="T32" fmla="*/ 46 w 79"/>
                  <a:gd name="T33" fmla="*/ 2 h 13"/>
                  <a:gd name="T34" fmla="*/ 39 w 79"/>
                  <a:gd name="T35" fmla="*/ 2 h 13"/>
                  <a:gd name="T36" fmla="*/ 31 w 79"/>
                  <a:gd name="T37" fmla="*/ 0 h 13"/>
                  <a:gd name="T38" fmla="*/ 24 w 79"/>
                  <a:gd name="T39" fmla="*/ 3 h 13"/>
                  <a:gd name="T40" fmla="*/ 17 w 79"/>
                  <a:gd name="T41" fmla="*/ 3 h 13"/>
                  <a:gd name="T42" fmla="*/ 11 w 79"/>
                  <a:gd name="T43" fmla="*/ 4 h 13"/>
                  <a:gd name="T44" fmla="*/ 6 w 79"/>
                  <a:gd name="T45" fmla="*/ 5 h 13"/>
                  <a:gd name="T46" fmla="*/ 3 w 79"/>
                  <a:gd name="T47" fmla="*/ 6 h 13"/>
                  <a:gd name="T48" fmla="*/ 1 w 79"/>
                  <a:gd name="T49" fmla="*/ 7 h 13"/>
                  <a:gd name="T50" fmla="*/ 0 w 79"/>
                  <a:gd name="T51" fmla="*/ 8 h 13"/>
                  <a:gd name="T52" fmla="*/ 0 w 79"/>
                  <a:gd name="T53" fmla="*/ 9 h 13"/>
                  <a:gd name="T54" fmla="*/ 3 w 79"/>
                  <a:gd name="T55" fmla="*/ 10 h 13"/>
                  <a:gd name="T56" fmla="*/ 6 w 79"/>
                  <a:gd name="T57" fmla="*/ 11 h 13"/>
                  <a:gd name="T58" fmla="*/ 11 w 79"/>
                  <a:gd name="T59" fmla="*/ 11 h 13"/>
                  <a:gd name="T60" fmla="*/ 17 w 79"/>
                  <a:gd name="T61" fmla="*/ 11 h 13"/>
                  <a:gd name="T62" fmla="*/ 23 w 79"/>
                  <a:gd name="T63" fmla="*/ 12 h 13"/>
                  <a:gd name="T64" fmla="*/ 31 w 79"/>
                  <a:gd name="T65" fmla="*/ 12 h 13"/>
                  <a:gd name="T66" fmla="*/ 39 w 79"/>
                  <a:gd name="T67" fmla="*/ 12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3"/>
                  <a:gd name="T104" fmla="*/ 79 w 79"/>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3">
                    <a:moveTo>
                      <a:pt x="39" y="12"/>
                    </a:moveTo>
                    <a:lnTo>
                      <a:pt x="39" y="12"/>
                    </a:lnTo>
                    <a:lnTo>
                      <a:pt x="46" y="12"/>
                    </a:lnTo>
                    <a:lnTo>
                      <a:pt x="54" y="12"/>
                    </a:lnTo>
                    <a:lnTo>
                      <a:pt x="60" y="11"/>
                    </a:lnTo>
                    <a:lnTo>
                      <a:pt x="67" y="11"/>
                    </a:lnTo>
                    <a:lnTo>
                      <a:pt x="71" y="9"/>
                    </a:lnTo>
                    <a:lnTo>
                      <a:pt x="74" y="7"/>
                    </a:lnTo>
                    <a:lnTo>
                      <a:pt x="77" y="6"/>
                    </a:lnTo>
                    <a:lnTo>
                      <a:pt x="78" y="6"/>
                    </a:lnTo>
                    <a:lnTo>
                      <a:pt x="75" y="5"/>
                    </a:lnTo>
                    <a:lnTo>
                      <a:pt x="71" y="3"/>
                    </a:lnTo>
                    <a:lnTo>
                      <a:pt x="66" y="3"/>
                    </a:lnTo>
                    <a:lnTo>
                      <a:pt x="61" y="3"/>
                    </a:lnTo>
                    <a:lnTo>
                      <a:pt x="54" y="2"/>
                    </a:lnTo>
                    <a:lnTo>
                      <a:pt x="46" y="2"/>
                    </a:lnTo>
                    <a:lnTo>
                      <a:pt x="39" y="2"/>
                    </a:lnTo>
                    <a:lnTo>
                      <a:pt x="31" y="0"/>
                    </a:lnTo>
                    <a:lnTo>
                      <a:pt x="24" y="3"/>
                    </a:lnTo>
                    <a:lnTo>
                      <a:pt x="17" y="3"/>
                    </a:lnTo>
                    <a:lnTo>
                      <a:pt x="11" y="4"/>
                    </a:lnTo>
                    <a:lnTo>
                      <a:pt x="6" y="5"/>
                    </a:lnTo>
                    <a:lnTo>
                      <a:pt x="3" y="6"/>
                    </a:lnTo>
                    <a:lnTo>
                      <a:pt x="1" y="7"/>
                    </a:lnTo>
                    <a:lnTo>
                      <a:pt x="0" y="8"/>
                    </a:lnTo>
                    <a:lnTo>
                      <a:pt x="0" y="9"/>
                    </a:lnTo>
                    <a:lnTo>
                      <a:pt x="3" y="10"/>
                    </a:lnTo>
                    <a:lnTo>
                      <a:pt x="6" y="11"/>
                    </a:lnTo>
                    <a:lnTo>
                      <a:pt x="11" y="11"/>
                    </a:lnTo>
                    <a:lnTo>
                      <a:pt x="17" y="11"/>
                    </a:lnTo>
                    <a:lnTo>
                      <a:pt x="23" y="12"/>
                    </a:lnTo>
                    <a:lnTo>
                      <a:pt x="31" y="12"/>
                    </a:lnTo>
                    <a:lnTo>
                      <a:pt x="39" y="1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61" name="Freeform 38"/>
              <p:cNvSpPr>
                <a:spLocks/>
              </p:cNvSpPr>
              <p:nvPr/>
            </p:nvSpPr>
            <p:spPr bwMode="auto">
              <a:xfrm>
                <a:off x="1450" y="2538"/>
                <a:ext cx="861" cy="103"/>
              </a:xfrm>
              <a:custGeom>
                <a:avLst/>
                <a:gdLst>
                  <a:gd name="T0" fmla="*/ 130 w 861"/>
                  <a:gd name="T1" fmla="*/ 5 h 103"/>
                  <a:gd name="T2" fmla="*/ 136 w 861"/>
                  <a:gd name="T3" fmla="*/ 4 h 103"/>
                  <a:gd name="T4" fmla="*/ 149 w 861"/>
                  <a:gd name="T5" fmla="*/ 2 h 103"/>
                  <a:gd name="T6" fmla="*/ 167 w 861"/>
                  <a:gd name="T7" fmla="*/ 1 h 103"/>
                  <a:gd name="T8" fmla="*/ 189 w 861"/>
                  <a:gd name="T9" fmla="*/ 1 h 103"/>
                  <a:gd name="T10" fmla="*/ 219 w 861"/>
                  <a:gd name="T11" fmla="*/ 1 h 103"/>
                  <a:gd name="T12" fmla="*/ 255 w 861"/>
                  <a:gd name="T13" fmla="*/ 0 h 103"/>
                  <a:gd name="T14" fmla="*/ 296 w 861"/>
                  <a:gd name="T15" fmla="*/ 1 h 103"/>
                  <a:gd name="T16" fmla="*/ 344 w 861"/>
                  <a:gd name="T17" fmla="*/ 3 h 103"/>
                  <a:gd name="T18" fmla="*/ 394 w 861"/>
                  <a:gd name="T19" fmla="*/ 7 h 103"/>
                  <a:gd name="T20" fmla="*/ 451 w 861"/>
                  <a:gd name="T21" fmla="*/ 12 h 103"/>
                  <a:gd name="T22" fmla="*/ 514 w 861"/>
                  <a:gd name="T23" fmla="*/ 17 h 103"/>
                  <a:gd name="T24" fmla="*/ 582 w 861"/>
                  <a:gd name="T25" fmla="*/ 25 h 103"/>
                  <a:gd name="T26" fmla="*/ 655 w 861"/>
                  <a:gd name="T27" fmla="*/ 37 h 103"/>
                  <a:gd name="T28" fmla="*/ 733 w 861"/>
                  <a:gd name="T29" fmla="*/ 49 h 103"/>
                  <a:gd name="T30" fmla="*/ 815 w 861"/>
                  <a:gd name="T31" fmla="*/ 65 h 103"/>
                  <a:gd name="T32" fmla="*/ 858 w 861"/>
                  <a:gd name="T33" fmla="*/ 74 h 103"/>
                  <a:gd name="T34" fmla="*/ 852 w 861"/>
                  <a:gd name="T35" fmla="*/ 74 h 103"/>
                  <a:gd name="T36" fmla="*/ 836 w 861"/>
                  <a:gd name="T37" fmla="*/ 74 h 103"/>
                  <a:gd name="T38" fmla="*/ 817 w 861"/>
                  <a:gd name="T39" fmla="*/ 74 h 103"/>
                  <a:gd name="T40" fmla="*/ 790 w 861"/>
                  <a:gd name="T41" fmla="*/ 76 h 103"/>
                  <a:gd name="T42" fmla="*/ 755 w 861"/>
                  <a:gd name="T43" fmla="*/ 77 h 103"/>
                  <a:gd name="T44" fmla="*/ 716 w 861"/>
                  <a:gd name="T45" fmla="*/ 76 h 103"/>
                  <a:gd name="T46" fmla="*/ 672 w 861"/>
                  <a:gd name="T47" fmla="*/ 78 h 103"/>
                  <a:gd name="T48" fmla="*/ 624 w 861"/>
                  <a:gd name="T49" fmla="*/ 79 h 103"/>
                  <a:gd name="T50" fmla="*/ 569 w 861"/>
                  <a:gd name="T51" fmla="*/ 79 h 103"/>
                  <a:gd name="T52" fmla="*/ 513 w 861"/>
                  <a:gd name="T53" fmla="*/ 82 h 103"/>
                  <a:gd name="T54" fmla="*/ 451 w 861"/>
                  <a:gd name="T55" fmla="*/ 84 h 103"/>
                  <a:gd name="T56" fmla="*/ 385 w 861"/>
                  <a:gd name="T57" fmla="*/ 87 h 103"/>
                  <a:gd name="T58" fmla="*/ 316 w 861"/>
                  <a:gd name="T59" fmla="*/ 90 h 103"/>
                  <a:gd name="T60" fmla="*/ 244 w 861"/>
                  <a:gd name="T61" fmla="*/ 95 h 103"/>
                  <a:gd name="T62" fmla="*/ 170 w 861"/>
                  <a:gd name="T63" fmla="*/ 100 h 103"/>
                  <a:gd name="T64" fmla="*/ 126 w 861"/>
                  <a:gd name="T65" fmla="*/ 102 h 103"/>
                  <a:gd name="T66" fmla="*/ 110 w 861"/>
                  <a:gd name="T67" fmla="*/ 102 h 103"/>
                  <a:gd name="T68" fmla="*/ 89 w 861"/>
                  <a:gd name="T69" fmla="*/ 102 h 103"/>
                  <a:gd name="T70" fmla="*/ 67 w 861"/>
                  <a:gd name="T71" fmla="*/ 101 h 103"/>
                  <a:gd name="T72" fmla="*/ 46 w 861"/>
                  <a:gd name="T73" fmla="*/ 96 h 103"/>
                  <a:gd name="T74" fmla="*/ 27 w 861"/>
                  <a:gd name="T75" fmla="*/ 92 h 103"/>
                  <a:gd name="T76" fmla="*/ 11 w 861"/>
                  <a:gd name="T77" fmla="*/ 84 h 103"/>
                  <a:gd name="T78" fmla="*/ 5 w 861"/>
                  <a:gd name="T79" fmla="*/ 71 h 103"/>
                  <a:gd name="T80" fmla="*/ 1 w 861"/>
                  <a:gd name="T81" fmla="*/ 64 h 103"/>
                  <a:gd name="T82" fmla="*/ 1 w 861"/>
                  <a:gd name="T83" fmla="*/ 56 h 103"/>
                  <a:gd name="T84" fmla="*/ 6 w 861"/>
                  <a:gd name="T85" fmla="*/ 49 h 103"/>
                  <a:gd name="T86" fmla="*/ 18 w 861"/>
                  <a:gd name="T87" fmla="*/ 39 h 103"/>
                  <a:gd name="T88" fmla="*/ 35 w 861"/>
                  <a:gd name="T89" fmla="*/ 30 h 103"/>
                  <a:gd name="T90" fmla="*/ 57 w 861"/>
                  <a:gd name="T91" fmla="*/ 20 h 103"/>
                  <a:gd name="T92" fmla="*/ 83 w 861"/>
                  <a:gd name="T93" fmla="*/ 11 h 103"/>
                  <a:gd name="T94" fmla="*/ 114 w 861"/>
                  <a:gd name="T95" fmla="*/ 7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61"/>
                  <a:gd name="T145" fmla="*/ 0 h 103"/>
                  <a:gd name="T146" fmla="*/ 861 w 861"/>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61" h="103">
                    <a:moveTo>
                      <a:pt x="130" y="5"/>
                    </a:moveTo>
                    <a:lnTo>
                      <a:pt x="130" y="5"/>
                    </a:lnTo>
                    <a:lnTo>
                      <a:pt x="133" y="4"/>
                    </a:lnTo>
                    <a:lnTo>
                      <a:pt x="136" y="4"/>
                    </a:lnTo>
                    <a:lnTo>
                      <a:pt x="141" y="2"/>
                    </a:lnTo>
                    <a:lnTo>
                      <a:pt x="149" y="2"/>
                    </a:lnTo>
                    <a:lnTo>
                      <a:pt x="157" y="2"/>
                    </a:lnTo>
                    <a:lnTo>
                      <a:pt x="167" y="1"/>
                    </a:lnTo>
                    <a:lnTo>
                      <a:pt x="178" y="1"/>
                    </a:lnTo>
                    <a:lnTo>
                      <a:pt x="189" y="1"/>
                    </a:lnTo>
                    <a:lnTo>
                      <a:pt x="204" y="1"/>
                    </a:lnTo>
                    <a:lnTo>
                      <a:pt x="219" y="1"/>
                    </a:lnTo>
                    <a:lnTo>
                      <a:pt x="237" y="0"/>
                    </a:lnTo>
                    <a:lnTo>
                      <a:pt x="255" y="0"/>
                    </a:lnTo>
                    <a:lnTo>
                      <a:pt x="275" y="1"/>
                    </a:lnTo>
                    <a:lnTo>
                      <a:pt x="296" y="1"/>
                    </a:lnTo>
                    <a:lnTo>
                      <a:pt x="318" y="2"/>
                    </a:lnTo>
                    <a:lnTo>
                      <a:pt x="344" y="3"/>
                    </a:lnTo>
                    <a:lnTo>
                      <a:pt x="368" y="4"/>
                    </a:lnTo>
                    <a:lnTo>
                      <a:pt x="394" y="7"/>
                    </a:lnTo>
                    <a:lnTo>
                      <a:pt x="423" y="9"/>
                    </a:lnTo>
                    <a:lnTo>
                      <a:pt x="451" y="12"/>
                    </a:lnTo>
                    <a:lnTo>
                      <a:pt x="482" y="15"/>
                    </a:lnTo>
                    <a:lnTo>
                      <a:pt x="514" y="17"/>
                    </a:lnTo>
                    <a:lnTo>
                      <a:pt x="548" y="23"/>
                    </a:lnTo>
                    <a:lnTo>
                      <a:pt x="582" y="25"/>
                    </a:lnTo>
                    <a:lnTo>
                      <a:pt x="619" y="31"/>
                    </a:lnTo>
                    <a:lnTo>
                      <a:pt x="655" y="37"/>
                    </a:lnTo>
                    <a:lnTo>
                      <a:pt x="694" y="43"/>
                    </a:lnTo>
                    <a:lnTo>
                      <a:pt x="733" y="49"/>
                    </a:lnTo>
                    <a:lnTo>
                      <a:pt x="774" y="56"/>
                    </a:lnTo>
                    <a:lnTo>
                      <a:pt x="815" y="65"/>
                    </a:lnTo>
                    <a:lnTo>
                      <a:pt x="860" y="73"/>
                    </a:lnTo>
                    <a:lnTo>
                      <a:pt x="858" y="74"/>
                    </a:lnTo>
                    <a:lnTo>
                      <a:pt x="855" y="74"/>
                    </a:lnTo>
                    <a:lnTo>
                      <a:pt x="852" y="74"/>
                    </a:lnTo>
                    <a:lnTo>
                      <a:pt x="845" y="74"/>
                    </a:lnTo>
                    <a:lnTo>
                      <a:pt x="836" y="74"/>
                    </a:lnTo>
                    <a:lnTo>
                      <a:pt x="827" y="75"/>
                    </a:lnTo>
                    <a:lnTo>
                      <a:pt x="817" y="74"/>
                    </a:lnTo>
                    <a:lnTo>
                      <a:pt x="805" y="75"/>
                    </a:lnTo>
                    <a:lnTo>
                      <a:pt x="790" y="76"/>
                    </a:lnTo>
                    <a:lnTo>
                      <a:pt x="773" y="76"/>
                    </a:lnTo>
                    <a:lnTo>
                      <a:pt x="755" y="77"/>
                    </a:lnTo>
                    <a:lnTo>
                      <a:pt x="737" y="77"/>
                    </a:lnTo>
                    <a:lnTo>
                      <a:pt x="716" y="76"/>
                    </a:lnTo>
                    <a:lnTo>
                      <a:pt x="695" y="77"/>
                    </a:lnTo>
                    <a:lnTo>
                      <a:pt x="672" y="78"/>
                    </a:lnTo>
                    <a:lnTo>
                      <a:pt x="649" y="78"/>
                    </a:lnTo>
                    <a:lnTo>
                      <a:pt x="624" y="79"/>
                    </a:lnTo>
                    <a:lnTo>
                      <a:pt x="597" y="79"/>
                    </a:lnTo>
                    <a:lnTo>
                      <a:pt x="569" y="79"/>
                    </a:lnTo>
                    <a:lnTo>
                      <a:pt x="541" y="81"/>
                    </a:lnTo>
                    <a:lnTo>
                      <a:pt x="513" y="82"/>
                    </a:lnTo>
                    <a:lnTo>
                      <a:pt x="481" y="84"/>
                    </a:lnTo>
                    <a:lnTo>
                      <a:pt x="451" y="84"/>
                    </a:lnTo>
                    <a:lnTo>
                      <a:pt x="417" y="85"/>
                    </a:lnTo>
                    <a:lnTo>
                      <a:pt x="385" y="87"/>
                    </a:lnTo>
                    <a:lnTo>
                      <a:pt x="351" y="88"/>
                    </a:lnTo>
                    <a:lnTo>
                      <a:pt x="316" y="90"/>
                    </a:lnTo>
                    <a:lnTo>
                      <a:pt x="280" y="93"/>
                    </a:lnTo>
                    <a:lnTo>
                      <a:pt x="244" y="95"/>
                    </a:lnTo>
                    <a:lnTo>
                      <a:pt x="207" y="97"/>
                    </a:lnTo>
                    <a:lnTo>
                      <a:pt x="170" y="100"/>
                    </a:lnTo>
                    <a:lnTo>
                      <a:pt x="132" y="102"/>
                    </a:lnTo>
                    <a:lnTo>
                      <a:pt x="126" y="102"/>
                    </a:lnTo>
                    <a:lnTo>
                      <a:pt x="119" y="102"/>
                    </a:lnTo>
                    <a:lnTo>
                      <a:pt x="110" y="102"/>
                    </a:lnTo>
                    <a:lnTo>
                      <a:pt x="100" y="102"/>
                    </a:lnTo>
                    <a:lnTo>
                      <a:pt x="89" y="102"/>
                    </a:lnTo>
                    <a:lnTo>
                      <a:pt x="78" y="102"/>
                    </a:lnTo>
                    <a:lnTo>
                      <a:pt x="67" y="101"/>
                    </a:lnTo>
                    <a:lnTo>
                      <a:pt x="56" y="99"/>
                    </a:lnTo>
                    <a:lnTo>
                      <a:pt x="46" y="96"/>
                    </a:lnTo>
                    <a:lnTo>
                      <a:pt x="36" y="95"/>
                    </a:lnTo>
                    <a:lnTo>
                      <a:pt x="27" y="92"/>
                    </a:lnTo>
                    <a:lnTo>
                      <a:pt x="19" y="87"/>
                    </a:lnTo>
                    <a:lnTo>
                      <a:pt x="11" y="84"/>
                    </a:lnTo>
                    <a:lnTo>
                      <a:pt x="8" y="77"/>
                    </a:lnTo>
                    <a:lnTo>
                      <a:pt x="5" y="71"/>
                    </a:lnTo>
                    <a:lnTo>
                      <a:pt x="4" y="64"/>
                    </a:lnTo>
                    <a:lnTo>
                      <a:pt x="1" y="64"/>
                    </a:lnTo>
                    <a:lnTo>
                      <a:pt x="0" y="60"/>
                    </a:lnTo>
                    <a:lnTo>
                      <a:pt x="1" y="56"/>
                    </a:lnTo>
                    <a:lnTo>
                      <a:pt x="3" y="53"/>
                    </a:lnTo>
                    <a:lnTo>
                      <a:pt x="6" y="49"/>
                    </a:lnTo>
                    <a:lnTo>
                      <a:pt x="10" y="43"/>
                    </a:lnTo>
                    <a:lnTo>
                      <a:pt x="18" y="39"/>
                    </a:lnTo>
                    <a:lnTo>
                      <a:pt x="26" y="34"/>
                    </a:lnTo>
                    <a:lnTo>
                      <a:pt x="35" y="30"/>
                    </a:lnTo>
                    <a:lnTo>
                      <a:pt x="45" y="24"/>
                    </a:lnTo>
                    <a:lnTo>
                      <a:pt x="57" y="20"/>
                    </a:lnTo>
                    <a:lnTo>
                      <a:pt x="69" y="15"/>
                    </a:lnTo>
                    <a:lnTo>
                      <a:pt x="83" y="11"/>
                    </a:lnTo>
                    <a:lnTo>
                      <a:pt x="99" y="8"/>
                    </a:lnTo>
                    <a:lnTo>
                      <a:pt x="114" y="7"/>
                    </a:lnTo>
                    <a:lnTo>
                      <a:pt x="130" y="5"/>
                    </a:lnTo>
                  </a:path>
                </a:pathLst>
              </a:custGeom>
              <a:solidFill>
                <a:srgbClr val="E5E5E5"/>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62" name="Freeform 39"/>
              <p:cNvSpPr>
                <a:spLocks/>
              </p:cNvSpPr>
              <p:nvPr/>
            </p:nvSpPr>
            <p:spPr bwMode="auto">
              <a:xfrm>
                <a:off x="1441" y="2542"/>
                <a:ext cx="874" cy="107"/>
              </a:xfrm>
              <a:custGeom>
                <a:avLst/>
                <a:gdLst>
                  <a:gd name="T0" fmla="*/ 133 w 874"/>
                  <a:gd name="T1" fmla="*/ 4 h 107"/>
                  <a:gd name="T2" fmla="*/ 138 w 874"/>
                  <a:gd name="T3" fmla="*/ 3 h 107"/>
                  <a:gd name="T4" fmla="*/ 151 w 874"/>
                  <a:gd name="T5" fmla="*/ 3 h 107"/>
                  <a:gd name="T6" fmla="*/ 170 w 874"/>
                  <a:gd name="T7" fmla="*/ 2 h 107"/>
                  <a:gd name="T8" fmla="*/ 194 w 874"/>
                  <a:gd name="T9" fmla="*/ 1 h 107"/>
                  <a:gd name="T10" fmla="*/ 223 w 874"/>
                  <a:gd name="T11" fmla="*/ 1 h 107"/>
                  <a:gd name="T12" fmla="*/ 260 w 874"/>
                  <a:gd name="T13" fmla="*/ 1 h 107"/>
                  <a:gd name="T14" fmla="*/ 302 w 874"/>
                  <a:gd name="T15" fmla="*/ 2 h 107"/>
                  <a:gd name="T16" fmla="*/ 349 w 874"/>
                  <a:gd name="T17" fmla="*/ 5 h 107"/>
                  <a:gd name="T18" fmla="*/ 401 w 874"/>
                  <a:gd name="T19" fmla="*/ 8 h 107"/>
                  <a:gd name="T20" fmla="*/ 458 w 874"/>
                  <a:gd name="T21" fmla="*/ 13 h 107"/>
                  <a:gd name="T22" fmla="*/ 522 w 874"/>
                  <a:gd name="T23" fmla="*/ 20 h 107"/>
                  <a:gd name="T24" fmla="*/ 592 w 874"/>
                  <a:gd name="T25" fmla="*/ 29 h 107"/>
                  <a:gd name="T26" fmla="*/ 665 w 874"/>
                  <a:gd name="T27" fmla="*/ 40 h 107"/>
                  <a:gd name="T28" fmla="*/ 744 w 874"/>
                  <a:gd name="T29" fmla="*/ 53 h 107"/>
                  <a:gd name="T30" fmla="*/ 828 w 874"/>
                  <a:gd name="T31" fmla="*/ 69 h 107"/>
                  <a:gd name="T32" fmla="*/ 871 w 874"/>
                  <a:gd name="T33" fmla="*/ 79 h 107"/>
                  <a:gd name="T34" fmla="*/ 865 w 874"/>
                  <a:gd name="T35" fmla="*/ 79 h 107"/>
                  <a:gd name="T36" fmla="*/ 849 w 874"/>
                  <a:gd name="T37" fmla="*/ 81 h 107"/>
                  <a:gd name="T38" fmla="*/ 829 w 874"/>
                  <a:gd name="T39" fmla="*/ 80 h 107"/>
                  <a:gd name="T40" fmla="*/ 802 w 874"/>
                  <a:gd name="T41" fmla="*/ 80 h 107"/>
                  <a:gd name="T42" fmla="*/ 767 w 874"/>
                  <a:gd name="T43" fmla="*/ 81 h 107"/>
                  <a:gd name="T44" fmla="*/ 728 w 874"/>
                  <a:gd name="T45" fmla="*/ 82 h 107"/>
                  <a:gd name="T46" fmla="*/ 683 w 874"/>
                  <a:gd name="T47" fmla="*/ 81 h 107"/>
                  <a:gd name="T48" fmla="*/ 633 w 874"/>
                  <a:gd name="T49" fmla="*/ 83 h 107"/>
                  <a:gd name="T50" fmla="*/ 578 w 874"/>
                  <a:gd name="T51" fmla="*/ 83 h 107"/>
                  <a:gd name="T52" fmla="*/ 520 w 874"/>
                  <a:gd name="T53" fmla="*/ 85 h 107"/>
                  <a:gd name="T54" fmla="*/ 458 w 874"/>
                  <a:gd name="T55" fmla="*/ 88 h 107"/>
                  <a:gd name="T56" fmla="*/ 391 w 874"/>
                  <a:gd name="T57" fmla="*/ 91 h 107"/>
                  <a:gd name="T58" fmla="*/ 321 w 874"/>
                  <a:gd name="T59" fmla="*/ 94 h 107"/>
                  <a:gd name="T60" fmla="*/ 249 w 874"/>
                  <a:gd name="T61" fmla="*/ 97 h 107"/>
                  <a:gd name="T62" fmla="*/ 172 w 874"/>
                  <a:gd name="T63" fmla="*/ 102 h 107"/>
                  <a:gd name="T64" fmla="*/ 129 w 874"/>
                  <a:gd name="T65" fmla="*/ 105 h 107"/>
                  <a:gd name="T66" fmla="*/ 112 w 874"/>
                  <a:gd name="T67" fmla="*/ 104 h 107"/>
                  <a:gd name="T68" fmla="*/ 91 w 874"/>
                  <a:gd name="T69" fmla="*/ 104 h 107"/>
                  <a:gd name="T70" fmla="*/ 68 w 874"/>
                  <a:gd name="T71" fmla="*/ 103 h 107"/>
                  <a:gd name="T72" fmla="*/ 46 w 874"/>
                  <a:gd name="T73" fmla="*/ 99 h 107"/>
                  <a:gd name="T74" fmla="*/ 27 w 874"/>
                  <a:gd name="T75" fmla="*/ 92 h 107"/>
                  <a:gd name="T76" fmla="*/ 12 w 874"/>
                  <a:gd name="T77" fmla="*/ 85 h 107"/>
                  <a:gd name="T78" fmla="*/ 5 w 874"/>
                  <a:gd name="T79" fmla="*/ 72 h 107"/>
                  <a:gd name="T80" fmla="*/ 2 w 874"/>
                  <a:gd name="T81" fmla="*/ 64 h 107"/>
                  <a:gd name="T82" fmla="*/ 1 w 874"/>
                  <a:gd name="T83" fmla="*/ 56 h 107"/>
                  <a:gd name="T84" fmla="*/ 5 w 874"/>
                  <a:gd name="T85" fmla="*/ 49 h 107"/>
                  <a:gd name="T86" fmla="*/ 17 w 874"/>
                  <a:gd name="T87" fmla="*/ 39 h 107"/>
                  <a:gd name="T88" fmla="*/ 35 w 874"/>
                  <a:gd name="T89" fmla="*/ 29 h 107"/>
                  <a:gd name="T90" fmla="*/ 57 w 874"/>
                  <a:gd name="T91" fmla="*/ 19 h 107"/>
                  <a:gd name="T92" fmla="*/ 84 w 874"/>
                  <a:gd name="T93" fmla="*/ 11 h 107"/>
                  <a:gd name="T94" fmla="*/ 115 w 874"/>
                  <a:gd name="T95" fmla="*/ 6 h 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4"/>
                  <a:gd name="T145" fmla="*/ 0 h 107"/>
                  <a:gd name="T146" fmla="*/ 874 w 874"/>
                  <a:gd name="T147" fmla="*/ 107 h 1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4" h="107">
                    <a:moveTo>
                      <a:pt x="133" y="4"/>
                    </a:moveTo>
                    <a:lnTo>
                      <a:pt x="133" y="4"/>
                    </a:lnTo>
                    <a:lnTo>
                      <a:pt x="136" y="4"/>
                    </a:lnTo>
                    <a:lnTo>
                      <a:pt x="138" y="3"/>
                    </a:lnTo>
                    <a:lnTo>
                      <a:pt x="144" y="2"/>
                    </a:lnTo>
                    <a:lnTo>
                      <a:pt x="151" y="3"/>
                    </a:lnTo>
                    <a:lnTo>
                      <a:pt x="161" y="2"/>
                    </a:lnTo>
                    <a:lnTo>
                      <a:pt x="170" y="2"/>
                    </a:lnTo>
                    <a:lnTo>
                      <a:pt x="181" y="2"/>
                    </a:lnTo>
                    <a:lnTo>
                      <a:pt x="194" y="1"/>
                    </a:lnTo>
                    <a:lnTo>
                      <a:pt x="207" y="0"/>
                    </a:lnTo>
                    <a:lnTo>
                      <a:pt x="223" y="1"/>
                    </a:lnTo>
                    <a:lnTo>
                      <a:pt x="241" y="1"/>
                    </a:lnTo>
                    <a:lnTo>
                      <a:pt x="260" y="1"/>
                    </a:lnTo>
                    <a:lnTo>
                      <a:pt x="280" y="2"/>
                    </a:lnTo>
                    <a:lnTo>
                      <a:pt x="302" y="2"/>
                    </a:lnTo>
                    <a:lnTo>
                      <a:pt x="324" y="3"/>
                    </a:lnTo>
                    <a:lnTo>
                      <a:pt x="349" y="5"/>
                    </a:lnTo>
                    <a:lnTo>
                      <a:pt x="374" y="5"/>
                    </a:lnTo>
                    <a:lnTo>
                      <a:pt x="401" y="8"/>
                    </a:lnTo>
                    <a:lnTo>
                      <a:pt x="429" y="11"/>
                    </a:lnTo>
                    <a:lnTo>
                      <a:pt x="458" y="13"/>
                    </a:lnTo>
                    <a:lnTo>
                      <a:pt x="489" y="16"/>
                    </a:lnTo>
                    <a:lnTo>
                      <a:pt x="522" y="20"/>
                    </a:lnTo>
                    <a:lnTo>
                      <a:pt x="556" y="24"/>
                    </a:lnTo>
                    <a:lnTo>
                      <a:pt x="592" y="29"/>
                    </a:lnTo>
                    <a:lnTo>
                      <a:pt x="628" y="34"/>
                    </a:lnTo>
                    <a:lnTo>
                      <a:pt x="665" y="40"/>
                    </a:lnTo>
                    <a:lnTo>
                      <a:pt x="704" y="46"/>
                    </a:lnTo>
                    <a:lnTo>
                      <a:pt x="744" y="53"/>
                    </a:lnTo>
                    <a:lnTo>
                      <a:pt x="786" y="60"/>
                    </a:lnTo>
                    <a:lnTo>
                      <a:pt x="828" y="69"/>
                    </a:lnTo>
                    <a:lnTo>
                      <a:pt x="873" y="78"/>
                    </a:lnTo>
                    <a:lnTo>
                      <a:pt x="871" y="79"/>
                    </a:lnTo>
                    <a:lnTo>
                      <a:pt x="868" y="79"/>
                    </a:lnTo>
                    <a:lnTo>
                      <a:pt x="865" y="79"/>
                    </a:lnTo>
                    <a:lnTo>
                      <a:pt x="858" y="79"/>
                    </a:lnTo>
                    <a:lnTo>
                      <a:pt x="849" y="81"/>
                    </a:lnTo>
                    <a:lnTo>
                      <a:pt x="840" y="80"/>
                    </a:lnTo>
                    <a:lnTo>
                      <a:pt x="829" y="80"/>
                    </a:lnTo>
                    <a:lnTo>
                      <a:pt x="816" y="81"/>
                    </a:lnTo>
                    <a:lnTo>
                      <a:pt x="802" y="80"/>
                    </a:lnTo>
                    <a:lnTo>
                      <a:pt x="785" y="80"/>
                    </a:lnTo>
                    <a:lnTo>
                      <a:pt x="767" y="81"/>
                    </a:lnTo>
                    <a:lnTo>
                      <a:pt x="748" y="81"/>
                    </a:lnTo>
                    <a:lnTo>
                      <a:pt x="728" y="82"/>
                    </a:lnTo>
                    <a:lnTo>
                      <a:pt x="705" y="81"/>
                    </a:lnTo>
                    <a:lnTo>
                      <a:pt x="683" y="81"/>
                    </a:lnTo>
                    <a:lnTo>
                      <a:pt x="659" y="82"/>
                    </a:lnTo>
                    <a:lnTo>
                      <a:pt x="633" y="83"/>
                    </a:lnTo>
                    <a:lnTo>
                      <a:pt x="605" y="83"/>
                    </a:lnTo>
                    <a:lnTo>
                      <a:pt x="578" y="83"/>
                    </a:lnTo>
                    <a:lnTo>
                      <a:pt x="550" y="85"/>
                    </a:lnTo>
                    <a:lnTo>
                      <a:pt x="520" y="85"/>
                    </a:lnTo>
                    <a:lnTo>
                      <a:pt x="490" y="87"/>
                    </a:lnTo>
                    <a:lnTo>
                      <a:pt x="458" y="88"/>
                    </a:lnTo>
                    <a:lnTo>
                      <a:pt x="424" y="89"/>
                    </a:lnTo>
                    <a:lnTo>
                      <a:pt x="391" y="91"/>
                    </a:lnTo>
                    <a:lnTo>
                      <a:pt x="356" y="91"/>
                    </a:lnTo>
                    <a:lnTo>
                      <a:pt x="321" y="94"/>
                    </a:lnTo>
                    <a:lnTo>
                      <a:pt x="285" y="94"/>
                    </a:lnTo>
                    <a:lnTo>
                      <a:pt x="249" y="97"/>
                    </a:lnTo>
                    <a:lnTo>
                      <a:pt x="210" y="98"/>
                    </a:lnTo>
                    <a:lnTo>
                      <a:pt x="172" y="102"/>
                    </a:lnTo>
                    <a:lnTo>
                      <a:pt x="133" y="105"/>
                    </a:lnTo>
                    <a:lnTo>
                      <a:pt x="129" y="105"/>
                    </a:lnTo>
                    <a:lnTo>
                      <a:pt x="120" y="105"/>
                    </a:lnTo>
                    <a:lnTo>
                      <a:pt x="112" y="104"/>
                    </a:lnTo>
                    <a:lnTo>
                      <a:pt x="102" y="106"/>
                    </a:lnTo>
                    <a:lnTo>
                      <a:pt x="91" y="104"/>
                    </a:lnTo>
                    <a:lnTo>
                      <a:pt x="80" y="104"/>
                    </a:lnTo>
                    <a:lnTo>
                      <a:pt x="68" y="103"/>
                    </a:lnTo>
                    <a:lnTo>
                      <a:pt x="56" y="101"/>
                    </a:lnTo>
                    <a:lnTo>
                      <a:pt x="46" y="99"/>
                    </a:lnTo>
                    <a:lnTo>
                      <a:pt x="36" y="96"/>
                    </a:lnTo>
                    <a:lnTo>
                      <a:pt x="27" y="92"/>
                    </a:lnTo>
                    <a:lnTo>
                      <a:pt x="19" y="88"/>
                    </a:lnTo>
                    <a:lnTo>
                      <a:pt x="12" y="85"/>
                    </a:lnTo>
                    <a:lnTo>
                      <a:pt x="8" y="78"/>
                    </a:lnTo>
                    <a:lnTo>
                      <a:pt x="5" y="72"/>
                    </a:lnTo>
                    <a:lnTo>
                      <a:pt x="6" y="65"/>
                    </a:lnTo>
                    <a:lnTo>
                      <a:pt x="2" y="64"/>
                    </a:lnTo>
                    <a:lnTo>
                      <a:pt x="0" y="60"/>
                    </a:lnTo>
                    <a:lnTo>
                      <a:pt x="1" y="56"/>
                    </a:lnTo>
                    <a:lnTo>
                      <a:pt x="3" y="53"/>
                    </a:lnTo>
                    <a:lnTo>
                      <a:pt x="5" y="49"/>
                    </a:lnTo>
                    <a:lnTo>
                      <a:pt x="10" y="44"/>
                    </a:lnTo>
                    <a:lnTo>
                      <a:pt x="17" y="39"/>
                    </a:lnTo>
                    <a:lnTo>
                      <a:pt x="25" y="34"/>
                    </a:lnTo>
                    <a:lnTo>
                      <a:pt x="35" y="29"/>
                    </a:lnTo>
                    <a:lnTo>
                      <a:pt x="46" y="25"/>
                    </a:lnTo>
                    <a:lnTo>
                      <a:pt x="57" y="19"/>
                    </a:lnTo>
                    <a:lnTo>
                      <a:pt x="70" y="15"/>
                    </a:lnTo>
                    <a:lnTo>
                      <a:pt x="84" y="11"/>
                    </a:lnTo>
                    <a:lnTo>
                      <a:pt x="100" y="8"/>
                    </a:lnTo>
                    <a:lnTo>
                      <a:pt x="115" y="6"/>
                    </a:lnTo>
                    <a:lnTo>
                      <a:pt x="133" y="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63" name="Freeform 40"/>
              <p:cNvSpPr>
                <a:spLocks/>
              </p:cNvSpPr>
              <p:nvPr/>
            </p:nvSpPr>
            <p:spPr bwMode="auto">
              <a:xfrm>
                <a:off x="1529" y="2545"/>
                <a:ext cx="520" cy="64"/>
              </a:xfrm>
              <a:custGeom>
                <a:avLst/>
                <a:gdLst>
                  <a:gd name="T0" fmla="*/ 78 w 520"/>
                  <a:gd name="T1" fmla="*/ 3 h 64"/>
                  <a:gd name="T2" fmla="*/ 83 w 520"/>
                  <a:gd name="T3" fmla="*/ 2 h 64"/>
                  <a:gd name="T4" fmla="*/ 89 w 520"/>
                  <a:gd name="T5" fmla="*/ 3 h 64"/>
                  <a:gd name="T6" fmla="*/ 101 w 520"/>
                  <a:gd name="T7" fmla="*/ 1 h 64"/>
                  <a:gd name="T8" fmla="*/ 113 w 520"/>
                  <a:gd name="T9" fmla="*/ 1 h 64"/>
                  <a:gd name="T10" fmla="*/ 132 w 520"/>
                  <a:gd name="T11" fmla="*/ 1 h 64"/>
                  <a:gd name="T12" fmla="*/ 154 w 520"/>
                  <a:gd name="T13" fmla="*/ 0 h 64"/>
                  <a:gd name="T14" fmla="*/ 178 w 520"/>
                  <a:gd name="T15" fmla="*/ 1 h 64"/>
                  <a:gd name="T16" fmla="*/ 207 w 520"/>
                  <a:gd name="T17" fmla="*/ 2 h 64"/>
                  <a:gd name="T18" fmla="*/ 238 w 520"/>
                  <a:gd name="T19" fmla="*/ 5 h 64"/>
                  <a:gd name="T20" fmla="*/ 272 w 520"/>
                  <a:gd name="T21" fmla="*/ 8 h 64"/>
                  <a:gd name="T22" fmla="*/ 310 w 520"/>
                  <a:gd name="T23" fmla="*/ 11 h 64"/>
                  <a:gd name="T24" fmla="*/ 351 w 520"/>
                  <a:gd name="T25" fmla="*/ 15 h 64"/>
                  <a:gd name="T26" fmla="*/ 394 w 520"/>
                  <a:gd name="T27" fmla="*/ 21 h 64"/>
                  <a:gd name="T28" fmla="*/ 442 w 520"/>
                  <a:gd name="T29" fmla="*/ 29 h 64"/>
                  <a:gd name="T30" fmla="*/ 491 w 520"/>
                  <a:gd name="T31" fmla="*/ 38 h 64"/>
                  <a:gd name="T32" fmla="*/ 518 w 520"/>
                  <a:gd name="T33" fmla="*/ 43 h 64"/>
                  <a:gd name="T34" fmla="*/ 513 w 520"/>
                  <a:gd name="T35" fmla="*/ 44 h 64"/>
                  <a:gd name="T36" fmla="*/ 504 w 520"/>
                  <a:gd name="T37" fmla="*/ 43 h 64"/>
                  <a:gd name="T38" fmla="*/ 492 w 520"/>
                  <a:gd name="T39" fmla="*/ 44 h 64"/>
                  <a:gd name="T40" fmla="*/ 474 w 520"/>
                  <a:gd name="T41" fmla="*/ 45 h 64"/>
                  <a:gd name="T42" fmla="*/ 454 w 520"/>
                  <a:gd name="T43" fmla="*/ 45 h 64"/>
                  <a:gd name="T44" fmla="*/ 431 w 520"/>
                  <a:gd name="T45" fmla="*/ 45 h 64"/>
                  <a:gd name="T46" fmla="*/ 404 w 520"/>
                  <a:gd name="T47" fmla="*/ 46 h 64"/>
                  <a:gd name="T48" fmla="*/ 374 w 520"/>
                  <a:gd name="T49" fmla="*/ 46 h 64"/>
                  <a:gd name="T50" fmla="*/ 341 w 520"/>
                  <a:gd name="T51" fmla="*/ 48 h 64"/>
                  <a:gd name="T52" fmla="*/ 307 w 520"/>
                  <a:gd name="T53" fmla="*/ 49 h 64"/>
                  <a:gd name="T54" fmla="*/ 270 w 520"/>
                  <a:gd name="T55" fmla="*/ 50 h 64"/>
                  <a:gd name="T56" fmla="*/ 231 w 520"/>
                  <a:gd name="T57" fmla="*/ 52 h 64"/>
                  <a:gd name="T58" fmla="*/ 189 w 520"/>
                  <a:gd name="T59" fmla="*/ 54 h 64"/>
                  <a:gd name="T60" fmla="*/ 146 w 520"/>
                  <a:gd name="T61" fmla="*/ 57 h 64"/>
                  <a:gd name="T62" fmla="*/ 101 w 520"/>
                  <a:gd name="T63" fmla="*/ 61 h 64"/>
                  <a:gd name="T64" fmla="*/ 72 w 520"/>
                  <a:gd name="T65" fmla="*/ 63 h 64"/>
                  <a:gd name="T66" fmla="*/ 47 w 520"/>
                  <a:gd name="T67" fmla="*/ 62 h 64"/>
                  <a:gd name="T68" fmla="*/ 19 w 520"/>
                  <a:gd name="T69" fmla="*/ 56 h 64"/>
                  <a:gd name="T70" fmla="*/ 3 w 520"/>
                  <a:gd name="T71" fmla="*/ 48 h 64"/>
                  <a:gd name="T72" fmla="*/ 0 w 520"/>
                  <a:gd name="T73" fmla="*/ 37 h 64"/>
                  <a:gd name="T74" fmla="*/ 6 w 520"/>
                  <a:gd name="T75" fmla="*/ 28 h 64"/>
                  <a:gd name="T76" fmla="*/ 26 w 520"/>
                  <a:gd name="T77" fmla="*/ 15 h 64"/>
                  <a:gd name="T78" fmla="*/ 59 w 520"/>
                  <a:gd name="T79" fmla="*/ 5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0"/>
                  <a:gd name="T121" fmla="*/ 0 h 64"/>
                  <a:gd name="T122" fmla="*/ 520 w 520"/>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0" h="64">
                    <a:moveTo>
                      <a:pt x="77" y="3"/>
                    </a:moveTo>
                    <a:lnTo>
                      <a:pt x="78" y="3"/>
                    </a:lnTo>
                    <a:lnTo>
                      <a:pt x="80" y="3"/>
                    </a:lnTo>
                    <a:lnTo>
                      <a:pt x="83" y="2"/>
                    </a:lnTo>
                    <a:lnTo>
                      <a:pt x="86" y="2"/>
                    </a:lnTo>
                    <a:lnTo>
                      <a:pt x="89" y="3"/>
                    </a:lnTo>
                    <a:lnTo>
                      <a:pt x="94" y="2"/>
                    </a:lnTo>
                    <a:lnTo>
                      <a:pt x="101" y="1"/>
                    </a:lnTo>
                    <a:lnTo>
                      <a:pt x="107" y="2"/>
                    </a:lnTo>
                    <a:lnTo>
                      <a:pt x="113" y="1"/>
                    </a:lnTo>
                    <a:lnTo>
                      <a:pt x="124" y="1"/>
                    </a:lnTo>
                    <a:lnTo>
                      <a:pt x="132" y="1"/>
                    </a:lnTo>
                    <a:lnTo>
                      <a:pt x="143" y="0"/>
                    </a:lnTo>
                    <a:lnTo>
                      <a:pt x="154" y="0"/>
                    </a:lnTo>
                    <a:lnTo>
                      <a:pt x="165" y="1"/>
                    </a:lnTo>
                    <a:lnTo>
                      <a:pt x="178" y="1"/>
                    </a:lnTo>
                    <a:lnTo>
                      <a:pt x="191" y="1"/>
                    </a:lnTo>
                    <a:lnTo>
                      <a:pt x="207" y="2"/>
                    </a:lnTo>
                    <a:lnTo>
                      <a:pt x="221" y="3"/>
                    </a:lnTo>
                    <a:lnTo>
                      <a:pt x="238" y="5"/>
                    </a:lnTo>
                    <a:lnTo>
                      <a:pt x="254" y="5"/>
                    </a:lnTo>
                    <a:lnTo>
                      <a:pt x="272" y="8"/>
                    </a:lnTo>
                    <a:lnTo>
                      <a:pt x="291" y="9"/>
                    </a:lnTo>
                    <a:lnTo>
                      <a:pt x="310" y="11"/>
                    </a:lnTo>
                    <a:lnTo>
                      <a:pt x="331" y="14"/>
                    </a:lnTo>
                    <a:lnTo>
                      <a:pt x="351" y="15"/>
                    </a:lnTo>
                    <a:lnTo>
                      <a:pt x="374" y="19"/>
                    </a:lnTo>
                    <a:lnTo>
                      <a:pt x="394" y="21"/>
                    </a:lnTo>
                    <a:lnTo>
                      <a:pt x="418" y="25"/>
                    </a:lnTo>
                    <a:lnTo>
                      <a:pt x="442" y="29"/>
                    </a:lnTo>
                    <a:lnTo>
                      <a:pt x="467" y="32"/>
                    </a:lnTo>
                    <a:lnTo>
                      <a:pt x="491" y="38"/>
                    </a:lnTo>
                    <a:lnTo>
                      <a:pt x="519" y="43"/>
                    </a:lnTo>
                    <a:lnTo>
                      <a:pt x="518" y="43"/>
                    </a:lnTo>
                    <a:lnTo>
                      <a:pt x="516" y="44"/>
                    </a:lnTo>
                    <a:lnTo>
                      <a:pt x="513" y="44"/>
                    </a:lnTo>
                    <a:lnTo>
                      <a:pt x="509" y="43"/>
                    </a:lnTo>
                    <a:lnTo>
                      <a:pt x="504" y="43"/>
                    </a:lnTo>
                    <a:lnTo>
                      <a:pt x="499" y="43"/>
                    </a:lnTo>
                    <a:lnTo>
                      <a:pt x="492" y="44"/>
                    </a:lnTo>
                    <a:lnTo>
                      <a:pt x="484" y="45"/>
                    </a:lnTo>
                    <a:lnTo>
                      <a:pt x="474" y="45"/>
                    </a:lnTo>
                    <a:lnTo>
                      <a:pt x="465" y="45"/>
                    </a:lnTo>
                    <a:lnTo>
                      <a:pt x="454" y="45"/>
                    </a:lnTo>
                    <a:lnTo>
                      <a:pt x="442" y="45"/>
                    </a:lnTo>
                    <a:lnTo>
                      <a:pt x="431" y="45"/>
                    </a:lnTo>
                    <a:lnTo>
                      <a:pt x="418" y="45"/>
                    </a:lnTo>
                    <a:lnTo>
                      <a:pt x="404" y="46"/>
                    </a:lnTo>
                    <a:lnTo>
                      <a:pt x="390" y="47"/>
                    </a:lnTo>
                    <a:lnTo>
                      <a:pt x="374" y="46"/>
                    </a:lnTo>
                    <a:lnTo>
                      <a:pt x="359" y="49"/>
                    </a:lnTo>
                    <a:lnTo>
                      <a:pt x="341" y="48"/>
                    </a:lnTo>
                    <a:lnTo>
                      <a:pt x="325" y="48"/>
                    </a:lnTo>
                    <a:lnTo>
                      <a:pt x="307" y="49"/>
                    </a:lnTo>
                    <a:lnTo>
                      <a:pt x="289" y="50"/>
                    </a:lnTo>
                    <a:lnTo>
                      <a:pt x="270" y="50"/>
                    </a:lnTo>
                    <a:lnTo>
                      <a:pt x="250" y="52"/>
                    </a:lnTo>
                    <a:lnTo>
                      <a:pt x="231" y="52"/>
                    </a:lnTo>
                    <a:lnTo>
                      <a:pt x="212" y="54"/>
                    </a:lnTo>
                    <a:lnTo>
                      <a:pt x="189" y="54"/>
                    </a:lnTo>
                    <a:lnTo>
                      <a:pt x="169" y="56"/>
                    </a:lnTo>
                    <a:lnTo>
                      <a:pt x="146" y="57"/>
                    </a:lnTo>
                    <a:lnTo>
                      <a:pt x="125" y="58"/>
                    </a:lnTo>
                    <a:lnTo>
                      <a:pt x="101" y="61"/>
                    </a:lnTo>
                    <a:lnTo>
                      <a:pt x="79" y="62"/>
                    </a:lnTo>
                    <a:lnTo>
                      <a:pt x="72" y="63"/>
                    </a:lnTo>
                    <a:lnTo>
                      <a:pt x="60" y="61"/>
                    </a:lnTo>
                    <a:lnTo>
                      <a:pt x="47" y="62"/>
                    </a:lnTo>
                    <a:lnTo>
                      <a:pt x="34" y="60"/>
                    </a:lnTo>
                    <a:lnTo>
                      <a:pt x="19" y="56"/>
                    </a:lnTo>
                    <a:lnTo>
                      <a:pt x="8" y="53"/>
                    </a:lnTo>
                    <a:lnTo>
                      <a:pt x="3" y="48"/>
                    </a:lnTo>
                    <a:lnTo>
                      <a:pt x="2" y="39"/>
                    </a:lnTo>
                    <a:lnTo>
                      <a:pt x="0" y="37"/>
                    </a:lnTo>
                    <a:lnTo>
                      <a:pt x="2" y="33"/>
                    </a:lnTo>
                    <a:lnTo>
                      <a:pt x="6" y="28"/>
                    </a:lnTo>
                    <a:lnTo>
                      <a:pt x="15" y="22"/>
                    </a:lnTo>
                    <a:lnTo>
                      <a:pt x="26" y="15"/>
                    </a:lnTo>
                    <a:lnTo>
                      <a:pt x="41" y="10"/>
                    </a:lnTo>
                    <a:lnTo>
                      <a:pt x="59" y="5"/>
                    </a:lnTo>
                    <a:lnTo>
                      <a:pt x="77" y="3"/>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64" name="Freeform 41"/>
              <p:cNvSpPr>
                <a:spLocks/>
              </p:cNvSpPr>
              <p:nvPr/>
            </p:nvSpPr>
            <p:spPr bwMode="auto">
              <a:xfrm>
                <a:off x="1520" y="2549"/>
                <a:ext cx="533" cy="66"/>
              </a:xfrm>
              <a:custGeom>
                <a:avLst/>
                <a:gdLst>
                  <a:gd name="T0" fmla="*/ 79 w 533"/>
                  <a:gd name="T1" fmla="*/ 2 h 66"/>
                  <a:gd name="T2" fmla="*/ 82 w 533"/>
                  <a:gd name="T3" fmla="*/ 3 h 66"/>
                  <a:gd name="T4" fmla="*/ 87 w 533"/>
                  <a:gd name="T5" fmla="*/ 2 h 66"/>
                  <a:gd name="T6" fmla="*/ 97 w 533"/>
                  <a:gd name="T7" fmla="*/ 2 h 66"/>
                  <a:gd name="T8" fmla="*/ 110 w 533"/>
                  <a:gd name="T9" fmla="*/ 1 h 66"/>
                  <a:gd name="T10" fmla="*/ 126 w 533"/>
                  <a:gd name="T11" fmla="*/ 0 h 66"/>
                  <a:gd name="T12" fmla="*/ 147 w 533"/>
                  <a:gd name="T13" fmla="*/ 1 h 66"/>
                  <a:gd name="T14" fmla="*/ 169 w 533"/>
                  <a:gd name="T15" fmla="*/ 1 h 66"/>
                  <a:gd name="T16" fmla="*/ 196 w 533"/>
                  <a:gd name="T17" fmla="*/ 3 h 66"/>
                  <a:gd name="T18" fmla="*/ 227 w 533"/>
                  <a:gd name="T19" fmla="*/ 4 h 66"/>
                  <a:gd name="T20" fmla="*/ 260 w 533"/>
                  <a:gd name="T21" fmla="*/ 7 h 66"/>
                  <a:gd name="T22" fmla="*/ 298 w 533"/>
                  <a:gd name="T23" fmla="*/ 10 h 66"/>
                  <a:gd name="T24" fmla="*/ 339 w 533"/>
                  <a:gd name="T25" fmla="*/ 15 h 66"/>
                  <a:gd name="T26" fmla="*/ 382 w 533"/>
                  <a:gd name="T27" fmla="*/ 21 h 66"/>
                  <a:gd name="T28" fmla="*/ 428 w 533"/>
                  <a:gd name="T29" fmla="*/ 28 h 66"/>
                  <a:gd name="T30" fmla="*/ 479 w 533"/>
                  <a:gd name="T31" fmla="*/ 38 h 66"/>
                  <a:gd name="T32" fmla="*/ 532 w 533"/>
                  <a:gd name="T33" fmla="*/ 48 h 66"/>
                  <a:gd name="T34" fmla="*/ 529 w 533"/>
                  <a:gd name="T35" fmla="*/ 49 h 66"/>
                  <a:gd name="T36" fmla="*/ 522 w 533"/>
                  <a:gd name="T37" fmla="*/ 48 h 66"/>
                  <a:gd name="T38" fmla="*/ 512 w 533"/>
                  <a:gd name="T39" fmla="*/ 49 h 66"/>
                  <a:gd name="T40" fmla="*/ 496 w 533"/>
                  <a:gd name="T41" fmla="*/ 49 h 66"/>
                  <a:gd name="T42" fmla="*/ 478 w 533"/>
                  <a:gd name="T43" fmla="*/ 50 h 66"/>
                  <a:gd name="T44" fmla="*/ 455 w 533"/>
                  <a:gd name="T45" fmla="*/ 50 h 66"/>
                  <a:gd name="T46" fmla="*/ 429 w 533"/>
                  <a:gd name="T47" fmla="*/ 49 h 66"/>
                  <a:gd name="T48" fmla="*/ 400 w 533"/>
                  <a:gd name="T49" fmla="*/ 51 h 66"/>
                  <a:gd name="T50" fmla="*/ 369 w 533"/>
                  <a:gd name="T51" fmla="*/ 52 h 66"/>
                  <a:gd name="T52" fmla="*/ 335 w 533"/>
                  <a:gd name="T53" fmla="*/ 52 h 66"/>
                  <a:gd name="T54" fmla="*/ 298 w 533"/>
                  <a:gd name="T55" fmla="*/ 54 h 66"/>
                  <a:gd name="T56" fmla="*/ 258 w 533"/>
                  <a:gd name="T57" fmla="*/ 55 h 66"/>
                  <a:gd name="T58" fmla="*/ 217 w 533"/>
                  <a:gd name="T59" fmla="*/ 56 h 66"/>
                  <a:gd name="T60" fmla="*/ 173 w 533"/>
                  <a:gd name="T61" fmla="*/ 59 h 66"/>
                  <a:gd name="T62" fmla="*/ 128 w 533"/>
                  <a:gd name="T63" fmla="*/ 61 h 66"/>
                  <a:gd name="T64" fmla="*/ 81 w 533"/>
                  <a:gd name="T65" fmla="*/ 65 h 66"/>
                  <a:gd name="T66" fmla="*/ 62 w 533"/>
                  <a:gd name="T67" fmla="*/ 64 h 66"/>
                  <a:gd name="T68" fmla="*/ 34 w 533"/>
                  <a:gd name="T69" fmla="*/ 61 h 66"/>
                  <a:gd name="T70" fmla="*/ 10 w 533"/>
                  <a:gd name="T71" fmla="*/ 55 h 66"/>
                  <a:gd name="T72" fmla="*/ 1 w 533"/>
                  <a:gd name="T73" fmla="*/ 40 h 66"/>
                  <a:gd name="T74" fmla="*/ 1 w 533"/>
                  <a:gd name="T75" fmla="*/ 33 h 66"/>
                  <a:gd name="T76" fmla="*/ 15 w 533"/>
                  <a:gd name="T77" fmla="*/ 21 h 66"/>
                  <a:gd name="T78" fmla="*/ 41 w 533"/>
                  <a:gd name="T79" fmla="*/ 9 h 66"/>
                  <a:gd name="T80" fmla="*/ 79 w 533"/>
                  <a:gd name="T81" fmla="*/ 2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3"/>
                  <a:gd name="T124" fmla="*/ 0 h 66"/>
                  <a:gd name="T125" fmla="*/ 533 w 533"/>
                  <a:gd name="T126" fmla="*/ 66 h 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3" h="66">
                    <a:moveTo>
                      <a:pt x="79" y="2"/>
                    </a:moveTo>
                    <a:lnTo>
                      <a:pt x="79" y="2"/>
                    </a:lnTo>
                    <a:lnTo>
                      <a:pt x="80" y="3"/>
                    </a:lnTo>
                    <a:lnTo>
                      <a:pt x="82" y="3"/>
                    </a:lnTo>
                    <a:lnTo>
                      <a:pt x="85" y="2"/>
                    </a:lnTo>
                    <a:lnTo>
                      <a:pt x="87" y="2"/>
                    </a:lnTo>
                    <a:lnTo>
                      <a:pt x="91" y="3"/>
                    </a:lnTo>
                    <a:lnTo>
                      <a:pt x="97" y="2"/>
                    </a:lnTo>
                    <a:lnTo>
                      <a:pt x="102" y="1"/>
                    </a:lnTo>
                    <a:lnTo>
                      <a:pt x="110" y="1"/>
                    </a:lnTo>
                    <a:lnTo>
                      <a:pt x="117" y="1"/>
                    </a:lnTo>
                    <a:lnTo>
                      <a:pt x="126" y="0"/>
                    </a:lnTo>
                    <a:lnTo>
                      <a:pt x="136" y="1"/>
                    </a:lnTo>
                    <a:lnTo>
                      <a:pt x="147" y="1"/>
                    </a:lnTo>
                    <a:lnTo>
                      <a:pt x="157" y="1"/>
                    </a:lnTo>
                    <a:lnTo>
                      <a:pt x="169" y="1"/>
                    </a:lnTo>
                    <a:lnTo>
                      <a:pt x="183" y="2"/>
                    </a:lnTo>
                    <a:lnTo>
                      <a:pt x="196" y="3"/>
                    </a:lnTo>
                    <a:lnTo>
                      <a:pt x="212" y="3"/>
                    </a:lnTo>
                    <a:lnTo>
                      <a:pt x="227" y="4"/>
                    </a:lnTo>
                    <a:lnTo>
                      <a:pt x="243" y="5"/>
                    </a:lnTo>
                    <a:lnTo>
                      <a:pt x="260" y="7"/>
                    </a:lnTo>
                    <a:lnTo>
                      <a:pt x="280" y="9"/>
                    </a:lnTo>
                    <a:lnTo>
                      <a:pt x="298" y="10"/>
                    </a:lnTo>
                    <a:lnTo>
                      <a:pt x="318" y="12"/>
                    </a:lnTo>
                    <a:lnTo>
                      <a:pt x="339" y="15"/>
                    </a:lnTo>
                    <a:lnTo>
                      <a:pt x="359" y="18"/>
                    </a:lnTo>
                    <a:lnTo>
                      <a:pt x="382" y="21"/>
                    </a:lnTo>
                    <a:lnTo>
                      <a:pt x="404" y="24"/>
                    </a:lnTo>
                    <a:lnTo>
                      <a:pt x="428" y="28"/>
                    </a:lnTo>
                    <a:lnTo>
                      <a:pt x="453" y="33"/>
                    </a:lnTo>
                    <a:lnTo>
                      <a:pt x="479" y="38"/>
                    </a:lnTo>
                    <a:lnTo>
                      <a:pt x="503" y="42"/>
                    </a:lnTo>
                    <a:lnTo>
                      <a:pt x="532" y="48"/>
                    </a:lnTo>
                    <a:lnTo>
                      <a:pt x="531" y="48"/>
                    </a:lnTo>
                    <a:lnTo>
                      <a:pt x="529" y="49"/>
                    </a:lnTo>
                    <a:lnTo>
                      <a:pt x="526" y="49"/>
                    </a:lnTo>
                    <a:lnTo>
                      <a:pt x="522" y="48"/>
                    </a:lnTo>
                    <a:lnTo>
                      <a:pt x="517" y="48"/>
                    </a:lnTo>
                    <a:lnTo>
                      <a:pt x="512" y="49"/>
                    </a:lnTo>
                    <a:lnTo>
                      <a:pt x="504" y="49"/>
                    </a:lnTo>
                    <a:lnTo>
                      <a:pt x="496" y="49"/>
                    </a:lnTo>
                    <a:lnTo>
                      <a:pt x="487" y="49"/>
                    </a:lnTo>
                    <a:lnTo>
                      <a:pt x="478" y="50"/>
                    </a:lnTo>
                    <a:lnTo>
                      <a:pt x="466" y="49"/>
                    </a:lnTo>
                    <a:lnTo>
                      <a:pt x="455" y="50"/>
                    </a:lnTo>
                    <a:lnTo>
                      <a:pt x="443" y="50"/>
                    </a:lnTo>
                    <a:lnTo>
                      <a:pt x="429" y="49"/>
                    </a:lnTo>
                    <a:lnTo>
                      <a:pt x="415" y="50"/>
                    </a:lnTo>
                    <a:lnTo>
                      <a:pt x="400" y="51"/>
                    </a:lnTo>
                    <a:lnTo>
                      <a:pt x="385" y="51"/>
                    </a:lnTo>
                    <a:lnTo>
                      <a:pt x="369" y="52"/>
                    </a:lnTo>
                    <a:lnTo>
                      <a:pt x="351" y="51"/>
                    </a:lnTo>
                    <a:lnTo>
                      <a:pt x="335" y="52"/>
                    </a:lnTo>
                    <a:lnTo>
                      <a:pt x="315" y="52"/>
                    </a:lnTo>
                    <a:lnTo>
                      <a:pt x="298" y="54"/>
                    </a:lnTo>
                    <a:lnTo>
                      <a:pt x="278" y="53"/>
                    </a:lnTo>
                    <a:lnTo>
                      <a:pt x="258" y="55"/>
                    </a:lnTo>
                    <a:lnTo>
                      <a:pt x="237" y="55"/>
                    </a:lnTo>
                    <a:lnTo>
                      <a:pt x="217" y="56"/>
                    </a:lnTo>
                    <a:lnTo>
                      <a:pt x="195" y="59"/>
                    </a:lnTo>
                    <a:lnTo>
                      <a:pt x="173" y="59"/>
                    </a:lnTo>
                    <a:lnTo>
                      <a:pt x="150" y="59"/>
                    </a:lnTo>
                    <a:lnTo>
                      <a:pt x="128" y="61"/>
                    </a:lnTo>
                    <a:lnTo>
                      <a:pt x="105" y="63"/>
                    </a:lnTo>
                    <a:lnTo>
                      <a:pt x="81" y="65"/>
                    </a:lnTo>
                    <a:lnTo>
                      <a:pt x="74" y="65"/>
                    </a:lnTo>
                    <a:lnTo>
                      <a:pt x="62" y="64"/>
                    </a:lnTo>
                    <a:lnTo>
                      <a:pt x="49" y="64"/>
                    </a:lnTo>
                    <a:lnTo>
                      <a:pt x="34" y="61"/>
                    </a:lnTo>
                    <a:lnTo>
                      <a:pt x="21" y="58"/>
                    </a:lnTo>
                    <a:lnTo>
                      <a:pt x="10" y="55"/>
                    </a:lnTo>
                    <a:lnTo>
                      <a:pt x="4" y="48"/>
                    </a:lnTo>
                    <a:lnTo>
                      <a:pt x="1" y="40"/>
                    </a:lnTo>
                    <a:lnTo>
                      <a:pt x="0" y="37"/>
                    </a:lnTo>
                    <a:lnTo>
                      <a:pt x="1" y="33"/>
                    </a:lnTo>
                    <a:lnTo>
                      <a:pt x="6" y="28"/>
                    </a:lnTo>
                    <a:lnTo>
                      <a:pt x="15" y="21"/>
                    </a:lnTo>
                    <a:lnTo>
                      <a:pt x="27" y="15"/>
                    </a:lnTo>
                    <a:lnTo>
                      <a:pt x="41" y="9"/>
                    </a:lnTo>
                    <a:lnTo>
                      <a:pt x="60" y="5"/>
                    </a:lnTo>
                    <a:lnTo>
                      <a:pt x="79" y="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65" name="Freeform 42"/>
              <p:cNvSpPr>
                <a:spLocks/>
              </p:cNvSpPr>
              <p:nvPr/>
            </p:nvSpPr>
            <p:spPr bwMode="auto">
              <a:xfrm>
                <a:off x="3051" y="2328"/>
                <a:ext cx="314" cy="35"/>
              </a:xfrm>
              <a:custGeom>
                <a:avLst/>
                <a:gdLst>
                  <a:gd name="T0" fmla="*/ 47 w 314"/>
                  <a:gd name="T1" fmla="*/ 5 h 35"/>
                  <a:gd name="T2" fmla="*/ 48 w 314"/>
                  <a:gd name="T3" fmla="*/ 6 h 35"/>
                  <a:gd name="T4" fmla="*/ 52 w 314"/>
                  <a:gd name="T5" fmla="*/ 6 h 35"/>
                  <a:gd name="T6" fmla="*/ 57 w 314"/>
                  <a:gd name="T7" fmla="*/ 4 h 35"/>
                  <a:gd name="T8" fmla="*/ 65 w 314"/>
                  <a:gd name="T9" fmla="*/ 3 h 35"/>
                  <a:gd name="T10" fmla="*/ 75 w 314"/>
                  <a:gd name="T11" fmla="*/ 3 h 35"/>
                  <a:gd name="T12" fmla="*/ 87 w 314"/>
                  <a:gd name="T13" fmla="*/ 2 h 35"/>
                  <a:gd name="T14" fmla="*/ 101 w 314"/>
                  <a:gd name="T15" fmla="*/ 0 h 35"/>
                  <a:gd name="T16" fmla="*/ 117 w 314"/>
                  <a:gd name="T17" fmla="*/ 1 h 35"/>
                  <a:gd name="T18" fmla="*/ 134 w 314"/>
                  <a:gd name="T19" fmla="*/ 1 h 35"/>
                  <a:gd name="T20" fmla="*/ 154 w 314"/>
                  <a:gd name="T21" fmla="*/ 0 h 35"/>
                  <a:gd name="T22" fmla="*/ 175 w 314"/>
                  <a:gd name="T23" fmla="*/ 1 h 35"/>
                  <a:gd name="T24" fmla="*/ 200 w 314"/>
                  <a:gd name="T25" fmla="*/ 3 h 35"/>
                  <a:gd name="T26" fmla="*/ 225 w 314"/>
                  <a:gd name="T27" fmla="*/ 4 h 35"/>
                  <a:gd name="T28" fmla="*/ 252 w 314"/>
                  <a:gd name="T29" fmla="*/ 6 h 35"/>
                  <a:gd name="T30" fmla="*/ 282 w 314"/>
                  <a:gd name="T31" fmla="*/ 8 h 35"/>
                  <a:gd name="T32" fmla="*/ 313 w 314"/>
                  <a:gd name="T33" fmla="*/ 13 h 35"/>
                  <a:gd name="T34" fmla="*/ 312 w 314"/>
                  <a:gd name="T35" fmla="*/ 14 h 35"/>
                  <a:gd name="T36" fmla="*/ 307 w 314"/>
                  <a:gd name="T37" fmla="*/ 15 h 35"/>
                  <a:gd name="T38" fmla="*/ 301 w 314"/>
                  <a:gd name="T39" fmla="*/ 16 h 35"/>
                  <a:gd name="T40" fmla="*/ 293 w 314"/>
                  <a:gd name="T41" fmla="*/ 16 h 35"/>
                  <a:gd name="T42" fmla="*/ 282 w 314"/>
                  <a:gd name="T43" fmla="*/ 20 h 35"/>
                  <a:gd name="T44" fmla="*/ 269 w 314"/>
                  <a:gd name="T45" fmla="*/ 20 h 35"/>
                  <a:gd name="T46" fmla="*/ 253 w 314"/>
                  <a:gd name="T47" fmla="*/ 21 h 35"/>
                  <a:gd name="T48" fmla="*/ 238 w 314"/>
                  <a:gd name="T49" fmla="*/ 23 h 35"/>
                  <a:gd name="T50" fmla="*/ 217 w 314"/>
                  <a:gd name="T51" fmla="*/ 24 h 35"/>
                  <a:gd name="T52" fmla="*/ 198 w 314"/>
                  <a:gd name="T53" fmla="*/ 27 h 35"/>
                  <a:gd name="T54" fmla="*/ 177 w 314"/>
                  <a:gd name="T55" fmla="*/ 28 h 35"/>
                  <a:gd name="T56" fmla="*/ 153 w 314"/>
                  <a:gd name="T57" fmla="*/ 29 h 35"/>
                  <a:gd name="T58" fmla="*/ 129 w 314"/>
                  <a:gd name="T59" fmla="*/ 32 h 35"/>
                  <a:gd name="T60" fmla="*/ 103 w 314"/>
                  <a:gd name="T61" fmla="*/ 33 h 35"/>
                  <a:gd name="T62" fmla="*/ 77 w 314"/>
                  <a:gd name="T63" fmla="*/ 32 h 35"/>
                  <a:gd name="T64" fmla="*/ 49 w 314"/>
                  <a:gd name="T65" fmla="*/ 33 h 35"/>
                  <a:gd name="T66" fmla="*/ 44 w 314"/>
                  <a:gd name="T67" fmla="*/ 32 h 35"/>
                  <a:gd name="T68" fmla="*/ 38 w 314"/>
                  <a:gd name="T69" fmla="*/ 34 h 35"/>
                  <a:gd name="T70" fmla="*/ 29 w 314"/>
                  <a:gd name="T71" fmla="*/ 33 h 35"/>
                  <a:gd name="T72" fmla="*/ 21 w 314"/>
                  <a:gd name="T73" fmla="*/ 32 h 35"/>
                  <a:gd name="T74" fmla="*/ 14 w 314"/>
                  <a:gd name="T75" fmla="*/ 30 h 35"/>
                  <a:gd name="T76" fmla="*/ 8 w 314"/>
                  <a:gd name="T77" fmla="*/ 28 h 35"/>
                  <a:gd name="T78" fmla="*/ 3 w 314"/>
                  <a:gd name="T79" fmla="*/ 25 h 35"/>
                  <a:gd name="T80" fmla="*/ 2 w 314"/>
                  <a:gd name="T81" fmla="*/ 21 h 35"/>
                  <a:gd name="T82" fmla="*/ 0 w 314"/>
                  <a:gd name="T83" fmla="*/ 19 h 35"/>
                  <a:gd name="T84" fmla="*/ 1 w 314"/>
                  <a:gd name="T85" fmla="*/ 17 h 35"/>
                  <a:gd name="T86" fmla="*/ 5 w 314"/>
                  <a:gd name="T87" fmla="*/ 16 h 35"/>
                  <a:gd name="T88" fmla="*/ 10 w 314"/>
                  <a:gd name="T89" fmla="*/ 13 h 35"/>
                  <a:gd name="T90" fmla="*/ 16 w 314"/>
                  <a:gd name="T91" fmla="*/ 12 h 35"/>
                  <a:gd name="T92" fmla="*/ 25 w 314"/>
                  <a:gd name="T93" fmla="*/ 9 h 35"/>
                  <a:gd name="T94" fmla="*/ 36 w 314"/>
                  <a:gd name="T95" fmla="*/ 8 h 35"/>
                  <a:gd name="T96" fmla="*/ 47 w 314"/>
                  <a:gd name="T97" fmla="*/ 5 h 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4"/>
                  <a:gd name="T148" fmla="*/ 0 h 35"/>
                  <a:gd name="T149" fmla="*/ 314 w 314"/>
                  <a:gd name="T150" fmla="*/ 35 h 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4" h="35">
                    <a:moveTo>
                      <a:pt x="47" y="5"/>
                    </a:moveTo>
                    <a:lnTo>
                      <a:pt x="48" y="6"/>
                    </a:lnTo>
                    <a:lnTo>
                      <a:pt x="52" y="6"/>
                    </a:lnTo>
                    <a:lnTo>
                      <a:pt x="57" y="4"/>
                    </a:lnTo>
                    <a:lnTo>
                      <a:pt x="65" y="3"/>
                    </a:lnTo>
                    <a:lnTo>
                      <a:pt x="75" y="3"/>
                    </a:lnTo>
                    <a:lnTo>
                      <a:pt x="87" y="2"/>
                    </a:lnTo>
                    <a:lnTo>
                      <a:pt x="101" y="0"/>
                    </a:lnTo>
                    <a:lnTo>
                      <a:pt x="117" y="1"/>
                    </a:lnTo>
                    <a:lnTo>
                      <a:pt x="134" y="1"/>
                    </a:lnTo>
                    <a:lnTo>
                      <a:pt x="154" y="0"/>
                    </a:lnTo>
                    <a:lnTo>
                      <a:pt x="175" y="1"/>
                    </a:lnTo>
                    <a:lnTo>
                      <a:pt x="200" y="3"/>
                    </a:lnTo>
                    <a:lnTo>
                      <a:pt x="225" y="4"/>
                    </a:lnTo>
                    <a:lnTo>
                      <a:pt x="252" y="6"/>
                    </a:lnTo>
                    <a:lnTo>
                      <a:pt x="282" y="8"/>
                    </a:lnTo>
                    <a:lnTo>
                      <a:pt x="313" y="13"/>
                    </a:lnTo>
                    <a:lnTo>
                      <a:pt x="312" y="14"/>
                    </a:lnTo>
                    <a:lnTo>
                      <a:pt x="307" y="15"/>
                    </a:lnTo>
                    <a:lnTo>
                      <a:pt x="301" y="16"/>
                    </a:lnTo>
                    <a:lnTo>
                      <a:pt x="293" y="16"/>
                    </a:lnTo>
                    <a:lnTo>
                      <a:pt x="282" y="20"/>
                    </a:lnTo>
                    <a:lnTo>
                      <a:pt x="269" y="20"/>
                    </a:lnTo>
                    <a:lnTo>
                      <a:pt x="253" y="21"/>
                    </a:lnTo>
                    <a:lnTo>
                      <a:pt x="238" y="23"/>
                    </a:lnTo>
                    <a:lnTo>
                      <a:pt x="217" y="24"/>
                    </a:lnTo>
                    <a:lnTo>
                      <a:pt x="198" y="27"/>
                    </a:lnTo>
                    <a:lnTo>
                      <a:pt x="177" y="28"/>
                    </a:lnTo>
                    <a:lnTo>
                      <a:pt x="153" y="29"/>
                    </a:lnTo>
                    <a:lnTo>
                      <a:pt x="129" y="32"/>
                    </a:lnTo>
                    <a:lnTo>
                      <a:pt x="103" y="33"/>
                    </a:lnTo>
                    <a:lnTo>
                      <a:pt x="77" y="32"/>
                    </a:lnTo>
                    <a:lnTo>
                      <a:pt x="49" y="33"/>
                    </a:lnTo>
                    <a:lnTo>
                      <a:pt x="44" y="32"/>
                    </a:lnTo>
                    <a:lnTo>
                      <a:pt x="38" y="34"/>
                    </a:lnTo>
                    <a:lnTo>
                      <a:pt x="29" y="33"/>
                    </a:lnTo>
                    <a:lnTo>
                      <a:pt x="21" y="32"/>
                    </a:lnTo>
                    <a:lnTo>
                      <a:pt x="14" y="30"/>
                    </a:lnTo>
                    <a:lnTo>
                      <a:pt x="8" y="28"/>
                    </a:lnTo>
                    <a:lnTo>
                      <a:pt x="3" y="25"/>
                    </a:lnTo>
                    <a:lnTo>
                      <a:pt x="2" y="21"/>
                    </a:lnTo>
                    <a:lnTo>
                      <a:pt x="0" y="19"/>
                    </a:lnTo>
                    <a:lnTo>
                      <a:pt x="1" y="17"/>
                    </a:lnTo>
                    <a:lnTo>
                      <a:pt x="5" y="16"/>
                    </a:lnTo>
                    <a:lnTo>
                      <a:pt x="10" y="13"/>
                    </a:lnTo>
                    <a:lnTo>
                      <a:pt x="16" y="12"/>
                    </a:lnTo>
                    <a:lnTo>
                      <a:pt x="25" y="9"/>
                    </a:lnTo>
                    <a:lnTo>
                      <a:pt x="36" y="8"/>
                    </a:lnTo>
                    <a:lnTo>
                      <a:pt x="47" y="5"/>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66" name="Freeform 43"/>
              <p:cNvSpPr>
                <a:spLocks/>
              </p:cNvSpPr>
              <p:nvPr/>
            </p:nvSpPr>
            <p:spPr bwMode="auto">
              <a:xfrm>
                <a:off x="3042" y="2333"/>
                <a:ext cx="327" cy="36"/>
              </a:xfrm>
              <a:custGeom>
                <a:avLst/>
                <a:gdLst>
                  <a:gd name="T0" fmla="*/ 49 w 327"/>
                  <a:gd name="T1" fmla="*/ 4 h 36"/>
                  <a:gd name="T2" fmla="*/ 49 w 327"/>
                  <a:gd name="T3" fmla="*/ 4 h 36"/>
                  <a:gd name="T4" fmla="*/ 51 w 327"/>
                  <a:gd name="T5" fmla="*/ 4 h 36"/>
                  <a:gd name="T6" fmla="*/ 53 w 327"/>
                  <a:gd name="T7" fmla="*/ 4 h 36"/>
                  <a:gd name="T8" fmla="*/ 60 w 327"/>
                  <a:gd name="T9" fmla="*/ 4 h 36"/>
                  <a:gd name="T10" fmla="*/ 67 w 327"/>
                  <a:gd name="T11" fmla="*/ 3 h 36"/>
                  <a:gd name="T12" fmla="*/ 77 w 327"/>
                  <a:gd name="T13" fmla="*/ 2 h 36"/>
                  <a:gd name="T14" fmla="*/ 90 w 327"/>
                  <a:gd name="T15" fmla="*/ 2 h 36"/>
                  <a:gd name="T16" fmla="*/ 104 w 327"/>
                  <a:gd name="T17" fmla="*/ 0 h 36"/>
                  <a:gd name="T18" fmla="*/ 122 w 327"/>
                  <a:gd name="T19" fmla="*/ 1 h 36"/>
                  <a:gd name="T20" fmla="*/ 139 w 327"/>
                  <a:gd name="T21" fmla="*/ 1 h 36"/>
                  <a:gd name="T22" fmla="*/ 160 w 327"/>
                  <a:gd name="T23" fmla="*/ 1 h 36"/>
                  <a:gd name="T24" fmla="*/ 182 w 327"/>
                  <a:gd name="T25" fmla="*/ 2 h 36"/>
                  <a:gd name="T26" fmla="*/ 208 w 327"/>
                  <a:gd name="T27" fmla="*/ 3 h 36"/>
                  <a:gd name="T28" fmla="*/ 233 w 327"/>
                  <a:gd name="T29" fmla="*/ 5 h 36"/>
                  <a:gd name="T30" fmla="*/ 263 w 327"/>
                  <a:gd name="T31" fmla="*/ 9 h 36"/>
                  <a:gd name="T32" fmla="*/ 294 w 327"/>
                  <a:gd name="T33" fmla="*/ 12 h 36"/>
                  <a:gd name="T34" fmla="*/ 326 w 327"/>
                  <a:gd name="T35" fmla="*/ 17 h 36"/>
                  <a:gd name="T36" fmla="*/ 325 w 327"/>
                  <a:gd name="T37" fmla="*/ 18 h 36"/>
                  <a:gd name="T38" fmla="*/ 320 w 327"/>
                  <a:gd name="T39" fmla="*/ 19 h 36"/>
                  <a:gd name="T40" fmla="*/ 314 w 327"/>
                  <a:gd name="T41" fmla="*/ 20 h 36"/>
                  <a:gd name="T42" fmla="*/ 305 w 327"/>
                  <a:gd name="T43" fmla="*/ 22 h 36"/>
                  <a:gd name="T44" fmla="*/ 293 w 327"/>
                  <a:gd name="T45" fmla="*/ 23 h 36"/>
                  <a:gd name="T46" fmla="*/ 279 w 327"/>
                  <a:gd name="T47" fmla="*/ 22 h 36"/>
                  <a:gd name="T48" fmla="*/ 264 w 327"/>
                  <a:gd name="T49" fmla="*/ 26 h 36"/>
                  <a:gd name="T50" fmla="*/ 247 w 327"/>
                  <a:gd name="T51" fmla="*/ 26 h 36"/>
                  <a:gd name="T52" fmla="*/ 228 w 327"/>
                  <a:gd name="T53" fmla="*/ 29 h 36"/>
                  <a:gd name="T54" fmla="*/ 206 w 327"/>
                  <a:gd name="T55" fmla="*/ 30 h 36"/>
                  <a:gd name="T56" fmla="*/ 183 w 327"/>
                  <a:gd name="T57" fmla="*/ 31 h 36"/>
                  <a:gd name="T58" fmla="*/ 160 w 327"/>
                  <a:gd name="T59" fmla="*/ 32 h 36"/>
                  <a:gd name="T60" fmla="*/ 134 w 327"/>
                  <a:gd name="T61" fmla="*/ 34 h 36"/>
                  <a:gd name="T62" fmla="*/ 107 w 327"/>
                  <a:gd name="T63" fmla="*/ 34 h 36"/>
                  <a:gd name="T64" fmla="*/ 79 w 327"/>
                  <a:gd name="T65" fmla="*/ 34 h 36"/>
                  <a:gd name="T66" fmla="*/ 52 w 327"/>
                  <a:gd name="T67" fmla="*/ 33 h 36"/>
                  <a:gd name="T68" fmla="*/ 46 w 327"/>
                  <a:gd name="T69" fmla="*/ 35 h 36"/>
                  <a:gd name="T70" fmla="*/ 40 w 327"/>
                  <a:gd name="T71" fmla="*/ 35 h 36"/>
                  <a:gd name="T72" fmla="*/ 30 w 327"/>
                  <a:gd name="T73" fmla="*/ 34 h 36"/>
                  <a:gd name="T74" fmla="*/ 22 w 327"/>
                  <a:gd name="T75" fmla="*/ 33 h 36"/>
                  <a:gd name="T76" fmla="*/ 14 w 327"/>
                  <a:gd name="T77" fmla="*/ 31 h 36"/>
                  <a:gd name="T78" fmla="*/ 8 w 327"/>
                  <a:gd name="T79" fmla="*/ 28 h 36"/>
                  <a:gd name="T80" fmla="*/ 3 w 327"/>
                  <a:gd name="T81" fmla="*/ 25 h 36"/>
                  <a:gd name="T82" fmla="*/ 2 w 327"/>
                  <a:gd name="T83" fmla="*/ 20 h 36"/>
                  <a:gd name="T84" fmla="*/ 0 w 327"/>
                  <a:gd name="T85" fmla="*/ 18 h 36"/>
                  <a:gd name="T86" fmla="*/ 2 w 327"/>
                  <a:gd name="T87" fmla="*/ 17 h 36"/>
                  <a:gd name="T88" fmla="*/ 6 w 327"/>
                  <a:gd name="T89" fmla="*/ 15 h 36"/>
                  <a:gd name="T90" fmla="*/ 10 w 327"/>
                  <a:gd name="T91" fmla="*/ 12 h 36"/>
                  <a:gd name="T92" fmla="*/ 16 w 327"/>
                  <a:gd name="T93" fmla="*/ 11 h 36"/>
                  <a:gd name="T94" fmla="*/ 26 w 327"/>
                  <a:gd name="T95" fmla="*/ 8 h 36"/>
                  <a:gd name="T96" fmla="*/ 37 w 327"/>
                  <a:gd name="T97" fmla="*/ 7 h 36"/>
                  <a:gd name="T98" fmla="*/ 49 w 327"/>
                  <a:gd name="T99" fmla="*/ 4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7"/>
                  <a:gd name="T151" fmla="*/ 0 h 36"/>
                  <a:gd name="T152" fmla="*/ 327 w 327"/>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7" h="36">
                    <a:moveTo>
                      <a:pt x="49" y="4"/>
                    </a:moveTo>
                    <a:lnTo>
                      <a:pt x="49" y="4"/>
                    </a:lnTo>
                    <a:lnTo>
                      <a:pt x="51" y="4"/>
                    </a:lnTo>
                    <a:lnTo>
                      <a:pt x="53" y="4"/>
                    </a:lnTo>
                    <a:lnTo>
                      <a:pt x="60" y="4"/>
                    </a:lnTo>
                    <a:lnTo>
                      <a:pt x="67" y="3"/>
                    </a:lnTo>
                    <a:lnTo>
                      <a:pt x="77" y="2"/>
                    </a:lnTo>
                    <a:lnTo>
                      <a:pt x="90" y="2"/>
                    </a:lnTo>
                    <a:lnTo>
                      <a:pt x="104" y="0"/>
                    </a:lnTo>
                    <a:lnTo>
                      <a:pt x="122" y="1"/>
                    </a:lnTo>
                    <a:lnTo>
                      <a:pt x="139" y="1"/>
                    </a:lnTo>
                    <a:lnTo>
                      <a:pt x="160" y="1"/>
                    </a:lnTo>
                    <a:lnTo>
                      <a:pt x="182" y="2"/>
                    </a:lnTo>
                    <a:lnTo>
                      <a:pt x="208" y="3"/>
                    </a:lnTo>
                    <a:lnTo>
                      <a:pt x="233" y="5"/>
                    </a:lnTo>
                    <a:lnTo>
                      <a:pt x="263" y="9"/>
                    </a:lnTo>
                    <a:lnTo>
                      <a:pt x="294" y="12"/>
                    </a:lnTo>
                    <a:lnTo>
                      <a:pt x="326" y="17"/>
                    </a:lnTo>
                    <a:lnTo>
                      <a:pt x="325" y="18"/>
                    </a:lnTo>
                    <a:lnTo>
                      <a:pt x="320" y="19"/>
                    </a:lnTo>
                    <a:lnTo>
                      <a:pt x="314" y="20"/>
                    </a:lnTo>
                    <a:lnTo>
                      <a:pt x="305" y="22"/>
                    </a:lnTo>
                    <a:lnTo>
                      <a:pt x="293" y="23"/>
                    </a:lnTo>
                    <a:lnTo>
                      <a:pt x="279" y="22"/>
                    </a:lnTo>
                    <a:lnTo>
                      <a:pt x="264" y="26"/>
                    </a:lnTo>
                    <a:lnTo>
                      <a:pt x="247" y="26"/>
                    </a:lnTo>
                    <a:lnTo>
                      <a:pt x="228" y="29"/>
                    </a:lnTo>
                    <a:lnTo>
                      <a:pt x="206" y="30"/>
                    </a:lnTo>
                    <a:lnTo>
                      <a:pt x="183" y="31"/>
                    </a:lnTo>
                    <a:lnTo>
                      <a:pt x="160" y="32"/>
                    </a:lnTo>
                    <a:lnTo>
                      <a:pt x="134" y="34"/>
                    </a:lnTo>
                    <a:lnTo>
                      <a:pt x="107" y="34"/>
                    </a:lnTo>
                    <a:lnTo>
                      <a:pt x="79" y="34"/>
                    </a:lnTo>
                    <a:lnTo>
                      <a:pt x="52" y="33"/>
                    </a:lnTo>
                    <a:lnTo>
                      <a:pt x="46" y="35"/>
                    </a:lnTo>
                    <a:lnTo>
                      <a:pt x="40" y="35"/>
                    </a:lnTo>
                    <a:lnTo>
                      <a:pt x="30" y="34"/>
                    </a:lnTo>
                    <a:lnTo>
                      <a:pt x="22" y="33"/>
                    </a:lnTo>
                    <a:lnTo>
                      <a:pt x="14" y="31"/>
                    </a:lnTo>
                    <a:lnTo>
                      <a:pt x="8" y="28"/>
                    </a:lnTo>
                    <a:lnTo>
                      <a:pt x="3" y="25"/>
                    </a:lnTo>
                    <a:lnTo>
                      <a:pt x="2" y="20"/>
                    </a:lnTo>
                    <a:lnTo>
                      <a:pt x="0" y="18"/>
                    </a:lnTo>
                    <a:lnTo>
                      <a:pt x="2" y="17"/>
                    </a:lnTo>
                    <a:lnTo>
                      <a:pt x="6" y="15"/>
                    </a:lnTo>
                    <a:lnTo>
                      <a:pt x="10" y="12"/>
                    </a:lnTo>
                    <a:lnTo>
                      <a:pt x="16" y="11"/>
                    </a:lnTo>
                    <a:lnTo>
                      <a:pt x="26" y="8"/>
                    </a:lnTo>
                    <a:lnTo>
                      <a:pt x="37" y="7"/>
                    </a:lnTo>
                    <a:lnTo>
                      <a:pt x="49" y="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67" name="Freeform 44"/>
              <p:cNvSpPr>
                <a:spLocks/>
              </p:cNvSpPr>
              <p:nvPr/>
            </p:nvSpPr>
            <p:spPr bwMode="auto">
              <a:xfrm>
                <a:off x="1714" y="2157"/>
                <a:ext cx="85" cy="149"/>
              </a:xfrm>
              <a:custGeom>
                <a:avLst/>
                <a:gdLst>
                  <a:gd name="T0" fmla="*/ 0 w 85"/>
                  <a:gd name="T1" fmla="*/ 148 h 149"/>
                  <a:gd name="T2" fmla="*/ 21 w 85"/>
                  <a:gd name="T3" fmla="*/ 144 h 149"/>
                  <a:gd name="T4" fmla="*/ 84 w 85"/>
                  <a:gd name="T5" fmla="*/ 0 h 149"/>
                  <a:gd name="T6" fmla="*/ 63 w 85"/>
                  <a:gd name="T7" fmla="*/ 2 h 149"/>
                  <a:gd name="T8" fmla="*/ 0 w 85"/>
                  <a:gd name="T9" fmla="*/ 148 h 149"/>
                  <a:gd name="T10" fmla="*/ 0 60000 65536"/>
                  <a:gd name="T11" fmla="*/ 0 60000 65536"/>
                  <a:gd name="T12" fmla="*/ 0 60000 65536"/>
                  <a:gd name="T13" fmla="*/ 0 60000 65536"/>
                  <a:gd name="T14" fmla="*/ 0 60000 65536"/>
                  <a:gd name="T15" fmla="*/ 0 w 85"/>
                  <a:gd name="T16" fmla="*/ 0 h 149"/>
                  <a:gd name="T17" fmla="*/ 85 w 85"/>
                  <a:gd name="T18" fmla="*/ 149 h 149"/>
                </a:gdLst>
                <a:ahLst/>
                <a:cxnLst>
                  <a:cxn ang="T10">
                    <a:pos x="T0" y="T1"/>
                  </a:cxn>
                  <a:cxn ang="T11">
                    <a:pos x="T2" y="T3"/>
                  </a:cxn>
                  <a:cxn ang="T12">
                    <a:pos x="T4" y="T5"/>
                  </a:cxn>
                  <a:cxn ang="T13">
                    <a:pos x="T6" y="T7"/>
                  </a:cxn>
                  <a:cxn ang="T14">
                    <a:pos x="T8" y="T9"/>
                  </a:cxn>
                </a:cxnLst>
                <a:rect l="T15" t="T16" r="T17" b="T18"/>
                <a:pathLst>
                  <a:path w="85" h="149">
                    <a:moveTo>
                      <a:pt x="0" y="148"/>
                    </a:moveTo>
                    <a:lnTo>
                      <a:pt x="21" y="144"/>
                    </a:lnTo>
                    <a:lnTo>
                      <a:pt x="84" y="0"/>
                    </a:lnTo>
                    <a:lnTo>
                      <a:pt x="63" y="2"/>
                    </a:lnTo>
                    <a:lnTo>
                      <a:pt x="0" y="148"/>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68" name="Freeform 45"/>
              <p:cNvSpPr>
                <a:spLocks/>
              </p:cNvSpPr>
              <p:nvPr/>
            </p:nvSpPr>
            <p:spPr bwMode="auto">
              <a:xfrm>
                <a:off x="1710" y="2157"/>
                <a:ext cx="89" cy="163"/>
              </a:xfrm>
              <a:custGeom>
                <a:avLst/>
                <a:gdLst>
                  <a:gd name="T0" fmla="*/ 0 w 89"/>
                  <a:gd name="T1" fmla="*/ 162 h 163"/>
                  <a:gd name="T2" fmla="*/ 21 w 89"/>
                  <a:gd name="T3" fmla="*/ 157 h 163"/>
                  <a:gd name="T4" fmla="*/ 88 w 89"/>
                  <a:gd name="T5" fmla="*/ 0 h 163"/>
                  <a:gd name="T6" fmla="*/ 66 w 89"/>
                  <a:gd name="T7" fmla="*/ 3 h 163"/>
                  <a:gd name="T8" fmla="*/ 0 w 89"/>
                  <a:gd name="T9" fmla="*/ 162 h 163"/>
                  <a:gd name="T10" fmla="*/ 0 60000 65536"/>
                  <a:gd name="T11" fmla="*/ 0 60000 65536"/>
                  <a:gd name="T12" fmla="*/ 0 60000 65536"/>
                  <a:gd name="T13" fmla="*/ 0 60000 65536"/>
                  <a:gd name="T14" fmla="*/ 0 60000 65536"/>
                  <a:gd name="T15" fmla="*/ 0 w 89"/>
                  <a:gd name="T16" fmla="*/ 0 h 163"/>
                  <a:gd name="T17" fmla="*/ 89 w 89"/>
                  <a:gd name="T18" fmla="*/ 163 h 163"/>
                </a:gdLst>
                <a:ahLst/>
                <a:cxnLst>
                  <a:cxn ang="T10">
                    <a:pos x="T0" y="T1"/>
                  </a:cxn>
                  <a:cxn ang="T11">
                    <a:pos x="T2" y="T3"/>
                  </a:cxn>
                  <a:cxn ang="T12">
                    <a:pos x="T4" y="T5"/>
                  </a:cxn>
                  <a:cxn ang="T13">
                    <a:pos x="T6" y="T7"/>
                  </a:cxn>
                  <a:cxn ang="T14">
                    <a:pos x="T8" y="T9"/>
                  </a:cxn>
                </a:cxnLst>
                <a:rect l="T15" t="T16" r="T17" b="T18"/>
                <a:pathLst>
                  <a:path w="89" h="163">
                    <a:moveTo>
                      <a:pt x="0" y="162"/>
                    </a:moveTo>
                    <a:lnTo>
                      <a:pt x="21" y="157"/>
                    </a:lnTo>
                    <a:lnTo>
                      <a:pt x="88" y="0"/>
                    </a:lnTo>
                    <a:lnTo>
                      <a:pt x="66" y="3"/>
                    </a:lnTo>
                    <a:lnTo>
                      <a:pt x="0" y="16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69" name="Freeform 46"/>
              <p:cNvSpPr>
                <a:spLocks/>
              </p:cNvSpPr>
              <p:nvPr/>
            </p:nvSpPr>
            <p:spPr bwMode="auto">
              <a:xfrm>
                <a:off x="1717" y="2156"/>
                <a:ext cx="78" cy="148"/>
              </a:xfrm>
              <a:custGeom>
                <a:avLst/>
                <a:gdLst>
                  <a:gd name="T0" fmla="*/ 0 w 78"/>
                  <a:gd name="T1" fmla="*/ 147 h 148"/>
                  <a:gd name="T2" fmla="*/ 14 w 78"/>
                  <a:gd name="T3" fmla="*/ 146 h 148"/>
                  <a:gd name="T4" fmla="*/ 77 w 78"/>
                  <a:gd name="T5" fmla="*/ 0 h 148"/>
                  <a:gd name="T6" fmla="*/ 64 w 78"/>
                  <a:gd name="T7" fmla="*/ 3 h 148"/>
                  <a:gd name="T8" fmla="*/ 0 w 78"/>
                  <a:gd name="T9" fmla="*/ 147 h 148"/>
                  <a:gd name="T10" fmla="*/ 0 60000 65536"/>
                  <a:gd name="T11" fmla="*/ 0 60000 65536"/>
                  <a:gd name="T12" fmla="*/ 0 60000 65536"/>
                  <a:gd name="T13" fmla="*/ 0 60000 65536"/>
                  <a:gd name="T14" fmla="*/ 0 60000 65536"/>
                  <a:gd name="T15" fmla="*/ 0 w 78"/>
                  <a:gd name="T16" fmla="*/ 0 h 148"/>
                  <a:gd name="T17" fmla="*/ 78 w 78"/>
                  <a:gd name="T18" fmla="*/ 148 h 148"/>
                </a:gdLst>
                <a:ahLst/>
                <a:cxnLst>
                  <a:cxn ang="T10">
                    <a:pos x="T0" y="T1"/>
                  </a:cxn>
                  <a:cxn ang="T11">
                    <a:pos x="T2" y="T3"/>
                  </a:cxn>
                  <a:cxn ang="T12">
                    <a:pos x="T4" y="T5"/>
                  </a:cxn>
                  <a:cxn ang="T13">
                    <a:pos x="T6" y="T7"/>
                  </a:cxn>
                  <a:cxn ang="T14">
                    <a:pos x="T8" y="T9"/>
                  </a:cxn>
                </a:cxnLst>
                <a:rect l="T15" t="T16" r="T17" b="T18"/>
                <a:pathLst>
                  <a:path w="78" h="148">
                    <a:moveTo>
                      <a:pt x="0" y="147"/>
                    </a:moveTo>
                    <a:lnTo>
                      <a:pt x="14" y="146"/>
                    </a:lnTo>
                    <a:lnTo>
                      <a:pt x="77" y="0"/>
                    </a:lnTo>
                    <a:lnTo>
                      <a:pt x="64" y="3"/>
                    </a:lnTo>
                    <a:lnTo>
                      <a:pt x="0" y="147"/>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70" name="Freeform 47"/>
              <p:cNvSpPr>
                <a:spLocks/>
              </p:cNvSpPr>
              <p:nvPr/>
            </p:nvSpPr>
            <p:spPr bwMode="auto">
              <a:xfrm>
                <a:off x="1713" y="2156"/>
                <a:ext cx="82" cy="161"/>
              </a:xfrm>
              <a:custGeom>
                <a:avLst/>
                <a:gdLst>
                  <a:gd name="T0" fmla="*/ 0 w 82"/>
                  <a:gd name="T1" fmla="*/ 160 h 161"/>
                  <a:gd name="T2" fmla="*/ 15 w 82"/>
                  <a:gd name="T3" fmla="*/ 159 h 161"/>
                  <a:gd name="T4" fmla="*/ 81 w 82"/>
                  <a:gd name="T5" fmla="*/ 0 h 161"/>
                  <a:gd name="T6" fmla="*/ 67 w 82"/>
                  <a:gd name="T7" fmla="*/ 3 h 161"/>
                  <a:gd name="T8" fmla="*/ 0 w 82"/>
                  <a:gd name="T9" fmla="*/ 160 h 161"/>
                  <a:gd name="T10" fmla="*/ 0 60000 65536"/>
                  <a:gd name="T11" fmla="*/ 0 60000 65536"/>
                  <a:gd name="T12" fmla="*/ 0 60000 65536"/>
                  <a:gd name="T13" fmla="*/ 0 60000 65536"/>
                  <a:gd name="T14" fmla="*/ 0 60000 65536"/>
                  <a:gd name="T15" fmla="*/ 0 w 82"/>
                  <a:gd name="T16" fmla="*/ 0 h 161"/>
                  <a:gd name="T17" fmla="*/ 82 w 82"/>
                  <a:gd name="T18" fmla="*/ 161 h 161"/>
                </a:gdLst>
                <a:ahLst/>
                <a:cxnLst>
                  <a:cxn ang="T10">
                    <a:pos x="T0" y="T1"/>
                  </a:cxn>
                  <a:cxn ang="T11">
                    <a:pos x="T2" y="T3"/>
                  </a:cxn>
                  <a:cxn ang="T12">
                    <a:pos x="T4" y="T5"/>
                  </a:cxn>
                  <a:cxn ang="T13">
                    <a:pos x="T6" y="T7"/>
                  </a:cxn>
                  <a:cxn ang="T14">
                    <a:pos x="T8" y="T9"/>
                  </a:cxn>
                </a:cxnLst>
                <a:rect l="T15" t="T16" r="T17" b="T18"/>
                <a:pathLst>
                  <a:path w="82" h="161">
                    <a:moveTo>
                      <a:pt x="0" y="160"/>
                    </a:moveTo>
                    <a:lnTo>
                      <a:pt x="15" y="159"/>
                    </a:lnTo>
                    <a:lnTo>
                      <a:pt x="81" y="0"/>
                    </a:lnTo>
                    <a:lnTo>
                      <a:pt x="67" y="3"/>
                    </a:lnTo>
                    <a:lnTo>
                      <a:pt x="0" y="16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71" name="Freeform 48"/>
              <p:cNvSpPr>
                <a:spLocks/>
              </p:cNvSpPr>
              <p:nvPr/>
            </p:nvSpPr>
            <p:spPr bwMode="auto">
              <a:xfrm>
                <a:off x="1450" y="2591"/>
                <a:ext cx="851" cy="29"/>
              </a:xfrm>
              <a:custGeom>
                <a:avLst/>
                <a:gdLst>
                  <a:gd name="T0" fmla="*/ 0 w 851"/>
                  <a:gd name="T1" fmla="*/ 16 h 29"/>
                  <a:gd name="T2" fmla="*/ 0 w 851"/>
                  <a:gd name="T3" fmla="*/ 16 h 29"/>
                  <a:gd name="T4" fmla="*/ 3 w 851"/>
                  <a:gd name="T5" fmla="*/ 15 h 29"/>
                  <a:gd name="T6" fmla="*/ 13 w 851"/>
                  <a:gd name="T7" fmla="*/ 14 h 29"/>
                  <a:gd name="T8" fmla="*/ 24 w 851"/>
                  <a:gd name="T9" fmla="*/ 11 h 29"/>
                  <a:gd name="T10" fmla="*/ 37 w 851"/>
                  <a:gd name="T11" fmla="*/ 9 h 29"/>
                  <a:gd name="T12" fmla="*/ 52 w 851"/>
                  <a:gd name="T13" fmla="*/ 4 h 29"/>
                  <a:gd name="T14" fmla="*/ 62 w 851"/>
                  <a:gd name="T15" fmla="*/ 2 h 29"/>
                  <a:gd name="T16" fmla="*/ 71 w 851"/>
                  <a:gd name="T17" fmla="*/ 1 h 29"/>
                  <a:gd name="T18" fmla="*/ 73 w 851"/>
                  <a:gd name="T19" fmla="*/ 0 h 29"/>
                  <a:gd name="T20" fmla="*/ 75 w 851"/>
                  <a:gd name="T21" fmla="*/ 0 h 29"/>
                  <a:gd name="T22" fmla="*/ 78 w 851"/>
                  <a:gd name="T23" fmla="*/ 1 h 29"/>
                  <a:gd name="T24" fmla="*/ 85 w 851"/>
                  <a:gd name="T25" fmla="*/ 0 h 29"/>
                  <a:gd name="T26" fmla="*/ 95 w 851"/>
                  <a:gd name="T27" fmla="*/ 0 h 29"/>
                  <a:gd name="T28" fmla="*/ 107 w 851"/>
                  <a:gd name="T29" fmla="*/ 0 h 29"/>
                  <a:gd name="T30" fmla="*/ 121 w 851"/>
                  <a:gd name="T31" fmla="*/ 0 h 29"/>
                  <a:gd name="T32" fmla="*/ 136 w 851"/>
                  <a:gd name="T33" fmla="*/ 1 h 29"/>
                  <a:gd name="T34" fmla="*/ 155 w 851"/>
                  <a:gd name="T35" fmla="*/ 0 h 29"/>
                  <a:gd name="T36" fmla="*/ 173 w 851"/>
                  <a:gd name="T37" fmla="*/ 1 h 29"/>
                  <a:gd name="T38" fmla="*/ 195 w 851"/>
                  <a:gd name="T39" fmla="*/ 1 h 29"/>
                  <a:gd name="T40" fmla="*/ 216 w 851"/>
                  <a:gd name="T41" fmla="*/ 1 h 29"/>
                  <a:gd name="T42" fmla="*/ 238 w 851"/>
                  <a:gd name="T43" fmla="*/ 2 h 29"/>
                  <a:gd name="T44" fmla="*/ 262 w 851"/>
                  <a:gd name="T45" fmla="*/ 1 h 29"/>
                  <a:gd name="T46" fmla="*/ 287 w 851"/>
                  <a:gd name="T47" fmla="*/ 2 h 29"/>
                  <a:gd name="T48" fmla="*/ 312 w 851"/>
                  <a:gd name="T49" fmla="*/ 1 h 29"/>
                  <a:gd name="T50" fmla="*/ 337 w 851"/>
                  <a:gd name="T51" fmla="*/ 2 h 29"/>
                  <a:gd name="T52" fmla="*/ 362 w 851"/>
                  <a:gd name="T53" fmla="*/ 2 h 29"/>
                  <a:gd name="T54" fmla="*/ 386 w 851"/>
                  <a:gd name="T55" fmla="*/ 3 h 29"/>
                  <a:gd name="T56" fmla="*/ 410 w 851"/>
                  <a:gd name="T57" fmla="*/ 3 h 29"/>
                  <a:gd name="T58" fmla="*/ 434 w 851"/>
                  <a:gd name="T59" fmla="*/ 3 h 29"/>
                  <a:gd name="T60" fmla="*/ 456 w 851"/>
                  <a:gd name="T61" fmla="*/ 3 h 29"/>
                  <a:gd name="T62" fmla="*/ 479 w 851"/>
                  <a:gd name="T63" fmla="*/ 3 h 29"/>
                  <a:gd name="T64" fmla="*/ 500 w 851"/>
                  <a:gd name="T65" fmla="*/ 4 h 29"/>
                  <a:gd name="T66" fmla="*/ 520 w 851"/>
                  <a:gd name="T67" fmla="*/ 5 h 29"/>
                  <a:gd name="T68" fmla="*/ 538 w 851"/>
                  <a:gd name="T69" fmla="*/ 4 h 29"/>
                  <a:gd name="T70" fmla="*/ 555 w 851"/>
                  <a:gd name="T71" fmla="*/ 5 h 29"/>
                  <a:gd name="T72" fmla="*/ 568 w 851"/>
                  <a:gd name="T73" fmla="*/ 5 h 29"/>
                  <a:gd name="T74" fmla="*/ 580 w 851"/>
                  <a:gd name="T75" fmla="*/ 6 h 29"/>
                  <a:gd name="T76" fmla="*/ 590 w 851"/>
                  <a:gd name="T77" fmla="*/ 5 h 29"/>
                  <a:gd name="T78" fmla="*/ 596 w 851"/>
                  <a:gd name="T79" fmla="*/ 7 h 29"/>
                  <a:gd name="T80" fmla="*/ 602 w 851"/>
                  <a:gd name="T81" fmla="*/ 7 h 29"/>
                  <a:gd name="T82" fmla="*/ 603 w 851"/>
                  <a:gd name="T83" fmla="*/ 7 h 29"/>
                  <a:gd name="T84" fmla="*/ 606 w 851"/>
                  <a:gd name="T85" fmla="*/ 8 h 29"/>
                  <a:gd name="T86" fmla="*/ 614 w 851"/>
                  <a:gd name="T87" fmla="*/ 9 h 29"/>
                  <a:gd name="T88" fmla="*/ 626 w 851"/>
                  <a:gd name="T89" fmla="*/ 10 h 29"/>
                  <a:gd name="T90" fmla="*/ 642 w 851"/>
                  <a:gd name="T91" fmla="*/ 12 h 29"/>
                  <a:gd name="T92" fmla="*/ 661 w 851"/>
                  <a:gd name="T93" fmla="*/ 13 h 29"/>
                  <a:gd name="T94" fmla="*/ 681 w 851"/>
                  <a:gd name="T95" fmla="*/ 15 h 29"/>
                  <a:gd name="T96" fmla="*/ 702 w 851"/>
                  <a:gd name="T97" fmla="*/ 17 h 29"/>
                  <a:gd name="T98" fmla="*/ 727 w 851"/>
                  <a:gd name="T99" fmla="*/ 18 h 29"/>
                  <a:gd name="T100" fmla="*/ 749 w 851"/>
                  <a:gd name="T101" fmla="*/ 20 h 29"/>
                  <a:gd name="T102" fmla="*/ 772 w 851"/>
                  <a:gd name="T103" fmla="*/ 22 h 29"/>
                  <a:gd name="T104" fmla="*/ 793 w 851"/>
                  <a:gd name="T105" fmla="*/ 23 h 29"/>
                  <a:gd name="T106" fmla="*/ 812 w 851"/>
                  <a:gd name="T107" fmla="*/ 25 h 29"/>
                  <a:gd name="T108" fmla="*/ 827 w 851"/>
                  <a:gd name="T109" fmla="*/ 25 h 29"/>
                  <a:gd name="T110" fmla="*/ 840 w 851"/>
                  <a:gd name="T111" fmla="*/ 28 h 29"/>
                  <a:gd name="T112" fmla="*/ 847 w 851"/>
                  <a:gd name="T113" fmla="*/ 27 h 29"/>
                  <a:gd name="T114" fmla="*/ 850 w 851"/>
                  <a:gd name="T115" fmla="*/ 27 h 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1"/>
                  <a:gd name="T175" fmla="*/ 0 h 29"/>
                  <a:gd name="T176" fmla="*/ 851 w 851"/>
                  <a:gd name="T177" fmla="*/ 29 h 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1" h="29">
                    <a:moveTo>
                      <a:pt x="0" y="16"/>
                    </a:moveTo>
                    <a:lnTo>
                      <a:pt x="0" y="16"/>
                    </a:lnTo>
                    <a:lnTo>
                      <a:pt x="3" y="15"/>
                    </a:lnTo>
                    <a:lnTo>
                      <a:pt x="13" y="14"/>
                    </a:lnTo>
                    <a:lnTo>
                      <a:pt x="24" y="11"/>
                    </a:lnTo>
                    <a:lnTo>
                      <a:pt x="37" y="9"/>
                    </a:lnTo>
                    <a:lnTo>
                      <a:pt x="52" y="4"/>
                    </a:lnTo>
                    <a:lnTo>
                      <a:pt x="62" y="2"/>
                    </a:lnTo>
                    <a:lnTo>
                      <a:pt x="71" y="1"/>
                    </a:lnTo>
                    <a:lnTo>
                      <a:pt x="73" y="0"/>
                    </a:lnTo>
                    <a:lnTo>
                      <a:pt x="75" y="0"/>
                    </a:lnTo>
                    <a:lnTo>
                      <a:pt x="78" y="1"/>
                    </a:lnTo>
                    <a:lnTo>
                      <a:pt x="85" y="0"/>
                    </a:lnTo>
                    <a:lnTo>
                      <a:pt x="95" y="0"/>
                    </a:lnTo>
                    <a:lnTo>
                      <a:pt x="107" y="0"/>
                    </a:lnTo>
                    <a:lnTo>
                      <a:pt x="121" y="0"/>
                    </a:lnTo>
                    <a:lnTo>
                      <a:pt x="136" y="1"/>
                    </a:lnTo>
                    <a:lnTo>
                      <a:pt x="155" y="0"/>
                    </a:lnTo>
                    <a:lnTo>
                      <a:pt x="173" y="1"/>
                    </a:lnTo>
                    <a:lnTo>
                      <a:pt x="195" y="1"/>
                    </a:lnTo>
                    <a:lnTo>
                      <a:pt x="216" y="1"/>
                    </a:lnTo>
                    <a:lnTo>
                      <a:pt x="238" y="2"/>
                    </a:lnTo>
                    <a:lnTo>
                      <a:pt x="262" y="1"/>
                    </a:lnTo>
                    <a:lnTo>
                      <a:pt x="287" y="2"/>
                    </a:lnTo>
                    <a:lnTo>
                      <a:pt x="312" y="1"/>
                    </a:lnTo>
                    <a:lnTo>
                      <a:pt x="337" y="2"/>
                    </a:lnTo>
                    <a:lnTo>
                      <a:pt x="362" y="2"/>
                    </a:lnTo>
                    <a:lnTo>
                      <a:pt x="386" y="3"/>
                    </a:lnTo>
                    <a:lnTo>
                      <a:pt x="410" y="3"/>
                    </a:lnTo>
                    <a:lnTo>
                      <a:pt x="434" y="3"/>
                    </a:lnTo>
                    <a:lnTo>
                      <a:pt x="456" y="3"/>
                    </a:lnTo>
                    <a:lnTo>
                      <a:pt x="479" y="3"/>
                    </a:lnTo>
                    <a:lnTo>
                      <a:pt x="500" y="4"/>
                    </a:lnTo>
                    <a:lnTo>
                      <a:pt x="520" y="5"/>
                    </a:lnTo>
                    <a:lnTo>
                      <a:pt x="538" y="4"/>
                    </a:lnTo>
                    <a:lnTo>
                      <a:pt x="555" y="5"/>
                    </a:lnTo>
                    <a:lnTo>
                      <a:pt x="568" y="5"/>
                    </a:lnTo>
                    <a:lnTo>
                      <a:pt x="580" y="6"/>
                    </a:lnTo>
                    <a:lnTo>
                      <a:pt x="590" y="5"/>
                    </a:lnTo>
                    <a:lnTo>
                      <a:pt x="596" y="7"/>
                    </a:lnTo>
                    <a:lnTo>
                      <a:pt x="602" y="7"/>
                    </a:lnTo>
                    <a:lnTo>
                      <a:pt x="603" y="7"/>
                    </a:lnTo>
                    <a:lnTo>
                      <a:pt x="606" y="8"/>
                    </a:lnTo>
                    <a:lnTo>
                      <a:pt x="614" y="9"/>
                    </a:lnTo>
                    <a:lnTo>
                      <a:pt x="626" y="10"/>
                    </a:lnTo>
                    <a:lnTo>
                      <a:pt x="642" y="12"/>
                    </a:lnTo>
                    <a:lnTo>
                      <a:pt x="661" y="13"/>
                    </a:lnTo>
                    <a:lnTo>
                      <a:pt x="681" y="15"/>
                    </a:lnTo>
                    <a:lnTo>
                      <a:pt x="702" y="17"/>
                    </a:lnTo>
                    <a:lnTo>
                      <a:pt x="727" y="18"/>
                    </a:lnTo>
                    <a:lnTo>
                      <a:pt x="749" y="20"/>
                    </a:lnTo>
                    <a:lnTo>
                      <a:pt x="772" y="22"/>
                    </a:lnTo>
                    <a:lnTo>
                      <a:pt x="793" y="23"/>
                    </a:lnTo>
                    <a:lnTo>
                      <a:pt x="812" y="25"/>
                    </a:lnTo>
                    <a:lnTo>
                      <a:pt x="827" y="25"/>
                    </a:lnTo>
                    <a:lnTo>
                      <a:pt x="840" y="28"/>
                    </a:lnTo>
                    <a:lnTo>
                      <a:pt x="847" y="27"/>
                    </a:lnTo>
                    <a:lnTo>
                      <a:pt x="850" y="27"/>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72" name="Line 49"/>
              <p:cNvSpPr>
                <a:spLocks noChangeShapeType="1"/>
              </p:cNvSpPr>
              <p:nvPr/>
            </p:nvSpPr>
            <p:spPr bwMode="auto">
              <a:xfrm flipV="1">
                <a:off x="2495" y="2255"/>
                <a:ext cx="1" cy="10"/>
              </a:xfrm>
              <a:prstGeom prst="line">
                <a:avLst/>
              </a:prstGeom>
              <a:noFill/>
              <a:ln w="12700">
                <a:solidFill>
                  <a:srgbClr val="99FFFF"/>
                </a:solidFill>
                <a:round/>
                <a:headEnd/>
                <a:tailEnd/>
              </a:ln>
            </p:spPr>
            <p:txBody>
              <a:bodyPr wrap="none" anchor="ctr"/>
              <a:lstStyle/>
              <a:p>
                <a:endParaRPr lang="en-GB" sz="2400" b="1">
                  <a:solidFill>
                    <a:srgbClr val="FFFF00"/>
                  </a:solidFill>
                </a:endParaRPr>
              </a:p>
            </p:txBody>
          </p:sp>
          <p:sp>
            <p:nvSpPr>
              <p:cNvPr id="38973" name="Freeform 50"/>
              <p:cNvSpPr>
                <a:spLocks/>
              </p:cNvSpPr>
              <p:nvPr/>
            </p:nvSpPr>
            <p:spPr bwMode="auto">
              <a:xfrm>
                <a:off x="2500" y="2258"/>
                <a:ext cx="134" cy="343"/>
              </a:xfrm>
              <a:custGeom>
                <a:avLst/>
                <a:gdLst>
                  <a:gd name="T0" fmla="*/ 0 w 134"/>
                  <a:gd name="T1" fmla="*/ 1 h 343"/>
                  <a:gd name="T2" fmla="*/ 125 w 134"/>
                  <a:gd name="T3" fmla="*/ 26 h 343"/>
                  <a:gd name="T4" fmla="*/ 133 w 134"/>
                  <a:gd name="T5" fmla="*/ 340 h 343"/>
                  <a:gd name="T6" fmla="*/ 11 w 134"/>
                  <a:gd name="T7" fmla="*/ 342 h 343"/>
                  <a:gd name="T8" fmla="*/ 0 w 134"/>
                  <a:gd name="T9" fmla="*/ 0 h 343"/>
                  <a:gd name="T10" fmla="*/ 0 w 134"/>
                  <a:gd name="T11" fmla="*/ 1 h 343"/>
                  <a:gd name="T12" fmla="*/ 0 60000 65536"/>
                  <a:gd name="T13" fmla="*/ 0 60000 65536"/>
                  <a:gd name="T14" fmla="*/ 0 60000 65536"/>
                  <a:gd name="T15" fmla="*/ 0 60000 65536"/>
                  <a:gd name="T16" fmla="*/ 0 60000 65536"/>
                  <a:gd name="T17" fmla="*/ 0 60000 65536"/>
                  <a:gd name="T18" fmla="*/ 0 w 134"/>
                  <a:gd name="T19" fmla="*/ 0 h 343"/>
                  <a:gd name="T20" fmla="*/ 134 w 134"/>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134" h="343">
                    <a:moveTo>
                      <a:pt x="0" y="1"/>
                    </a:moveTo>
                    <a:lnTo>
                      <a:pt x="125" y="26"/>
                    </a:lnTo>
                    <a:lnTo>
                      <a:pt x="133" y="340"/>
                    </a:lnTo>
                    <a:lnTo>
                      <a:pt x="11" y="342"/>
                    </a:lnTo>
                    <a:lnTo>
                      <a:pt x="0" y="0"/>
                    </a:lnTo>
                    <a:lnTo>
                      <a:pt x="0" y="1"/>
                    </a:lnTo>
                  </a:path>
                </a:pathLst>
              </a:custGeom>
              <a:solidFill>
                <a:srgbClr val="6699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74" name="Freeform 51"/>
              <p:cNvSpPr>
                <a:spLocks/>
              </p:cNvSpPr>
              <p:nvPr/>
            </p:nvSpPr>
            <p:spPr bwMode="auto">
              <a:xfrm>
                <a:off x="2496" y="2260"/>
                <a:ext cx="137" cy="353"/>
              </a:xfrm>
              <a:custGeom>
                <a:avLst/>
                <a:gdLst>
                  <a:gd name="T0" fmla="*/ 0 w 137"/>
                  <a:gd name="T1" fmla="*/ 1 h 353"/>
                  <a:gd name="T2" fmla="*/ 129 w 137"/>
                  <a:gd name="T3" fmla="*/ 26 h 353"/>
                  <a:gd name="T4" fmla="*/ 136 w 137"/>
                  <a:gd name="T5" fmla="*/ 350 h 353"/>
                  <a:gd name="T6" fmla="*/ 9 w 137"/>
                  <a:gd name="T7" fmla="*/ 352 h 353"/>
                  <a:gd name="T8" fmla="*/ 0 w 137"/>
                  <a:gd name="T9" fmla="*/ 0 h 353"/>
                  <a:gd name="T10" fmla="*/ 0 w 137"/>
                  <a:gd name="T11" fmla="*/ 1 h 353"/>
                  <a:gd name="T12" fmla="*/ 0 60000 65536"/>
                  <a:gd name="T13" fmla="*/ 0 60000 65536"/>
                  <a:gd name="T14" fmla="*/ 0 60000 65536"/>
                  <a:gd name="T15" fmla="*/ 0 60000 65536"/>
                  <a:gd name="T16" fmla="*/ 0 60000 65536"/>
                  <a:gd name="T17" fmla="*/ 0 60000 65536"/>
                  <a:gd name="T18" fmla="*/ 0 w 137"/>
                  <a:gd name="T19" fmla="*/ 0 h 353"/>
                  <a:gd name="T20" fmla="*/ 137 w 137"/>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137" h="353">
                    <a:moveTo>
                      <a:pt x="0" y="1"/>
                    </a:moveTo>
                    <a:lnTo>
                      <a:pt x="129" y="26"/>
                    </a:lnTo>
                    <a:lnTo>
                      <a:pt x="136" y="350"/>
                    </a:lnTo>
                    <a:lnTo>
                      <a:pt x="9" y="352"/>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75" name="Freeform 52"/>
              <p:cNvSpPr>
                <a:spLocks/>
              </p:cNvSpPr>
              <p:nvPr/>
            </p:nvSpPr>
            <p:spPr bwMode="auto">
              <a:xfrm>
                <a:off x="2495" y="2259"/>
                <a:ext cx="27" cy="342"/>
              </a:xfrm>
              <a:custGeom>
                <a:avLst/>
                <a:gdLst>
                  <a:gd name="T0" fmla="*/ 0 w 27"/>
                  <a:gd name="T1" fmla="*/ 2 h 342"/>
                  <a:gd name="T2" fmla="*/ 14 w 27"/>
                  <a:gd name="T3" fmla="*/ 3 h 342"/>
                  <a:gd name="T4" fmla="*/ 26 w 27"/>
                  <a:gd name="T5" fmla="*/ 341 h 342"/>
                  <a:gd name="T6" fmla="*/ 13 w 27"/>
                  <a:gd name="T7" fmla="*/ 340 h 342"/>
                  <a:gd name="T8" fmla="*/ 1 w 27"/>
                  <a:gd name="T9" fmla="*/ 0 h 342"/>
                  <a:gd name="T10" fmla="*/ 0 w 27"/>
                  <a:gd name="T11" fmla="*/ 2 h 342"/>
                  <a:gd name="T12" fmla="*/ 0 60000 65536"/>
                  <a:gd name="T13" fmla="*/ 0 60000 65536"/>
                  <a:gd name="T14" fmla="*/ 0 60000 65536"/>
                  <a:gd name="T15" fmla="*/ 0 60000 65536"/>
                  <a:gd name="T16" fmla="*/ 0 60000 65536"/>
                  <a:gd name="T17" fmla="*/ 0 60000 65536"/>
                  <a:gd name="T18" fmla="*/ 0 w 27"/>
                  <a:gd name="T19" fmla="*/ 0 h 342"/>
                  <a:gd name="T20" fmla="*/ 27 w 27"/>
                  <a:gd name="T21" fmla="*/ 342 h 342"/>
                </a:gdLst>
                <a:ahLst/>
                <a:cxnLst>
                  <a:cxn ang="T12">
                    <a:pos x="T0" y="T1"/>
                  </a:cxn>
                  <a:cxn ang="T13">
                    <a:pos x="T2" y="T3"/>
                  </a:cxn>
                  <a:cxn ang="T14">
                    <a:pos x="T4" y="T5"/>
                  </a:cxn>
                  <a:cxn ang="T15">
                    <a:pos x="T6" y="T7"/>
                  </a:cxn>
                  <a:cxn ang="T16">
                    <a:pos x="T8" y="T9"/>
                  </a:cxn>
                  <a:cxn ang="T17">
                    <a:pos x="T10" y="T11"/>
                  </a:cxn>
                </a:cxnLst>
                <a:rect l="T18" t="T19" r="T20" b="T21"/>
                <a:pathLst>
                  <a:path w="27" h="342">
                    <a:moveTo>
                      <a:pt x="0" y="2"/>
                    </a:moveTo>
                    <a:lnTo>
                      <a:pt x="14" y="3"/>
                    </a:lnTo>
                    <a:lnTo>
                      <a:pt x="26" y="341"/>
                    </a:lnTo>
                    <a:lnTo>
                      <a:pt x="13" y="340"/>
                    </a:lnTo>
                    <a:lnTo>
                      <a:pt x="1" y="0"/>
                    </a:lnTo>
                    <a:lnTo>
                      <a:pt x="0" y="2"/>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76" name="Freeform 53"/>
              <p:cNvSpPr>
                <a:spLocks/>
              </p:cNvSpPr>
              <p:nvPr/>
            </p:nvSpPr>
            <p:spPr bwMode="auto">
              <a:xfrm>
                <a:off x="2494" y="2259"/>
                <a:ext cx="24" cy="354"/>
              </a:xfrm>
              <a:custGeom>
                <a:avLst/>
                <a:gdLst>
                  <a:gd name="T0" fmla="*/ 0 w 24"/>
                  <a:gd name="T1" fmla="*/ 3 h 354"/>
                  <a:gd name="T2" fmla="*/ 15 w 24"/>
                  <a:gd name="T3" fmla="*/ 3 h 354"/>
                  <a:gd name="T4" fmla="*/ 23 w 24"/>
                  <a:gd name="T5" fmla="*/ 352 h 354"/>
                  <a:gd name="T6" fmla="*/ 9 w 24"/>
                  <a:gd name="T7" fmla="*/ 353 h 354"/>
                  <a:gd name="T8" fmla="*/ 1 w 24"/>
                  <a:gd name="T9" fmla="*/ 0 h 354"/>
                  <a:gd name="T10" fmla="*/ 0 w 24"/>
                  <a:gd name="T11" fmla="*/ 3 h 354"/>
                  <a:gd name="T12" fmla="*/ 0 60000 65536"/>
                  <a:gd name="T13" fmla="*/ 0 60000 65536"/>
                  <a:gd name="T14" fmla="*/ 0 60000 65536"/>
                  <a:gd name="T15" fmla="*/ 0 60000 65536"/>
                  <a:gd name="T16" fmla="*/ 0 60000 65536"/>
                  <a:gd name="T17" fmla="*/ 0 60000 65536"/>
                  <a:gd name="T18" fmla="*/ 0 w 24"/>
                  <a:gd name="T19" fmla="*/ 0 h 354"/>
                  <a:gd name="T20" fmla="*/ 24 w 24"/>
                  <a:gd name="T21" fmla="*/ 354 h 354"/>
                </a:gdLst>
                <a:ahLst/>
                <a:cxnLst>
                  <a:cxn ang="T12">
                    <a:pos x="T0" y="T1"/>
                  </a:cxn>
                  <a:cxn ang="T13">
                    <a:pos x="T2" y="T3"/>
                  </a:cxn>
                  <a:cxn ang="T14">
                    <a:pos x="T4" y="T5"/>
                  </a:cxn>
                  <a:cxn ang="T15">
                    <a:pos x="T6" y="T7"/>
                  </a:cxn>
                  <a:cxn ang="T16">
                    <a:pos x="T8" y="T9"/>
                  </a:cxn>
                  <a:cxn ang="T17">
                    <a:pos x="T10" y="T11"/>
                  </a:cxn>
                </a:cxnLst>
                <a:rect l="T18" t="T19" r="T20" b="T21"/>
                <a:pathLst>
                  <a:path w="24" h="354">
                    <a:moveTo>
                      <a:pt x="0" y="3"/>
                    </a:moveTo>
                    <a:lnTo>
                      <a:pt x="15" y="3"/>
                    </a:lnTo>
                    <a:lnTo>
                      <a:pt x="23" y="352"/>
                    </a:lnTo>
                    <a:lnTo>
                      <a:pt x="9" y="353"/>
                    </a:lnTo>
                    <a:lnTo>
                      <a:pt x="1" y="0"/>
                    </a:lnTo>
                    <a:lnTo>
                      <a:pt x="0" y="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77" name="Freeform 54"/>
              <p:cNvSpPr>
                <a:spLocks/>
              </p:cNvSpPr>
              <p:nvPr/>
            </p:nvSpPr>
            <p:spPr bwMode="auto">
              <a:xfrm>
                <a:off x="2613" y="2282"/>
                <a:ext cx="26" cy="315"/>
              </a:xfrm>
              <a:custGeom>
                <a:avLst/>
                <a:gdLst>
                  <a:gd name="T0" fmla="*/ 0 w 26"/>
                  <a:gd name="T1" fmla="*/ 1 h 315"/>
                  <a:gd name="T2" fmla="*/ 12 w 26"/>
                  <a:gd name="T3" fmla="*/ 4 h 315"/>
                  <a:gd name="T4" fmla="*/ 25 w 26"/>
                  <a:gd name="T5" fmla="*/ 314 h 315"/>
                  <a:gd name="T6" fmla="*/ 12 w 26"/>
                  <a:gd name="T7" fmla="*/ 314 h 315"/>
                  <a:gd name="T8" fmla="*/ 0 w 26"/>
                  <a:gd name="T9" fmla="*/ 0 h 315"/>
                  <a:gd name="T10" fmla="*/ 0 w 26"/>
                  <a:gd name="T11" fmla="*/ 1 h 315"/>
                  <a:gd name="T12" fmla="*/ 0 60000 65536"/>
                  <a:gd name="T13" fmla="*/ 0 60000 65536"/>
                  <a:gd name="T14" fmla="*/ 0 60000 65536"/>
                  <a:gd name="T15" fmla="*/ 0 60000 65536"/>
                  <a:gd name="T16" fmla="*/ 0 60000 65536"/>
                  <a:gd name="T17" fmla="*/ 0 60000 65536"/>
                  <a:gd name="T18" fmla="*/ 0 w 26"/>
                  <a:gd name="T19" fmla="*/ 0 h 315"/>
                  <a:gd name="T20" fmla="*/ 26 w 26"/>
                  <a:gd name="T21" fmla="*/ 315 h 315"/>
                </a:gdLst>
                <a:ahLst/>
                <a:cxnLst>
                  <a:cxn ang="T12">
                    <a:pos x="T0" y="T1"/>
                  </a:cxn>
                  <a:cxn ang="T13">
                    <a:pos x="T2" y="T3"/>
                  </a:cxn>
                  <a:cxn ang="T14">
                    <a:pos x="T4" y="T5"/>
                  </a:cxn>
                  <a:cxn ang="T15">
                    <a:pos x="T6" y="T7"/>
                  </a:cxn>
                  <a:cxn ang="T16">
                    <a:pos x="T8" y="T9"/>
                  </a:cxn>
                  <a:cxn ang="T17">
                    <a:pos x="T10" y="T11"/>
                  </a:cxn>
                </a:cxnLst>
                <a:rect l="T18" t="T19" r="T20" b="T21"/>
                <a:pathLst>
                  <a:path w="26" h="315">
                    <a:moveTo>
                      <a:pt x="0" y="1"/>
                    </a:moveTo>
                    <a:lnTo>
                      <a:pt x="12" y="4"/>
                    </a:lnTo>
                    <a:lnTo>
                      <a:pt x="25" y="314"/>
                    </a:lnTo>
                    <a:lnTo>
                      <a:pt x="12" y="314"/>
                    </a:lnTo>
                    <a:lnTo>
                      <a:pt x="0" y="0"/>
                    </a:lnTo>
                    <a:lnTo>
                      <a:pt x="0" y="1"/>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78" name="Freeform 55"/>
              <p:cNvSpPr>
                <a:spLocks/>
              </p:cNvSpPr>
              <p:nvPr/>
            </p:nvSpPr>
            <p:spPr bwMode="auto">
              <a:xfrm>
                <a:off x="2612" y="2283"/>
                <a:ext cx="22" cy="328"/>
              </a:xfrm>
              <a:custGeom>
                <a:avLst/>
                <a:gdLst>
                  <a:gd name="T0" fmla="*/ 0 w 22"/>
                  <a:gd name="T1" fmla="*/ 1 h 328"/>
                  <a:gd name="T2" fmla="*/ 13 w 22"/>
                  <a:gd name="T3" fmla="*/ 3 h 328"/>
                  <a:gd name="T4" fmla="*/ 21 w 22"/>
                  <a:gd name="T5" fmla="*/ 327 h 328"/>
                  <a:gd name="T6" fmla="*/ 7 w 22"/>
                  <a:gd name="T7" fmla="*/ 326 h 328"/>
                  <a:gd name="T8" fmla="*/ 0 w 22"/>
                  <a:gd name="T9" fmla="*/ 0 h 328"/>
                  <a:gd name="T10" fmla="*/ 0 w 22"/>
                  <a:gd name="T11" fmla="*/ 1 h 328"/>
                  <a:gd name="T12" fmla="*/ 0 60000 65536"/>
                  <a:gd name="T13" fmla="*/ 0 60000 65536"/>
                  <a:gd name="T14" fmla="*/ 0 60000 65536"/>
                  <a:gd name="T15" fmla="*/ 0 60000 65536"/>
                  <a:gd name="T16" fmla="*/ 0 60000 65536"/>
                  <a:gd name="T17" fmla="*/ 0 60000 65536"/>
                  <a:gd name="T18" fmla="*/ 0 w 22"/>
                  <a:gd name="T19" fmla="*/ 0 h 328"/>
                  <a:gd name="T20" fmla="*/ 22 w 22"/>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2" h="328">
                    <a:moveTo>
                      <a:pt x="0" y="1"/>
                    </a:moveTo>
                    <a:lnTo>
                      <a:pt x="13" y="3"/>
                    </a:lnTo>
                    <a:lnTo>
                      <a:pt x="21" y="327"/>
                    </a:lnTo>
                    <a:lnTo>
                      <a:pt x="7" y="326"/>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79" name="Freeform 56"/>
              <p:cNvSpPr>
                <a:spLocks/>
              </p:cNvSpPr>
              <p:nvPr/>
            </p:nvSpPr>
            <p:spPr bwMode="auto">
              <a:xfrm>
                <a:off x="2489" y="2357"/>
                <a:ext cx="156" cy="164"/>
              </a:xfrm>
              <a:custGeom>
                <a:avLst/>
                <a:gdLst>
                  <a:gd name="T0" fmla="*/ 78 w 156"/>
                  <a:gd name="T1" fmla="*/ 163 h 164"/>
                  <a:gd name="T2" fmla="*/ 86 w 156"/>
                  <a:gd name="T3" fmla="*/ 162 h 164"/>
                  <a:gd name="T4" fmla="*/ 93 w 156"/>
                  <a:gd name="T5" fmla="*/ 160 h 164"/>
                  <a:gd name="T6" fmla="*/ 102 w 156"/>
                  <a:gd name="T7" fmla="*/ 158 h 164"/>
                  <a:gd name="T8" fmla="*/ 109 w 156"/>
                  <a:gd name="T9" fmla="*/ 155 h 164"/>
                  <a:gd name="T10" fmla="*/ 115 w 156"/>
                  <a:gd name="T11" fmla="*/ 151 h 164"/>
                  <a:gd name="T12" fmla="*/ 122 w 156"/>
                  <a:gd name="T13" fmla="*/ 148 h 164"/>
                  <a:gd name="T14" fmla="*/ 128 w 156"/>
                  <a:gd name="T15" fmla="*/ 143 h 164"/>
                  <a:gd name="T16" fmla="*/ 133 w 156"/>
                  <a:gd name="T17" fmla="*/ 137 h 164"/>
                  <a:gd name="T18" fmla="*/ 139 w 156"/>
                  <a:gd name="T19" fmla="*/ 132 h 164"/>
                  <a:gd name="T20" fmla="*/ 142 w 156"/>
                  <a:gd name="T21" fmla="*/ 127 h 164"/>
                  <a:gd name="T22" fmla="*/ 147 w 156"/>
                  <a:gd name="T23" fmla="*/ 119 h 164"/>
                  <a:gd name="T24" fmla="*/ 150 w 156"/>
                  <a:gd name="T25" fmla="*/ 110 h 164"/>
                  <a:gd name="T26" fmla="*/ 152 w 156"/>
                  <a:gd name="T27" fmla="*/ 105 h 164"/>
                  <a:gd name="T28" fmla="*/ 153 w 156"/>
                  <a:gd name="T29" fmla="*/ 95 h 164"/>
                  <a:gd name="T30" fmla="*/ 155 w 156"/>
                  <a:gd name="T31" fmla="*/ 87 h 164"/>
                  <a:gd name="T32" fmla="*/ 155 w 156"/>
                  <a:gd name="T33" fmla="*/ 79 h 164"/>
                  <a:gd name="T34" fmla="*/ 154 w 156"/>
                  <a:gd name="T35" fmla="*/ 63 h 164"/>
                  <a:gd name="T36" fmla="*/ 147 w 156"/>
                  <a:gd name="T37" fmla="*/ 48 h 164"/>
                  <a:gd name="T38" fmla="*/ 140 w 156"/>
                  <a:gd name="T39" fmla="*/ 34 h 164"/>
                  <a:gd name="T40" fmla="*/ 130 w 156"/>
                  <a:gd name="T41" fmla="*/ 22 h 164"/>
                  <a:gd name="T42" fmla="*/ 120 w 156"/>
                  <a:gd name="T43" fmla="*/ 12 h 164"/>
                  <a:gd name="T44" fmla="*/ 106 w 156"/>
                  <a:gd name="T45" fmla="*/ 4 h 164"/>
                  <a:gd name="T46" fmla="*/ 92 w 156"/>
                  <a:gd name="T47" fmla="*/ 0 h 164"/>
                  <a:gd name="T48" fmla="*/ 76 w 156"/>
                  <a:gd name="T49" fmla="*/ 0 h 164"/>
                  <a:gd name="T50" fmla="*/ 68 w 156"/>
                  <a:gd name="T51" fmla="*/ 0 h 164"/>
                  <a:gd name="T52" fmla="*/ 59 w 156"/>
                  <a:gd name="T53" fmla="*/ 1 h 164"/>
                  <a:gd name="T54" fmla="*/ 52 w 156"/>
                  <a:gd name="T55" fmla="*/ 3 h 164"/>
                  <a:gd name="T56" fmla="*/ 46 w 156"/>
                  <a:gd name="T57" fmla="*/ 6 h 164"/>
                  <a:gd name="T58" fmla="*/ 38 w 156"/>
                  <a:gd name="T59" fmla="*/ 9 h 164"/>
                  <a:gd name="T60" fmla="*/ 32 w 156"/>
                  <a:gd name="T61" fmla="*/ 13 h 164"/>
                  <a:gd name="T62" fmla="*/ 26 w 156"/>
                  <a:gd name="T63" fmla="*/ 19 h 164"/>
                  <a:gd name="T64" fmla="*/ 21 w 156"/>
                  <a:gd name="T65" fmla="*/ 25 h 164"/>
                  <a:gd name="T66" fmla="*/ 16 w 156"/>
                  <a:gd name="T67" fmla="*/ 31 h 164"/>
                  <a:gd name="T68" fmla="*/ 10 w 156"/>
                  <a:gd name="T69" fmla="*/ 37 h 164"/>
                  <a:gd name="T70" fmla="*/ 7 w 156"/>
                  <a:gd name="T71" fmla="*/ 44 h 164"/>
                  <a:gd name="T72" fmla="*/ 3 w 156"/>
                  <a:gd name="T73" fmla="*/ 50 h 164"/>
                  <a:gd name="T74" fmla="*/ 3 w 156"/>
                  <a:gd name="T75" fmla="*/ 59 h 164"/>
                  <a:gd name="T76" fmla="*/ 2 w 156"/>
                  <a:gd name="T77" fmla="*/ 66 h 164"/>
                  <a:gd name="T78" fmla="*/ 0 w 156"/>
                  <a:gd name="T79" fmla="*/ 75 h 164"/>
                  <a:gd name="T80" fmla="*/ 0 w 156"/>
                  <a:gd name="T81" fmla="*/ 83 h 164"/>
                  <a:gd name="T82" fmla="*/ 1 w 156"/>
                  <a:gd name="T83" fmla="*/ 99 h 164"/>
                  <a:gd name="T84" fmla="*/ 7 w 156"/>
                  <a:gd name="T85" fmla="*/ 114 h 164"/>
                  <a:gd name="T86" fmla="*/ 13 w 156"/>
                  <a:gd name="T87" fmla="*/ 129 h 164"/>
                  <a:gd name="T88" fmla="*/ 23 w 156"/>
                  <a:gd name="T89" fmla="*/ 140 h 164"/>
                  <a:gd name="T90" fmla="*/ 34 w 156"/>
                  <a:gd name="T91" fmla="*/ 149 h 164"/>
                  <a:gd name="T92" fmla="*/ 48 w 156"/>
                  <a:gd name="T93" fmla="*/ 156 h 164"/>
                  <a:gd name="T94" fmla="*/ 63 w 156"/>
                  <a:gd name="T95" fmla="*/ 162 h 164"/>
                  <a:gd name="T96" fmla="*/ 78 w 156"/>
                  <a:gd name="T97" fmla="*/ 163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6"/>
                  <a:gd name="T148" fmla="*/ 0 h 164"/>
                  <a:gd name="T149" fmla="*/ 156 w 156"/>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6" h="164">
                    <a:moveTo>
                      <a:pt x="78" y="163"/>
                    </a:moveTo>
                    <a:lnTo>
                      <a:pt x="86" y="162"/>
                    </a:lnTo>
                    <a:lnTo>
                      <a:pt x="93" y="160"/>
                    </a:lnTo>
                    <a:lnTo>
                      <a:pt x="102" y="158"/>
                    </a:lnTo>
                    <a:lnTo>
                      <a:pt x="109" y="155"/>
                    </a:lnTo>
                    <a:lnTo>
                      <a:pt x="115" y="151"/>
                    </a:lnTo>
                    <a:lnTo>
                      <a:pt x="122" y="148"/>
                    </a:lnTo>
                    <a:lnTo>
                      <a:pt x="128" y="143"/>
                    </a:lnTo>
                    <a:lnTo>
                      <a:pt x="133" y="137"/>
                    </a:lnTo>
                    <a:lnTo>
                      <a:pt x="139" y="132"/>
                    </a:lnTo>
                    <a:lnTo>
                      <a:pt x="142" y="127"/>
                    </a:lnTo>
                    <a:lnTo>
                      <a:pt x="147" y="119"/>
                    </a:lnTo>
                    <a:lnTo>
                      <a:pt x="150" y="110"/>
                    </a:lnTo>
                    <a:lnTo>
                      <a:pt x="152" y="105"/>
                    </a:lnTo>
                    <a:lnTo>
                      <a:pt x="153" y="95"/>
                    </a:lnTo>
                    <a:lnTo>
                      <a:pt x="155" y="87"/>
                    </a:lnTo>
                    <a:lnTo>
                      <a:pt x="155" y="79"/>
                    </a:lnTo>
                    <a:lnTo>
                      <a:pt x="154" y="63"/>
                    </a:lnTo>
                    <a:lnTo>
                      <a:pt x="147" y="48"/>
                    </a:lnTo>
                    <a:lnTo>
                      <a:pt x="140" y="34"/>
                    </a:lnTo>
                    <a:lnTo>
                      <a:pt x="130" y="22"/>
                    </a:lnTo>
                    <a:lnTo>
                      <a:pt x="120" y="12"/>
                    </a:lnTo>
                    <a:lnTo>
                      <a:pt x="106" y="4"/>
                    </a:lnTo>
                    <a:lnTo>
                      <a:pt x="92" y="0"/>
                    </a:lnTo>
                    <a:lnTo>
                      <a:pt x="76" y="0"/>
                    </a:lnTo>
                    <a:lnTo>
                      <a:pt x="68" y="0"/>
                    </a:lnTo>
                    <a:lnTo>
                      <a:pt x="59" y="1"/>
                    </a:lnTo>
                    <a:lnTo>
                      <a:pt x="52" y="3"/>
                    </a:lnTo>
                    <a:lnTo>
                      <a:pt x="46" y="6"/>
                    </a:lnTo>
                    <a:lnTo>
                      <a:pt x="38" y="9"/>
                    </a:lnTo>
                    <a:lnTo>
                      <a:pt x="32" y="13"/>
                    </a:lnTo>
                    <a:lnTo>
                      <a:pt x="26" y="19"/>
                    </a:lnTo>
                    <a:lnTo>
                      <a:pt x="21" y="25"/>
                    </a:lnTo>
                    <a:lnTo>
                      <a:pt x="16" y="31"/>
                    </a:lnTo>
                    <a:lnTo>
                      <a:pt x="10" y="37"/>
                    </a:lnTo>
                    <a:lnTo>
                      <a:pt x="7" y="44"/>
                    </a:lnTo>
                    <a:lnTo>
                      <a:pt x="3" y="50"/>
                    </a:lnTo>
                    <a:lnTo>
                      <a:pt x="3" y="59"/>
                    </a:lnTo>
                    <a:lnTo>
                      <a:pt x="2" y="66"/>
                    </a:lnTo>
                    <a:lnTo>
                      <a:pt x="0" y="75"/>
                    </a:lnTo>
                    <a:lnTo>
                      <a:pt x="0" y="83"/>
                    </a:lnTo>
                    <a:lnTo>
                      <a:pt x="1" y="99"/>
                    </a:lnTo>
                    <a:lnTo>
                      <a:pt x="7" y="114"/>
                    </a:lnTo>
                    <a:lnTo>
                      <a:pt x="13" y="129"/>
                    </a:lnTo>
                    <a:lnTo>
                      <a:pt x="23" y="140"/>
                    </a:lnTo>
                    <a:lnTo>
                      <a:pt x="34" y="149"/>
                    </a:lnTo>
                    <a:lnTo>
                      <a:pt x="48" y="156"/>
                    </a:lnTo>
                    <a:lnTo>
                      <a:pt x="63" y="162"/>
                    </a:lnTo>
                    <a:lnTo>
                      <a:pt x="78" y="163"/>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80" name="Freeform 57"/>
              <p:cNvSpPr>
                <a:spLocks/>
              </p:cNvSpPr>
              <p:nvPr/>
            </p:nvSpPr>
            <p:spPr bwMode="auto">
              <a:xfrm>
                <a:off x="2481" y="2358"/>
                <a:ext cx="167" cy="174"/>
              </a:xfrm>
              <a:custGeom>
                <a:avLst/>
                <a:gdLst>
                  <a:gd name="T0" fmla="*/ 84 w 167"/>
                  <a:gd name="T1" fmla="*/ 173 h 174"/>
                  <a:gd name="T2" fmla="*/ 84 w 167"/>
                  <a:gd name="T3" fmla="*/ 173 h 174"/>
                  <a:gd name="T4" fmla="*/ 92 w 167"/>
                  <a:gd name="T5" fmla="*/ 173 h 174"/>
                  <a:gd name="T6" fmla="*/ 101 w 167"/>
                  <a:gd name="T7" fmla="*/ 172 h 174"/>
                  <a:gd name="T8" fmla="*/ 110 w 167"/>
                  <a:gd name="T9" fmla="*/ 169 h 174"/>
                  <a:gd name="T10" fmla="*/ 116 w 167"/>
                  <a:gd name="T11" fmla="*/ 166 h 174"/>
                  <a:gd name="T12" fmla="*/ 123 w 167"/>
                  <a:gd name="T13" fmla="*/ 162 h 174"/>
                  <a:gd name="T14" fmla="*/ 130 w 167"/>
                  <a:gd name="T15" fmla="*/ 157 h 174"/>
                  <a:gd name="T16" fmla="*/ 136 w 167"/>
                  <a:gd name="T17" fmla="*/ 152 h 174"/>
                  <a:gd name="T18" fmla="*/ 143 w 167"/>
                  <a:gd name="T19" fmla="*/ 146 h 174"/>
                  <a:gd name="T20" fmla="*/ 148 w 167"/>
                  <a:gd name="T21" fmla="*/ 140 h 174"/>
                  <a:gd name="T22" fmla="*/ 151 w 167"/>
                  <a:gd name="T23" fmla="*/ 135 h 174"/>
                  <a:gd name="T24" fmla="*/ 157 w 167"/>
                  <a:gd name="T25" fmla="*/ 127 h 174"/>
                  <a:gd name="T26" fmla="*/ 161 w 167"/>
                  <a:gd name="T27" fmla="*/ 119 h 174"/>
                  <a:gd name="T28" fmla="*/ 163 w 167"/>
                  <a:gd name="T29" fmla="*/ 111 h 174"/>
                  <a:gd name="T30" fmla="*/ 163 w 167"/>
                  <a:gd name="T31" fmla="*/ 103 h 174"/>
                  <a:gd name="T32" fmla="*/ 165 w 167"/>
                  <a:gd name="T33" fmla="*/ 93 h 174"/>
                  <a:gd name="T34" fmla="*/ 166 w 167"/>
                  <a:gd name="T35" fmla="*/ 84 h 174"/>
                  <a:gd name="T36" fmla="*/ 164 w 167"/>
                  <a:gd name="T37" fmla="*/ 68 h 174"/>
                  <a:gd name="T38" fmla="*/ 157 w 167"/>
                  <a:gd name="T39" fmla="*/ 52 h 174"/>
                  <a:gd name="T40" fmla="*/ 149 w 167"/>
                  <a:gd name="T41" fmla="*/ 37 h 174"/>
                  <a:gd name="T42" fmla="*/ 139 w 167"/>
                  <a:gd name="T43" fmla="*/ 24 h 174"/>
                  <a:gd name="T44" fmla="*/ 127 w 167"/>
                  <a:gd name="T45" fmla="*/ 14 h 174"/>
                  <a:gd name="T46" fmla="*/ 113 w 167"/>
                  <a:gd name="T47" fmla="*/ 5 h 174"/>
                  <a:gd name="T48" fmla="*/ 98 w 167"/>
                  <a:gd name="T49" fmla="*/ 0 h 174"/>
                  <a:gd name="T50" fmla="*/ 81 w 167"/>
                  <a:gd name="T51" fmla="*/ 0 h 174"/>
                  <a:gd name="T52" fmla="*/ 73 w 167"/>
                  <a:gd name="T53" fmla="*/ 0 h 174"/>
                  <a:gd name="T54" fmla="*/ 64 w 167"/>
                  <a:gd name="T55" fmla="*/ 2 h 174"/>
                  <a:gd name="T56" fmla="*/ 56 w 167"/>
                  <a:gd name="T57" fmla="*/ 4 h 174"/>
                  <a:gd name="T58" fmla="*/ 49 w 167"/>
                  <a:gd name="T59" fmla="*/ 7 h 174"/>
                  <a:gd name="T60" fmla="*/ 42 w 167"/>
                  <a:gd name="T61" fmla="*/ 10 h 174"/>
                  <a:gd name="T62" fmla="*/ 35 w 167"/>
                  <a:gd name="T63" fmla="*/ 16 h 174"/>
                  <a:gd name="T64" fmla="*/ 28 w 167"/>
                  <a:gd name="T65" fmla="*/ 21 h 174"/>
                  <a:gd name="T66" fmla="*/ 23 w 167"/>
                  <a:gd name="T67" fmla="*/ 27 h 174"/>
                  <a:gd name="T68" fmla="*/ 17 w 167"/>
                  <a:gd name="T69" fmla="*/ 33 h 174"/>
                  <a:gd name="T70" fmla="*/ 12 w 167"/>
                  <a:gd name="T71" fmla="*/ 40 h 174"/>
                  <a:gd name="T72" fmla="*/ 9 w 167"/>
                  <a:gd name="T73" fmla="*/ 47 h 174"/>
                  <a:gd name="T74" fmla="*/ 5 w 167"/>
                  <a:gd name="T75" fmla="*/ 55 h 174"/>
                  <a:gd name="T76" fmla="*/ 4 w 167"/>
                  <a:gd name="T77" fmla="*/ 63 h 174"/>
                  <a:gd name="T78" fmla="*/ 2 w 167"/>
                  <a:gd name="T79" fmla="*/ 71 h 174"/>
                  <a:gd name="T80" fmla="*/ 0 w 167"/>
                  <a:gd name="T81" fmla="*/ 80 h 174"/>
                  <a:gd name="T82" fmla="*/ 0 w 167"/>
                  <a:gd name="T83" fmla="*/ 89 h 174"/>
                  <a:gd name="T84" fmla="*/ 2 w 167"/>
                  <a:gd name="T85" fmla="*/ 106 h 174"/>
                  <a:gd name="T86" fmla="*/ 8 w 167"/>
                  <a:gd name="T87" fmla="*/ 122 h 174"/>
                  <a:gd name="T88" fmla="*/ 14 w 167"/>
                  <a:gd name="T89" fmla="*/ 137 h 174"/>
                  <a:gd name="T90" fmla="*/ 25 w 167"/>
                  <a:gd name="T91" fmla="*/ 149 h 174"/>
                  <a:gd name="T92" fmla="*/ 38 w 167"/>
                  <a:gd name="T93" fmla="*/ 160 h 174"/>
                  <a:gd name="T94" fmla="*/ 51 w 167"/>
                  <a:gd name="T95" fmla="*/ 167 h 174"/>
                  <a:gd name="T96" fmla="*/ 68 w 167"/>
                  <a:gd name="T97" fmla="*/ 172 h 174"/>
                  <a:gd name="T98" fmla="*/ 84 w 167"/>
                  <a:gd name="T99" fmla="*/ 173 h 1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74"/>
                  <a:gd name="T152" fmla="*/ 167 w 167"/>
                  <a:gd name="T153" fmla="*/ 174 h 1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74">
                    <a:moveTo>
                      <a:pt x="84" y="173"/>
                    </a:moveTo>
                    <a:lnTo>
                      <a:pt x="84" y="173"/>
                    </a:lnTo>
                    <a:lnTo>
                      <a:pt x="92" y="173"/>
                    </a:lnTo>
                    <a:lnTo>
                      <a:pt x="101" y="172"/>
                    </a:lnTo>
                    <a:lnTo>
                      <a:pt x="110" y="169"/>
                    </a:lnTo>
                    <a:lnTo>
                      <a:pt x="116" y="166"/>
                    </a:lnTo>
                    <a:lnTo>
                      <a:pt x="123" y="162"/>
                    </a:lnTo>
                    <a:lnTo>
                      <a:pt x="130" y="157"/>
                    </a:lnTo>
                    <a:lnTo>
                      <a:pt x="136" y="152"/>
                    </a:lnTo>
                    <a:lnTo>
                      <a:pt x="143" y="146"/>
                    </a:lnTo>
                    <a:lnTo>
                      <a:pt x="148" y="140"/>
                    </a:lnTo>
                    <a:lnTo>
                      <a:pt x="151" y="135"/>
                    </a:lnTo>
                    <a:lnTo>
                      <a:pt x="157" y="127"/>
                    </a:lnTo>
                    <a:lnTo>
                      <a:pt x="161" y="119"/>
                    </a:lnTo>
                    <a:lnTo>
                      <a:pt x="163" y="111"/>
                    </a:lnTo>
                    <a:lnTo>
                      <a:pt x="163" y="103"/>
                    </a:lnTo>
                    <a:lnTo>
                      <a:pt x="165" y="93"/>
                    </a:lnTo>
                    <a:lnTo>
                      <a:pt x="166" y="84"/>
                    </a:lnTo>
                    <a:lnTo>
                      <a:pt x="164" y="68"/>
                    </a:lnTo>
                    <a:lnTo>
                      <a:pt x="157" y="52"/>
                    </a:lnTo>
                    <a:lnTo>
                      <a:pt x="149" y="37"/>
                    </a:lnTo>
                    <a:lnTo>
                      <a:pt x="139" y="24"/>
                    </a:lnTo>
                    <a:lnTo>
                      <a:pt x="127" y="14"/>
                    </a:lnTo>
                    <a:lnTo>
                      <a:pt x="113" y="5"/>
                    </a:lnTo>
                    <a:lnTo>
                      <a:pt x="98" y="0"/>
                    </a:lnTo>
                    <a:lnTo>
                      <a:pt x="81" y="0"/>
                    </a:lnTo>
                    <a:lnTo>
                      <a:pt x="73" y="0"/>
                    </a:lnTo>
                    <a:lnTo>
                      <a:pt x="64" y="2"/>
                    </a:lnTo>
                    <a:lnTo>
                      <a:pt x="56" y="4"/>
                    </a:lnTo>
                    <a:lnTo>
                      <a:pt x="49" y="7"/>
                    </a:lnTo>
                    <a:lnTo>
                      <a:pt x="42" y="10"/>
                    </a:lnTo>
                    <a:lnTo>
                      <a:pt x="35" y="16"/>
                    </a:lnTo>
                    <a:lnTo>
                      <a:pt x="28" y="21"/>
                    </a:lnTo>
                    <a:lnTo>
                      <a:pt x="23" y="27"/>
                    </a:lnTo>
                    <a:lnTo>
                      <a:pt x="17" y="33"/>
                    </a:lnTo>
                    <a:lnTo>
                      <a:pt x="12" y="40"/>
                    </a:lnTo>
                    <a:lnTo>
                      <a:pt x="9" y="47"/>
                    </a:lnTo>
                    <a:lnTo>
                      <a:pt x="5" y="55"/>
                    </a:lnTo>
                    <a:lnTo>
                      <a:pt x="4" y="63"/>
                    </a:lnTo>
                    <a:lnTo>
                      <a:pt x="2" y="71"/>
                    </a:lnTo>
                    <a:lnTo>
                      <a:pt x="0" y="80"/>
                    </a:lnTo>
                    <a:lnTo>
                      <a:pt x="0" y="89"/>
                    </a:lnTo>
                    <a:lnTo>
                      <a:pt x="2" y="106"/>
                    </a:lnTo>
                    <a:lnTo>
                      <a:pt x="8" y="122"/>
                    </a:lnTo>
                    <a:lnTo>
                      <a:pt x="14" y="137"/>
                    </a:lnTo>
                    <a:lnTo>
                      <a:pt x="25" y="149"/>
                    </a:lnTo>
                    <a:lnTo>
                      <a:pt x="38" y="160"/>
                    </a:lnTo>
                    <a:lnTo>
                      <a:pt x="51" y="167"/>
                    </a:lnTo>
                    <a:lnTo>
                      <a:pt x="68" y="172"/>
                    </a:lnTo>
                    <a:lnTo>
                      <a:pt x="84" y="17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8981" name="Freeform 58"/>
              <p:cNvSpPr>
                <a:spLocks/>
              </p:cNvSpPr>
              <p:nvPr/>
            </p:nvSpPr>
            <p:spPr bwMode="auto">
              <a:xfrm>
                <a:off x="2518" y="2391"/>
                <a:ext cx="96" cy="96"/>
              </a:xfrm>
              <a:custGeom>
                <a:avLst/>
                <a:gdLst>
                  <a:gd name="T0" fmla="*/ 48 w 96"/>
                  <a:gd name="T1" fmla="*/ 95 h 96"/>
                  <a:gd name="T2" fmla="*/ 60 w 96"/>
                  <a:gd name="T3" fmla="*/ 93 h 96"/>
                  <a:gd name="T4" fmla="*/ 68 w 96"/>
                  <a:gd name="T5" fmla="*/ 91 h 96"/>
                  <a:gd name="T6" fmla="*/ 75 w 96"/>
                  <a:gd name="T7" fmla="*/ 86 h 96"/>
                  <a:gd name="T8" fmla="*/ 82 w 96"/>
                  <a:gd name="T9" fmla="*/ 81 h 96"/>
                  <a:gd name="T10" fmla="*/ 87 w 96"/>
                  <a:gd name="T11" fmla="*/ 73 h 96"/>
                  <a:gd name="T12" fmla="*/ 92 w 96"/>
                  <a:gd name="T13" fmla="*/ 64 h 96"/>
                  <a:gd name="T14" fmla="*/ 93 w 96"/>
                  <a:gd name="T15" fmla="*/ 55 h 96"/>
                  <a:gd name="T16" fmla="*/ 95 w 96"/>
                  <a:gd name="T17" fmla="*/ 46 h 96"/>
                  <a:gd name="T18" fmla="*/ 95 w 96"/>
                  <a:gd name="T19" fmla="*/ 36 h 96"/>
                  <a:gd name="T20" fmla="*/ 92 w 96"/>
                  <a:gd name="T21" fmla="*/ 27 h 96"/>
                  <a:gd name="T22" fmla="*/ 87 w 96"/>
                  <a:gd name="T23" fmla="*/ 19 h 96"/>
                  <a:gd name="T24" fmla="*/ 81 w 96"/>
                  <a:gd name="T25" fmla="*/ 14 h 96"/>
                  <a:gd name="T26" fmla="*/ 74 w 96"/>
                  <a:gd name="T27" fmla="*/ 8 h 96"/>
                  <a:gd name="T28" fmla="*/ 64 w 96"/>
                  <a:gd name="T29" fmla="*/ 3 h 96"/>
                  <a:gd name="T30" fmla="*/ 56 w 96"/>
                  <a:gd name="T31" fmla="*/ 2 h 96"/>
                  <a:gd name="T32" fmla="*/ 46 w 96"/>
                  <a:gd name="T33" fmla="*/ 0 h 96"/>
                  <a:gd name="T34" fmla="*/ 37 w 96"/>
                  <a:gd name="T35" fmla="*/ 1 h 96"/>
                  <a:gd name="T36" fmla="*/ 29 w 96"/>
                  <a:gd name="T37" fmla="*/ 4 h 96"/>
                  <a:gd name="T38" fmla="*/ 21 w 96"/>
                  <a:gd name="T39" fmla="*/ 8 h 96"/>
                  <a:gd name="T40" fmla="*/ 14 w 96"/>
                  <a:gd name="T41" fmla="*/ 14 h 96"/>
                  <a:gd name="T42" fmla="*/ 8 w 96"/>
                  <a:gd name="T43" fmla="*/ 21 h 96"/>
                  <a:gd name="T44" fmla="*/ 5 w 96"/>
                  <a:gd name="T45" fmla="*/ 30 h 96"/>
                  <a:gd name="T46" fmla="*/ 1 w 96"/>
                  <a:gd name="T47" fmla="*/ 38 h 96"/>
                  <a:gd name="T48" fmla="*/ 0 w 96"/>
                  <a:gd name="T49" fmla="*/ 48 h 96"/>
                  <a:gd name="T50" fmla="*/ 2 w 96"/>
                  <a:gd name="T51" fmla="*/ 56 h 96"/>
                  <a:gd name="T52" fmla="*/ 5 w 96"/>
                  <a:gd name="T53" fmla="*/ 66 h 96"/>
                  <a:gd name="T54" fmla="*/ 9 w 96"/>
                  <a:gd name="T55" fmla="*/ 74 h 96"/>
                  <a:gd name="T56" fmla="*/ 16 w 96"/>
                  <a:gd name="T57" fmla="*/ 81 h 96"/>
                  <a:gd name="T58" fmla="*/ 22 w 96"/>
                  <a:gd name="T59" fmla="*/ 87 h 96"/>
                  <a:gd name="T60" fmla="*/ 33 w 96"/>
                  <a:gd name="T61" fmla="*/ 91 h 96"/>
                  <a:gd name="T62" fmla="*/ 39 w 96"/>
                  <a:gd name="T63" fmla="*/ 95 h 96"/>
                  <a:gd name="T64" fmla="*/ 48 w 96"/>
                  <a:gd name="T65" fmla="*/ 95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96"/>
                  <a:gd name="T101" fmla="*/ 96 w 96"/>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96">
                    <a:moveTo>
                      <a:pt x="48" y="95"/>
                    </a:moveTo>
                    <a:lnTo>
                      <a:pt x="60" y="93"/>
                    </a:lnTo>
                    <a:lnTo>
                      <a:pt x="68" y="91"/>
                    </a:lnTo>
                    <a:lnTo>
                      <a:pt x="75" y="86"/>
                    </a:lnTo>
                    <a:lnTo>
                      <a:pt x="82" y="81"/>
                    </a:lnTo>
                    <a:lnTo>
                      <a:pt x="87" y="73"/>
                    </a:lnTo>
                    <a:lnTo>
                      <a:pt x="92" y="64"/>
                    </a:lnTo>
                    <a:lnTo>
                      <a:pt x="93" y="55"/>
                    </a:lnTo>
                    <a:lnTo>
                      <a:pt x="95" y="46"/>
                    </a:lnTo>
                    <a:lnTo>
                      <a:pt x="95" y="36"/>
                    </a:lnTo>
                    <a:lnTo>
                      <a:pt x="92" y="27"/>
                    </a:lnTo>
                    <a:lnTo>
                      <a:pt x="87" y="19"/>
                    </a:lnTo>
                    <a:lnTo>
                      <a:pt x="81" y="14"/>
                    </a:lnTo>
                    <a:lnTo>
                      <a:pt x="74" y="8"/>
                    </a:lnTo>
                    <a:lnTo>
                      <a:pt x="64" y="3"/>
                    </a:lnTo>
                    <a:lnTo>
                      <a:pt x="56" y="2"/>
                    </a:lnTo>
                    <a:lnTo>
                      <a:pt x="46" y="0"/>
                    </a:lnTo>
                    <a:lnTo>
                      <a:pt x="37" y="1"/>
                    </a:lnTo>
                    <a:lnTo>
                      <a:pt x="29" y="4"/>
                    </a:lnTo>
                    <a:lnTo>
                      <a:pt x="21" y="8"/>
                    </a:lnTo>
                    <a:lnTo>
                      <a:pt x="14" y="14"/>
                    </a:lnTo>
                    <a:lnTo>
                      <a:pt x="8" y="21"/>
                    </a:lnTo>
                    <a:lnTo>
                      <a:pt x="5" y="30"/>
                    </a:lnTo>
                    <a:lnTo>
                      <a:pt x="1" y="38"/>
                    </a:lnTo>
                    <a:lnTo>
                      <a:pt x="0" y="48"/>
                    </a:lnTo>
                    <a:lnTo>
                      <a:pt x="2" y="56"/>
                    </a:lnTo>
                    <a:lnTo>
                      <a:pt x="5" y="66"/>
                    </a:lnTo>
                    <a:lnTo>
                      <a:pt x="9" y="74"/>
                    </a:lnTo>
                    <a:lnTo>
                      <a:pt x="16" y="81"/>
                    </a:lnTo>
                    <a:lnTo>
                      <a:pt x="22" y="87"/>
                    </a:lnTo>
                    <a:lnTo>
                      <a:pt x="33" y="91"/>
                    </a:lnTo>
                    <a:lnTo>
                      <a:pt x="39" y="95"/>
                    </a:lnTo>
                    <a:lnTo>
                      <a:pt x="48" y="95"/>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82" name="Freeform 59"/>
              <p:cNvSpPr>
                <a:spLocks/>
              </p:cNvSpPr>
              <p:nvPr/>
            </p:nvSpPr>
            <p:spPr bwMode="auto">
              <a:xfrm>
                <a:off x="2545" y="2422"/>
                <a:ext cx="39" cy="38"/>
              </a:xfrm>
              <a:custGeom>
                <a:avLst/>
                <a:gdLst>
                  <a:gd name="T0" fmla="*/ 19 w 39"/>
                  <a:gd name="T1" fmla="*/ 1 h 38"/>
                  <a:gd name="T2" fmla="*/ 23 w 39"/>
                  <a:gd name="T3" fmla="*/ 0 h 38"/>
                  <a:gd name="T4" fmla="*/ 27 w 39"/>
                  <a:gd name="T5" fmla="*/ 1 h 38"/>
                  <a:gd name="T6" fmla="*/ 30 w 39"/>
                  <a:gd name="T7" fmla="*/ 2 h 38"/>
                  <a:gd name="T8" fmla="*/ 33 w 39"/>
                  <a:gd name="T9" fmla="*/ 4 h 38"/>
                  <a:gd name="T10" fmla="*/ 34 w 39"/>
                  <a:gd name="T11" fmla="*/ 8 h 38"/>
                  <a:gd name="T12" fmla="*/ 36 w 39"/>
                  <a:gd name="T13" fmla="*/ 11 h 38"/>
                  <a:gd name="T14" fmla="*/ 37 w 39"/>
                  <a:gd name="T15" fmla="*/ 14 h 38"/>
                  <a:gd name="T16" fmla="*/ 37 w 39"/>
                  <a:gd name="T17" fmla="*/ 18 h 38"/>
                  <a:gd name="T18" fmla="*/ 38 w 39"/>
                  <a:gd name="T19" fmla="*/ 21 h 38"/>
                  <a:gd name="T20" fmla="*/ 36 w 39"/>
                  <a:gd name="T21" fmla="*/ 24 h 38"/>
                  <a:gd name="T22" fmla="*/ 35 w 39"/>
                  <a:gd name="T23" fmla="*/ 28 h 38"/>
                  <a:gd name="T24" fmla="*/ 31 w 39"/>
                  <a:gd name="T25" fmla="*/ 30 h 38"/>
                  <a:gd name="T26" fmla="*/ 29 w 39"/>
                  <a:gd name="T27" fmla="*/ 33 h 38"/>
                  <a:gd name="T28" fmla="*/ 26 w 39"/>
                  <a:gd name="T29" fmla="*/ 36 h 38"/>
                  <a:gd name="T30" fmla="*/ 22 w 39"/>
                  <a:gd name="T31" fmla="*/ 36 h 38"/>
                  <a:gd name="T32" fmla="*/ 19 w 39"/>
                  <a:gd name="T33" fmla="*/ 37 h 38"/>
                  <a:gd name="T34" fmla="*/ 12 w 39"/>
                  <a:gd name="T35" fmla="*/ 35 h 38"/>
                  <a:gd name="T36" fmla="*/ 6 w 39"/>
                  <a:gd name="T37" fmla="*/ 32 h 38"/>
                  <a:gd name="T38" fmla="*/ 2 w 39"/>
                  <a:gd name="T39" fmla="*/ 26 h 38"/>
                  <a:gd name="T40" fmla="*/ 1 w 39"/>
                  <a:gd name="T41" fmla="*/ 19 h 38"/>
                  <a:gd name="T42" fmla="*/ 0 w 39"/>
                  <a:gd name="T43" fmla="*/ 15 h 38"/>
                  <a:gd name="T44" fmla="*/ 2 w 39"/>
                  <a:gd name="T45" fmla="*/ 12 h 38"/>
                  <a:gd name="T46" fmla="*/ 4 w 39"/>
                  <a:gd name="T47" fmla="*/ 8 h 38"/>
                  <a:gd name="T48" fmla="*/ 6 w 39"/>
                  <a:gd name="T49" fmla="*/ 7 h 38"/>
                  <a:gd name="T50" fmla="*/ 9 w 39"/>
                  <a:gd name="T51" fmla="*/ 4 h 38"/>
                  <a:gd name="T52" fmla="*/ 12 w 39"/>
                  <a:gd name="T53" fmla="*/ 2 h 38"/>
                  <a:gd name="T54" fmla="*/ 16 w 39"/>
                  <a:gd name="T55" fmla="*/ 1 h 38"/>
                  <a:gd name="T56" fmla="*/ 19 w 39"/>
                  <a:gd name="T57" fmla="*/ 1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
                  <a:gd name="T88" fmla="*/ 0 h 38"/>
                  <a:gd name="T89" fmla="*/ 39 w 39"/>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 h="38">
                    <a:moveTo>
                      <a:pt x="19" y="1"/>
                    </a:moveTo>
                    <a:lnTo>
                      <a:pt x="23" y="0"/>
                    </a:lnTo>
                    <a:lnTo>
                      <a:pt x="27" y="1"/>
                    </a:lnTo>
                    <a:lnTo>
                      <a:pt x="30" y="2"/>
                    </a:lnTo>
                    <a:lnTo>
                      <a:pt x="33" y="4"/>
                    </a:lnTo>
                    <a:lnTo>
                      <a:pt x="34" y="8"/>
                    </a:lnTo>
                    <a:lnTo>
                      <a:pt x="36" y="11"/>
                    </a:lnTo>
                    <a:lnTo>
                      <a:pt x="37" y="14"/>
                    </a:lnTo>
                    <a:lnTo>
                      <a:pt x="37" y="18"/>
                    </a:lnTo>
                    <a:lnTo>
                      <a:pt x="38" y="21"/>
                    </a:lnTo>
                    <a:lnTo>
                      <a:pt x="36" y="24"/>
                    </a:lnTo>
                    <a:lnTo>
                      <a:pt x="35" y="28"/>
                    </a:lnTo>
                    <a:lnTo>
                      <a:pt x="31" y="30"/>
                    </a:lnTo>
                    <a:lnTo>
                      <a:pt x="29" y="33"/>
                    </a:lnTo>
                    <a:lnTo>
                      <a:pt x="26" y="36"/>
                    </a:lnTo>
                    <a:lnTo>
                      <a:pt x="22" y="36"/>
                    </a:lnTo>
                    <a:lnTo>
                      <a:pt x="19" y="37"/>
                    </a:lnTo>
                    <a:lnTo>
                      <a:pt x="12" y="35"/>
                    </a:lnTo>
                    <a:lnTo>
                      <a:pt x="6" y="32"/>
                    </a:lnTo>
                    <a:lnTo>
                      <a:pt x="2" y="26"/>
                    </a:lnTo>
                    <a:lnTo>
                      <a:pt x="1" y="19"/>
                    </a:lnTo>
                    <a:lnTo>
                      <a:pt x="0" y="15"/>
                    </a:lnTo>
                    <a:lnTo>
                      <a:pt x="2" y="12"/>
                    </a:lnTo>
                    <a:lnTo>
                      <a:pt x="4" y="8"/>
                    </a:lnTo>
                    <a:lnTo>
                      <a:pt x="6" y="7"/>
                    </a:lnTo>
                    <a:lnTo>
                      <a:pt x="9" y="4"/>
                    </a:lnTo>
                    <a:lnTo>
                      <a:pt x="12" y="2"/>
                    </a:lnTo>
                    <a:lnTo>
                      <a:pt x="16" y="1"/>
                    </a:lnTo>
                    <a:lnTo>
                      <a:pt x="19" y="1"/>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83" name="Freeform 60"/>
              <p:cNvSpPr>
                <a:spLocks/>
              </p:cNvSpPr>
              <p:nvPr/>
            </p:nvSpPr>
            <p:spPr bwMode="auto">
              <a:xfrm>
                <a:off x="3210" y="2154"/>
                <a:ext cx="46" cy="152"/>
              </a:xfrm>
              <a:custGeom>
                <a:avLst/>
                <a:gdLst>
                  <a:gd name="T0" fmla="*/ 0 w 46"/>
                  <a:gd name="T1" fmla="*/ 0 h 152"/>
                  <a:gd name="T2" fmla="*/ 38 w 46"/>
                  <a:gd name="T3" fmla="*/ 1 h 152"/>
                  <a:gd name="T4" fmla="*/ 45 w 46"/>
                  <a:gd name="T5" fmla="*/ 151 h 152"/>
                  <a:gd name="T6" fmla="*/ 7 w 46"/>
                  <a:gd name="T7" fmla="*/ 151 h 152"/>
                  <a:gd name="T8" fmla="*/ 0 w 46"/>
                  <a:gd name="T9" fmla="*/ 0 h 152"/>
                  <a:gd name="T10" fmla="*/ 0 60000 65536"/>
                  <a:gd name="T11" fmla="*/ 0 60000 65536"/>
                  <a:gd name="T12" fmla="*/ 0 60000 65536"/>
                  <a:gd name="T13" fmla="*/ 0 60000 65536"/>
                  <a:gd name="T14" fmla="*/ 0 60000 65536"/>
                  <a:gd name="T15" fmla="*/ 0 w 46"/>
                  <a:gd name="T16" fmla="*/ 0 h 152"/>
                  <a:gd name="T17" fmla="*/ 46 w 46"/>
                  <a:gd name="T18" fmla="*/ 152 h 152"/>
                </a:gdLst>
                <a:ahLst/>
                <a:cxnLst>
                  <a:cxn ang="T10">
                    <a:pos x="T0" y="T1"/>
                  </a:cxn>
                  <a:cxn ang="T11">
                    <a:pos x="T2" y="T3"/>
                  </a:cxn>
                  <a:cxn ang="T12">
                    <a:pos x="T4" y="T5"/>
                  </a:cxn>
                  <a:cxn ang="T13">
                    <a:pos x="T6" y="T7"/>
                  </a:cxn>
                  <a:cxn ang="T14">
                    <a:pos x="T8" y="T9"/>
                  </a:cxn>
                </a:cxnLst>
                <a:rect l="T15" t="T16" r="T17" b="T18"/>
                <a:pathLst>
                  <a:path w="46" h="152">
                    <a:moveTo>
                      <a:pt x="0" y="0"/>
                    </a:moveTo>
                    <a:lnTo>
                      <a:pt x="38" y="1"/>
                    </a:lnTo>
                    <a:lnTo>
                      <a:pt x="45" y="151"/>
                    </a:lnTo>
                    <a:lnTo>
                      <a:pt x="7" y="151"/>
                    </a:lnTo>
                    <a:lnTo>
                      <a:pt x="0" y="0"/>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84" name="Freeform 61"/>
              <p:cNvSpPr>
                <a:spLocks/>
              </p:cNvSpPr>
              <p:nvPr/>
            </p:nvSpPr>
            <p:spPr bwMode="auto">
              <a:xfrm>
                <a:off x="3254" y="2153"/>
                <a:ext cx="48" cy="152"/>
              </a:xfrm>
              <a:custGeom>
                <a:avLst/>
                <a:gdLst>
                  <a:gd name="T0" fmla="*/ 0 w 48"/>
                  <a:gd name="T1" fmla="*/ 2 h 152"/>
                  <a:gd name="T2" fmla="*/ 39 w 48"/>
                  <a:gd name="T3" fmla="*/ 0 h 152"/>
                  <a:gd name="T4" fmla="*/ 47 w 48"/>
                  <a:gd name="T5" fmla="*/ 149 h 152"/>
                  <a:gd name="T6" fmla="*/ 8 w 48"/>
                  <a:gd name="T7" fmla="*/ 151 h 152"/>
                  <a:gd name="T8" fmla="*/ 0 w 48"/>
                  <a:gd name="T9" fmla="*/ 2 h 152"/>
                  <a:gd name="T10" fmla="*/ 0 60000 65536"/>
                  <a:gd name="T11" fmla="*/ 0 60000 65536"/>
                  <a:gd name="T12" fmla="*/ 0 60000 65536"/>
                  <a:gd name="T13" fmla="*/ 0 60000 65536"/>
                  <a:gd name="T14" fmla="*/ 0 60000 65536"/>
                  <a:gd name="T15" fmla="*/ 0 w 48"/>
                  <a:gd name="T16" fmla="*/ 0 h 152"/>
                  <a:gd name="T17" fmla="*/ 48 w 48"/>
                  <a:gd name="T18" fmla="*/ 152 h 152"/>
                </a:gdLst>
                <a:ahLst/>
                <a:cxnLst>
                  <a:cxn ang="T10">
                    <a:pos x="T0" y="T1"/>
                  </a:cxn>
                  <a:cxn ang="T11">
                    <a:pos x="T2" y="T3"/>
                  </a:cxn>
                  <a:cxn ang="T12">
                    <a:pos x="T4" y="T5"/>
                  </a:cxn>
                  <a:cxn ang="T13">
                    <a:pos x="T6" y="T7"/>
                  </a:cxn>
                  <a:cxn ang="T14">
                    <a:pos x="T8" y="T9"/>
                  </a:cxn>
                </a:cxnLst>
                <a:rect l="T15" t="T16" r="T17" b="T18"/>
                <a:pathLst>
                  <a:path w="48" h="152">
                    <a:moveTo>
                      <a:pt x="0" y="2"/>
                    </a:moveTo>
                    <a:lnTo>
                      <a:pt x="39" y="0"/>
                    </a:lnTo>
                    <a:lnTo>
                      <a:pt x="47" y="149"/>
                    </a:lnTo>
                    <a:lnTo>
                      <a:pt x="8" y="151"/>
                    </a:lnTo>
                    <a:lnTo>
                      <a:pt x="0" y="2"/>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8985" name="Freeform 62"/>
              <p:cNvSpPr>
                <a:spLocks/>
              </p:cNvSpPr>
              <p:nvPr/>
            </p:nvSpPr>
            <p:spPr bwMode="auto">
              <a:xfrm>
                <a:off x="3295" y="2150"/>
                <a:ext cx="46" cy="150"/>
              </a:xfrm>
              <a:custGeom>
                <a:avLst/>
                <a:gdLst>
                  <a:gd name="T0" fmla="*/ 0 w 46"/>
                  <a:gd name="T1" fmla="*/ 0 h 150"/>
                  <a:gd name="T2" fmla="*/ 39 w 46"/>
                  <a:gd name="T3" fmla="*/ 0 h 150"/>
                  <a:gd name="T4" fmla="*/ 45 w 46"/>
                  <a:gd name="T5" fmla="*/ 149 h 150"/>
                  <a:gd name="T6" fmla="*/ 7 w 46"/>
                  <a:gd name="T7" fmla="*/ 149 h 150"/>
                  <a:gd name="T8" fmla="*/ 0 w 46"/>
                  <a:gd name="T9" fmla="*/ 0 h 150"/>
                  <a:gd name="T10" fmla="*/ 0 60000 65536"/>
                  <a:gd name="T11" fmla="*/ 0 60000 65536"/>
                  <a:gd name="T12" fmla="*/ 0 60000 65536"/>
                  <a:gd name="T13" fmla="*/ 0 60000 65536"/>
                  <a:gd name="T14" fmla="*/ 0 60000 65536"/>
                  <a:gd name="T15" fmla="*/ 0 w 46"/>
                  <a:gd name="T16" fmla="*/ 0 h 150"/>
                  <a:gd name="T17" fmla="*/ 46 w 46"/>
                  <a:gd name="T18" fmla="*/ 150 h 150"/>
                </a:gdLst>
                <a:ahLst/>
                <a:cxnLst>
                  <a:cxn ang="T10">
                    <a:pos x="T0" y="T1"/>
                  </a:cxn>
                  <a:cxn ang="T11">
                    <a:pos x="T2" y="T3"/>
                  </a:cxn>
                  <a:cxn ang="T12">
                    <a:pos x="T4" y="T5"/>
                  </a:cxn>
                  <a:cxn ang="T13">
                    <a:pos x="T6" y="T7"/>
                  </a:cxn>
                  <a:cxn ang="T14">
                    <a:pos x="T8" y="T9"/>
                  </a:cxn>
                </a:cxnLst>
                <a:rect l="T15" t="T16" r="T17" b="T18"/>
                <a:pathLst>
                  <a:path w="46" h="150">
                    <a:moveTo>
                      <a:pt x="0" y="0"/>
                    </a:moveTo>
                    <a:lnTo>
                      <a:pt x="39" y="0"/>
                    </a:lnTo>
                    <a:lnTo>
                      <a:pt x="45" y="149"/>
                    </a:lnTo>
                    <a:lnTo>
                      <a:pt x="7" y="149"/>
                    </a:lnTo>
                    <a:lnTo>
                      <a:pt x="0" y="0"/>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grpSp>
        <p:grpSp>
          <p:nvGrpSpPr>
            <p:cNvPr id="4" name="Group 74"/>
            <p:cNvGrpSpPr>
              <a:grpSpLocks/>
            </p:cNvGrpSpPr>
            <p:nvPr/>
          </p:nvGrpSpPr>
          <p:grpSpPr bwMode="auto">
            <a:xfrm>
              <a:off x="2242" y="2387"/>
              <a:ext cx="1935" cy="316"/>
              <a:chOff x="2242" y="2387"/>
              <a:chExt cx="1935" cy="316"/>
            </a:xfrm>
          </p:grpSpPr>
          <p:sp>
            <p:nvSpPr>
              <p:cNvPr id="38920" name="Line 63"/>
              <p:cNvSpPr>
                <a:spLocks noChangeShapeType="1"/>
              </p:cNvSpPr>
              <p:nvPr/>
            </p:nvSpPr>
            <p:spPr bwMode="auto">
              <a:xfrm flipV="1">
                <a:off x="2249" y="2387"/>
                <a:ext cx="1792" cy="224"/>
              </a:xfrm>
              <a:prstGeom prst="line">
                <a:avLst/>
              </a:prstGeom>
              <a:noFill/>
              <a:ln w="38100">
                <a:solidFill>
                  <a:srgbClr val="7FFF00"/>
                </a:solidFill>
                <a:round/>
                <a:headEnd/>
                <a:tailEnd/>
              </a:ln>
            </p:spPr>
            <p:txBody>
              <a:bodyPr wrap="none" anchor="ctr"/>
              <a:lstStyle/>
              <a:p>
                <a:endParaRPr lang="en-GB" sz="2400" b="1">
                  <a:solidFill>
                    <a:srgbClr val="FFFF00"/>
                  </a:solidFill>
                </a:endParaRPr>
              </a:p>
            </p:txBody>
          </p:sp>
          <p:sp>
            <p:nvSpPr>
              <p:cNvPr id="38921" name="Line 64"/>
              <p:cNvSpPr>
                <a:spLocks noChangeShapeType="1"/>
              </p:cNvSpPr>
              <p:nvPr/>
            </p:nvSpPr>
            <p:spPr bwMode="auto">
              <a:xfrm>
                <a:off x="2242" y="2618"/>
                <a:ext cx="1835" cy="85"/>
              </a:xfrm>
              <a:prstGeom prst="line">
                <a:avLst/>
              </a:prstGeom>
              <a:noFill/>
              <a:ln w="38100">
                <a:solidFill>
                  <a:srgbClr val="7FFF00"/>
                </a:solidFill>
                <a:round/>
                <a:headEnd/>
                <a:tailEnd/>
              </a:ln>
            </p:spPr>
            <p:txBody>
              <a:bodyPr wrap="none" anchor="ctr"/>
              <a:lstStyle/>
              <a:p>
                <a:endParaRPr lang="en-GB" sz="2400" b="1">
                  <a:solidFill>
                    <a:srgbClr val="FFFF00"/>
                  </a:solidFill>
                </a:endParaRPr>
              </a:p>
            </p:txBody>
          </p:sp>
          <p:grpSp>
            <p:nvGrpSpPr>
              <p:cNvPr id="5" name="Group 67"/>
              <p:cNvGrpSpPr>
                <a:grpSpLocks/>
              </p:cNvGrpSpPr>
              <p:nvPr/>
            </p:nvGrpSpPr>
            <p:grpSpPr bwMode="auto">
              <a:xfrm>
                <a:off x="3043" y="2416"/>
                <a:ext cx="1134" cy="272"/>
                <a:chOff x="2971" y="2432"/>
                <a:chExt cx="1134" cy="272"/>
              </a:xfrm>
            </p:grpSpPr>
            <p:sp>
              <p:nvSpPr>
                <p:cNvPr id="38923" name="AutoShape 68"/>
                <p:cNvSpPr>
                  <a:spLocks noChangeArrowheads="1"/>
                </p:cNvSpPr>
                <p:nvPr/>
              </p:nvSpPr>
              <p:spPr bwMode="auto">
                <a:xfrm rot="-3627673">
                  <a:off x="3243"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38924" name="AutoShape 69"/>
                <p:cNvSpPr>
                  <a:spLocks noChangeArrowheads="1"/>
                </p:cNvSpPr>
                <p:nvPr/>
              </p:nvSpPr>
              <p:spPr bwMode="auto">
                <a:xfrm>
                  <a:off x="3515"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38925" name="AutoShape 70"/>
                <p:cNvSpPr>
                  <a:spLocks noChangeArrowheads="1"/>
                </p:cNvSpPr>
                <p:nvPr/>
              </p:nvSpPr>
              <p:spPr bwMode="auto">
                <a:xfrm rot="-3850740">
                  <a:off x="3787" y="256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38926" name="AutoShape 71"/>
                <p:cNvSpPr>
                  <a:spLocks noChangeArrowheads="1"/>
                </p:cNvSpPr>
                <p:nvPr/>
              </p:nvSpPr>
              <p:spPr bwMode="auto">
                <a:xfrm rot="2556844">
                  <a:off x="2971" y="253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38927" name="AutoShape 72"/>
                <p:cNvSpPr>
                  <a:spLocks noChangeArrowheads="1"/>
                </p:cNvSpPr>
                <p:nvPr/>
              </p:nvSpPr>
              <p:spPr bwMode="auto">
                <a:xfrm rot="6489957">
                  <a:off x="3969" y="2432"/>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0" presetClass="entr" presetSubtype="0" fill="hold" nodeType="afterEffect">
                                  <p:stCondLst>
                                    <p:cond delay="0"/>
                                  </p:stCondLst>
                                  <p:childTnLst>
                                    <p:set>
                                      <p:cBhvr>
                                        <p:cTn id="11" dur="1" fill="hold">
                                          <p:stCondLst>
                                            <p:cond delay="0"/>
                                          </p:stCondLst>
                                        </p:cTn>
                                        <p:tgtEl>
                                          <p:spTgt spid="143426"/>
                                        </p:tgtEl>
                                        <p:attrNameLst>
                                          <p:attrName>style.visibility</p:attrName>
                                        </p:attrNameLst>
                                      </p:cBhvr>
                                      <p:to>
                                        <p:strVal val="visible"/>
                                      </p:to>
                                    </p:set>
                                    <p:animEffect transition="in" filter="fade">
                                      <p:cBhvr>
                                        <p:cTn id="12" dur="2000"/>
                                        <p:tgtEl>
                                          <p:spTgt spid="143426"/>
                                        </p:tgtEl>
                                      </p:cBhvr>
                                    </p:animEffect>
                                  </p:childTnLst>
                                </p:cTn>
                              </p:par>
                              <p:par>
                                <p:cTn id="13" presetID="10" presetClass="entr" presetSubtype="0" fill="hold" nodeType="withEffect">
                                  <p:stCondLst>
                                    <p:cond delay="0"/>
                                  </p:stCondLst>
                                  <p:childTnLst>
                                    <p:set>
                                      <p:cBhvr>
                                        <p:cTn id="14" dur="1" fill="hold">
                                          <p:stCondLst>
                                            <p:cond delay="0"/>
                                          </p:stCondLst>
                                        </p:cTn>
                                        <p:tgtEl>
                                          <p:spTgt spid="143425"/>
                                        </p:tgtEl>
                                        <p:attrNameLst>
                                          <p:attrName>style.visibility</p:attrName>
                                        </p:attrNameLst>
                                      </p:cBhvr>
                                      <p:to>
                                        <p:strVal val="visible"/>
                                      </p:to>
                                    </p:set>
                                    <p:animEffect transition="in" filter="fade">
                                      <p:cBhvr>
                                        <p:cTn id="15" dur="2000"/>
                                        <p:tgtEl>
                                          <p:spTgt spid="143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5" name="Rectangle 65"/>
          <p:cNvSpPr>
            <a:spLocks noChangeArrowheads="1"/>
          </p:cNvSpPr>
          <p:nvPr/>
        </p:nvSpPr>
        <p:spPr bwMode="auto">
          <a:xfrm>
            <a:off x="2034258" y="4669011"/>
            <a:ext cx="2079096" cy="459100"/>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Normal flight</a:t>
            </a:r>
            <a:endParaRPr lang="en-GB" sz="2400" b="1" dirty="0">
              <a:solidFill>
                <a:srgbClr val="FFFF00"/>
              </a:solidFill>
            </a:endParaRPr>
          </a:p>
        </p:txBody>
      </p:sp>
      <p:sp>
        <p:nvSpPr>
          <p:cNvPr id="174146" name="Rectangle 66"/>
          <p:cNvSpPr>
            <a:spLocks noChangeArrowheads="1"/>
          </p:cNvSpPr>
          <p:nvPr/>
        </p:nvSpPr>
        <p:spPr bwMode="auto">
          <a:xfrm>
            <a:off x="6538913" y="3567113"/>
            <a:ext cx="2038636" cy="1197764"/>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Turbulent air</a:t>
            </a:r>
          </a:p>
          <a:p>
            <a:pPr defTabSz="762000" eaLnBrk="0" hangingPunct="0"/>
            <a:r>
              <a:rPr lang="en-GB" sz="2400" b="1" dirty="0" smtClean="0">
                <a:solidFill>
                  <a:srgbClr val="FFFF00"/>
                </a:solidFill>
              </a:rPr>
              <a:t>missing</a:t>
            </a:r>
          </a:p>
          <a:p>
            <a:pPr defTabSz="762000" eaLnBrk="0" hangingPunct="0"/>
            <a:r>
              <a:rPr lang="en-GB" sz="2400" b="1" dirty="0" err="1" smtClean="0">
                <a:solidFill>
                  <a:srgbClr val="FFFF00"/>
                </a:solidFill>
              </a:rPr>
              <a:t>tailplane</a:t>
            </a:r>
            <a:endParaRPr lang="en-GB" sz="2400" b="1" dirty="0">
              <a:solidFill>
                <a:srgbClr val="FFFF00"/>
              </a:solidFill>
            </a:endParaRPr>
          </a:p>
        </p:txBody>
      </p:sp>
      <p:grpSp>
        <p:nvGrpSpPr>
          <p:cNvPr id="2" name="Group 4"/>
          <p:cNvGrpSpPr>
            <a:grpSpLocks/>
          </p:cNvGrpSpPr>
          <p:nvPr/>
        </p:nvGrpSpPr>
        <p:grpSpPr bwMode="auto">
          <a:xfrm>
            <a:off x="1155700" y="2976563"/>
            <a:ext cx="4503738" cy="1447800"/>
            <a:chOff x="728" y="1875"/>
            <a:chExt cx="2837" cy="912"/>
          </a:xfrm>
        </p:grpSpPr>
        <p:sp>
          <p:nvSpPr>
            <p:cNvPr id="39953" name="Freeform 5"/>
            <p:cNvSpPr>
              <a:spLocks/>
            </p:cNvSpPr>
            <p:nvPr/>
          </p:nvSpPr>
          <p:spPr bwMode="auto">
            <a:xfrm>
              <a:off x="2615" y="2134"/>
              <a:ext cx="492" cy="193"/>
            </a:xfrm>
            <a:custGeom>
              <a:avLst/>
              <a:gdLst>
                <a:gd name="T0" fmla="*/ 0 w 492"/>
                <a:gd name="T1" fmla="*/ 151 h 193"/>
                <a:gd name="T2" fmla="*/ 4 w 492"/>
                <a:gd name="T3" fmla="*/ 150 h 193"/>
                <a:gd name="T4" fmla="*/ 13 w 492"/>
                <a:gd name="T5" fmla="*/ 149 h 193"/>
                <a:gd name="T6" fmla="*/ 29 w 492"/>
                <a:gd name="T7" fmla="*/ 148 h 193"/>
                <a:gd name="T8" fmla="*/ 48 w 492"/>
                <a:gd name="T9" fmla="*/ 145 h 193"/>
                <a:gd name="T10" fmla="*/ 71 w 492"/>
                <a:gd name="T11" fmla="*/ 142 h 193"/>
                <a:gd name="T12" fmla="*/ 98 w 492"/>
                <a:gd name="T13" fmla="*/ 138 h 193"/>
                <a:gd name="T14" fmla="*/ 127 w 492"/>
                <a:gd name="T15" fmla="*/ 135 h 193"/>
                <a:gd name="T16" fmla="*/ 158 w 492"/>
                <a:gd name="T17" fmla="*/ 131 h 193"/>
                <a:gd name="T18" fmla="*/ 189 w 492"/>
                <a:gd name="T19" fmla="*/ 127 h 193"/>
                <a:gd name="T20" fmla="*/ 221 w 492"/>
                <a:gd name="T21" fmla="*/ 123 h 193"/>
                <a:gd name="T22" fmla="*/ 252 w 492"/>
                <a:gd name="T23" fmla="*/ 119 h 193"/>
                <a:gd name="T24" fmla="*/ 280 w 492"/>
                <a:gd name="T25" fmla="*/ 116 h 193"/>
                <a:gd name="T26" fmla="*/ 307 w 492"/>
                <a:gd name="T27" fmla="*/ 112 h 193"/>
                <a:gd name="T28" fmla="*/ 330 w 492"/>
                <a:gd name="T29" fmla="*/ 110 h 193"/>
                <a:gd name="T30" fmla="*/ 349 w 492"/>
                <a:gd name="T31" fmla="*/ 107 h 193"/>
                <a:gd name="T32" fmla="*/ 365 w 492"/>
                <a:gd name="T33" fmla="*/ 104 h 193"/>
                <a:gd name="T34" fmla="*/ 377 w 492"/>
                <a:gd name="T35" fmla="*/ 101 h 193"/>
                <a:gd name="T36" fmla="*/ 387 w 492"/>
                <a:gd name="T37" fmla="*/ 96 h 193"/>
                <a:gd name="T38" fmla="*/ 398 w 492"/>
                <a:gd name="T39" fmla="*/ 91 h 193"/>
                <a:gd name="T40" fmla="*/ 409 w 492"/>
                <a:gd name="T41" fmla="*/ 83 h 193"/>
                <a:gd name="T42" fmla="*/ 421 w 492"/>
                <a:gd name="T43" fmla="*/ 73 h 193"/>
                <a:gd name="T44" fmla="*/ 432 w 492"/>
                <a:gd name="T45" fmla="*/ 64 h 193"/>
                <a:gd name="T46" fmla="*/ 441 w 492"/>
                <a:gd name="T47" fmla="*/ 55 h 193"/>
                <a:gd name="T48" fmla="*/ 451 w 492"/>
                <a:gd name="T49" fmla="*/ 45 h 193"/>
                <a:gd name="T50" fmla="*/ 460 w 492"/>
                <a:gd name="T51" fmla="*/ 35 h 193"/>
                <a:gd name="T52" fmla="*/ 467 w 492"/>
                <a:gd name="T53" fmla="*/ 27 h 193"/>
                <a:gd name="T54" fmla="*/ 473 w 492"/>
                <a:gd name="T55" fmla="*/ 18 h 193"/>
                <a:gd name="T56" fmla="*/ 481 w 492"/>
                <a:gd name="T57" fmla="*/ 11 h 193"/>
                <a:gd name="T58" fmla="*/ 485 w 492"/>
                <a:gd name="T59" fmla="*/ 5 h 193"/>
                <a:gd name="T60" fmla="*/ 489 w 492"/>
                <a:gd name="T61" fmla="*/ 1 h 193"/>
                <a:gd name="T62" fmla="*/ 491 w 492"/>
                <a:gd name="T63" fmla="*/ 0 h 193"/>
                <a:gd name="T64" fmla="*/ 491 w 492"/>
                <a:gd name="T65" fmla="*/ 1 h 193"/>
                <a:gd name="T66" fmla="*/ 491 w 492"/>
                <a:gd name="T67" fmla="*/ 176 h 193"/>
                <a:gd name="T68" fmla="*/ 0 w 492"/>
                <a:gd name="T69" fmla="*/ 192 h 193"/>
                <a:gd name="T70" fmla="*/ 0 w 492"/>
                <a:gd name="T71" fmla="*/ 151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193"/>
                <a:gd name="T110" fmla="*/ 492 w 492"/>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193">
                  <a:moveTo>
                    <a:pt x="0" y="151"/>
                  </a:moveTo>
                  <a:lnTo>
                    <a:pt x="4" y="150"/>
                  </a:lnTo>
                  <a:lnTo>
                    <a:pt x="13" y="149"/>
                  </a:lnTo>
                  <a:lnTo>
                    <a:pt x="29" y="148"/>
                  </a:lnTo>
                  <a:lnTo>
                    <a:pt x="48" y="145"/>
                  </a:lnTo>
                  <a:lnTo>
                    <a:pt x="71" y="142"/>
                  </a:lnTo>
                  <a:lnTo>
                    <a:pt x="98" y="138"/>
                  </a:lnTo>
                  <a:lnTo>
                    <a:pt x="127" y="135"/>
                  </a:lnTo>
                  <a:lnTo>
                    <a:pt x="158" y="131"/>
                  </a:lnTo>
                  <a:lnTo>
                    <a:pt x="189" y="127"/>
                  </a:lnTo>
                  <a:lnTo>
                    <a:pt x="221" y="123"/>
                  </a:lnTo>
                  <a:lnTo>
                    <a:pt x="252" y="119"/>
                  </a:lnTo>
                  <a:lnTo>
                    <a:pt x="280" y="116"/>
                  </a:lnTo>
                  <a:lnTo>
                    <a:pt x="307" y="112"/>
                  </a:lnTo>
                  <a:lnTo>
                    <a:pt x="330" y="110"/>
                  </a:lnTo>
                  <a:lnTo>
                    <a:pt x="349" y="107"/>
                  </a:lnTo>
                  <a:lnTo>
                    <a:pt x="365" y="104"/>
                  </a:lnTo>
                  <a:lnTo>
                    <a:pt x="377" y="101"/>
                  </a:lnTo>
                  <a:lnTo>
                    <a:pt x="387" y="96"/>
                  </a:lnTo>
                  <a:lnTo>
                    <a:pt x="398" y="91"/>
                  </a:lnTo>
                  <a:lnTo>
                    <a:pt x="409" y="83"/>
                  </a:lnTo>
                  <a:lnTo>
                    <a:pt x="421" y="73"/>
                  </a:lnTo>
                  <a:lnTo>
                    <a:pt x="432" y="64"/>
                  </a:lnTo>
                  <a:lnTo>
                    <a:pt x="441" y="55"/>
                  </a:lnTo>
                  <a:lnTo>
                    <a:pt x="451" y="45"/>
                  </a:lnTo>
                  <a:lnTo>
                    <a:pt x="460" y="35"/>
                  </a:lnTo>
                  <a:lnTo>
                    <a:pt x="467" y="27"/>
                  </a:lnTo>
                  <a:lnTo>
                    <a:pt x="473" y="18"/>
                  </a:lnTo>
                  <a:lnTo>
                    <a:pt x="481" y="11"/>
                  </a:lnTo>
                  <a:lnTo>
                    <a:pt x="485" y="5"/>
                  </a:lnTo>
                  <a:lnTo>
                    <a:pt x="489" y="1"/>
                  </a:lnTo>
                  <a:lnTo>
                    <a:pt x="491" y="0"/>
                  </a:lnTo>
                  <a:lnTo>
                    <a:pt x="491" y="1"/>
                  </a:lnTo>
                  <a:lnTo>
                    <a:pt x="491" y="176"/>
                  </a:lnTo>
                  <a:lnTo>
                    <a:pt x="0" y="192"/>
                  </a:lnTo>
                  <a:lnTo>
                    <a:pt x="0" y="151"/>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54" name="Freeform 6"/>
            <p:cNvSpPr>
              <a:spLocks/>
            </p:cNvSpPr>
            <p:nvPr/>
          </p:nvSpPr>
          <p:spPr bwMode="auto">
            <a:xfrm>
              <a:off x="2606" y="2137"/>
              <a:ext cx="504" cy="195"/>
            </a:xfrm>
            <a:custGeom>
              <a:avLst/>
              <a:gdLst>
                <a:gd name="T0" fmla="*/ 0 w 504"/>
                <a:gd name="T1" fmla="*/ 152 h 195"/>
                <a:gd name="T2" fmla="*/ 0 w 504"/>
                <a:gd name="T3" fmla="*/ 152 h 195"/>
                <a:gd name="T4" fmla="*/ 4 w 504"/>
                <a:gd name="T5" fmla="*/ 151 h 195"/>
                <a:gd name="T6" fmla="*/ 14 w 504"/>
                <a:gd name="T7" fmla="*/ 149 h 195"/>
                <a:gd name="T8" fmla="*/ 30 w 504"/>
                <a:gd name="T9" fmla="*/ 147 h 195"/>
                <a:gd name="T10" fmla="*/ 49 w 504"/>
                <a:gd name="T11" fmla="*/ 146 h 195"/>
                <a:gd name="T12" fmla="*/ 73 w 504"/>
                <a:gd name="T13" fmla="*/ 143 h 195"/>
                <a:gd name="T14" fmla="*/ 100 w 504"/>
                <a:gd name="T15" fmla="*/ 140 h 195"/>
                <a:gd name="T16" fmla="*/ 130 w 504"/>
                <a:gd name="T17" fmla="*/ 136 h 195"/>
                <a:gd name="T18" fmla="*/ 161 w 504"/>
                <a:gd name="T19" fmla="*/ 133 h 195"/>
                <a:gd name="T20" fmla="*/ 192 w 504"/>
                <a:gd name="T21" fmla="*/ 129 h 195"/>
                <a:gd name="T22" fmla="*/ 226 w 504"/>
                <a:gd name="T23" fmla="*/ 126 h 195"/>
                <a:gd name="T24" fmla="*/ 257 w 504"/>
                <a:gd name="T25" fmla="*/ 121 h 195"/>
                <a:gd name="T26" fmla="*/ 287 w 504"/>
                <a:gd name="T27" fmla="*/ 118 h 195"/>
                <a:gd name="T28" fmla="*/ 314 w 504"/>
                <a:gd name="T29" fmla="*/ 114 h 195"/>
                <a:gd name="T30" fmla="*/ 337 w 504"/>
                <a:gd name="T31" fmla="*/ 112 h 195"/>
                <a:gd name="T32" fmla="*/ 358 w 504"/>
                <a:gd name="T33" fmla="*/ 110 h 195"/>
                <a:gd name="T34" fmla="*/ 373 w 504"/>
                <a:gd name="T35" fmla="*/ 105 h 195"/>
                <a:gd name="T36" fmla="*/ 385 w 504"/>
                <a:gd name="T37" fmla="*/ 104 h 195"/>
                <a:gd name="T38" fmla="*/ 396 w 504"/>
                <a:gd name="T39" fmla="*/ 99 h 195"/>
                <a:gd name="T40" fmla="*/ 407 w 504"/>
                <a:gd name="T41" fmla="*/ 93 h 195"/>
                <a:gd name="T42" fmla="*/ 418 w 504"/>
                <a:gd name="T43" fmla="*/ 84 h 195"/>
                <a:gd name="T44" fmla="*/ 430 w 504"/>
                <a:gd name="T45" fmla="*/ 76 h 195"/>
                <a:gd name="T46" fmla="*/ 442 w 504"/>
                <a:gd name="T47" fmla="*/ 66 h 195"/>
                <a:gd name="T48" fmla="*/ 451 w 504"/>
                <a:gd name="T49" fmla="*/ 56 h 195"/>
                <a:gd name="T50" fmla="*/ 461 w 504"/>
                <a:gd name="T51" fmla="*/ 46 h 195"/>
                <a:gd name="T52" fmla="*/ 469 w 504"/>
                <a:gd name="T53" fmla="*/ 35 h 195"/>
                <a:gd name="T54" fmla="*/ 476 w 504"/>
                <a:gd name="T55" fmla="*/ 27 h 195"/>
                <a:gd name="T56" fmla="*/ 483 w 504"/>
                <a:gd name="T57" fmla="*/ 17 h 195"/>
                <a:gd name="T58" fmla="*/ 491 w 504"/>
                <a:gd name="T59" fmla="*/ 11 h 195"/>
                <a:gd name="T60" fmla="*/ 495 w 504"/>
                <a:gd name="T61" fmla="*/ 5 h 195"/>
                <a:gd name="T62" fmla="*/ 499 w 504"/>
                <a:gd name="T63" fmla="*/ 1 h 195"/>
                <a:gd name="T64" fmla="*/ 501 w 504"/>
                <a:gd name="T65" fmla="*/ 0 h 195"/>
                <a:gd name="T66" fmla="*/ 502 w 504"/>
                <a:gd name="T67" fmla="*/ 1 h 195"/>
                <a:gd name="T68" fmla="*/ 503 w 504"/>
                <a:gd name="T69" fmla="*/ 184 h 195"/>
                <a:gd name="T70" fmla="*/ 1 w 504"/>
                <a:gd name="T71" fmla="*/ 194 h 195"/>
                <a:gd name="T72" fmla="*/ 0 w 504"/>
                <a:gd name="T73" fmla="*/ 152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4"/>
                <a:gd name="T112" fmla="*/ 0 h 195"/>
                <a:gd name="T113" fmla="*/ 504 w 504"/>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4" h="195">
                  <a:moveTo>
                    <a:pt x="0" y="152"/>
                  </a:moveTo>
                  <a:lnTo>
                    <a:pt x="0" y="152"/>
                  </a:lnTo>
                  <a:lnTo>
                    <a:pt x="4" y="151"/>
                  </a:lnTo>
                  <a:lnTo>
                    <a:pt x="14" y="149"/>
                  </a:lnTo>
                  <a:lnTo>
                    <a:pt x="30" y="147"/>
                  </a:lnTo>
                  <a:lnTo>
                    <a:pt x="49" y="146"/>
                  </a:lnTo>
                  <a:lnTo>
                    <a:pt x="73" y="143"/>
                  </a:lnTo>
                  <a:lnTo>
                    <a:pt x="100" y="140"/>
                  </a:lnTo>
                  <a:lnTo>
                    <a:pt x="130" y="136"/>
                  </a:lnTo>
                  <a:lnTo>
                    <a:pt x="161" y="133"/>
                  </a:lnTo>
                  <a:lnTo>
                    <a:pt x="192" y="129"/>
                  </a:lnTo>
                  <a:lnTo>
                    <a:pt x="226" y="126"/>
                  </a:lnTo>
                  <a:lnTo>
                    <a:pt x="257" y="121"/>
                  </a:lnTo>
                  <a:lnTo>
                    <a:pt x="287" y="118"/>
                  </a:lnTo>
                  <a:lnTo>
                    <a:pt x="314" y="114"/>
                  </a:lnTo>
                  <a:lnTo>
                    <a:pt x="337" y="112"/>
                  </a:lnTo>
                  <a:lnTo>
                    <a:pt x="358" y="110"/>
                  </a:lnTo>
                  <a:lnTo>
                    <a:pt x="373" y="105"/>
                  </a:lnTo>
                  <a:lnTo>
                    <a:pt x="385" y="104"/>
                  </a:lnTo>
                  <a:lnTo>
                    <a:pt x="396" y="99"/>
                  </a:lnTo>
                  <a:lnTo>
                    <a:pt x="407" y="93"/>
                  </a:lnTo>
                  <a:lnTo>
                    <a:pt x="418" y="84"/>
                  </a:lnTo>
                  <a:lnTo>
                    <a:pt x="430" y="76"/>
                  </a:lnTo>
                  <a:lnTo>
                    <a:pt x="442" y="66"/>
                  </a:lnTo>
                  <a:lnTo>
                    <a:pt x="451" y="56"/>
                  </a:lnTo>
                  <a:lnTo>
                    <a:pt x="461" y="46"/>
                  </a:lnTo>
                  <a:lnTo>
                    <a:pt x="469" y="35"/>
                  </a:lnTo>
                  <a:lnTo>
                    <a:pt x="476" y="27"/>
                  </a:lnTo>
                  <a:lnTo>
                    <a:pt x="483" y="17"/>
                  </a:lnTo>
                  <a:lnTo>
                    <a:pt x="491" y="11"/>
                  </a:lnTo>
                  <a:lnTo>
                    <a:pt x="495" y="5"/>
                  </a:lnTo>
                  <a:lnTo>
                    <a:pt x="499" y="1"/>
                  </a:lnTo>
                  <a:lnTo>
                    <a:pt x="501" y="0"/>
                  </a:lnTo>
                  <a:lnTo>
                    <a:pt x="502" y="1"/>
                  </a:lnTo>
                  <a:lnTo>
                    <a:pt x="503" y="184"/>
                  </a:lnTo>
                  <a:lnTo>
                    <a:pt x="1" y="194"/>
                  </a:lnTo>
                  <a:lnTo>
                    <a:pt x="0" y="15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55" name="Freeform 7"/>
            <p:cNvSpPr>
              <a:spLocks/>
            </p:cNvSpPr>
            <p:nvPr/>
          </p:nvSpPr>
          <p:spPr bwMode="auto">
            <a:xfrm>
              <a:off x="921" y="1875"/>
              <a:ext cx="2641" cy="699"/>
            </a:xfrm>
            <a:custGeom>
              <a:avLst/>
              <a:gdLst>
                <a:gd name="T0" fmla="*/ 2 w 2641"/>
                <a:gd name="T1" fmla="*/ 609 h 699"/>
                <a:gd name="T2" fmla="*/ 32 w 2641"/>
                <a:gd name="T3" fmla="*/ 487 h 699"/>
                <a:gd name="T4" fmla="*/ 74 w 2641"/>
                <a:gd name="T5" fmla="*/ 480 h 699"/>
                <a:gd name="T6" fmla="*/ 110 w 2641"/>
                <a:gd name="T7" fmla="*/ 474 h 699"/>
                <a:gd name="T8" fmla="*/ 142 w 2641"/>
                <a:gd name="T9" fmla="*/ 469 h 699"/>
                <a:gd name="T10" fmla="*/ 173 w 2641"/>
                <a:gd name="T11" fmla="*/ 463 h 699"/>
                <a:gd name="T12" fmla="*/ 206 w 2641"/>
                <a:gd name="T13" fmla="*/ 459 h 699"/>
                <a:gd name="T14" fmla="*/ 238 w 2641"/>
                <a:gd name="T15" fmla="*/ 454 h 699"/>
                <a:gd name="T16" fmla="*/ 275 w 2641"/>
                <a:gd name="T17" fmla="*/ 450 h 699"/>
                <a:gd name="T18" fmla="*/ 317 w 2641"/>
                <a:gd name="T19" fmla="*/ 445 h 699"/>
                <a:gd name="T20" fmla="*/ 367 w 2641"/>
                <a:gd name="T21" fmla="*/ 440 h 699"/>
                <a:gd name="T22" fmla="*/ 427 w 2641"/>
                <a:gd name="T23" fmla="*/ 433 h 699"/>
                <a:gd name="T24" fmla="*/ 558 w 2641"/>
                <a:gd name="T25" fmla="*/ 371 h 699"/>
                <a:gd name="T26" fmla="*/ 681 w 2641"/>
                <a:gd name="T27" fmla="*/ 324 h 699"/>
                <a:gd name="T28" fmla="*/ 796 w 2641"/>
                <a:gd name="T29" fmla="*/ 293 h 699"/>
                <a:gd name="T30" fmla="*/ 904 w 2641"/>
                <a:gd name="T31" fmla="*/ 275 h 699"/>
                <a:gd name="T32" fmla="*/ 1002 w 2641"/>
                <a:gd name="T33" fmla="*/ 267 h 699"/>
                <a:gd name="T34" fmla="*/ 1092 w 2641"/>
                <a:gd name="T35" fmla="*/ 268 h 699"/>
                <a:gd name="T36" fmla="*/ 1169 w 2641"/>
                <a:gd name="T37" fmla="*/ 275 h 699"/>
                <a:gd name="T38" fmla="*/ 1238 w 2641"/>
                <a:gd name="T39" fmla="*/ 285 h 699"/>
                <a:gd name="T40" fmla="*/ 1295 w 2641"/>
                <a:gd name="T41" fmla="*/ 299 h 699"/>
                <a:gd name="T42" fmla="*/ 1340 w 2641"/>
                <a:gd name="T43" fmla="*/ 313 h 699"/>
                <a:gd name="T44" fmla="*/ 1383 w 2641"/>
                <a:gd name="T45" fmla="*/ 329 h 699"/>
                <a:gd name="T46" fmla="*/ 1457 w 2641"/>
                <a:gd name="T47" fmla="*/ 352 h 699"/>
                <a:gd name="T48" fmla="*/ 1542 w 2641"/>
                <a:gd name="T49" fmla="*/ 371 h 699"/>
                <a:gd name="T50" fmla="*/ 1620 w 2641"/>
                <a:gd name="T51" fmla="*/ 388 h 699"/>
                <a:gd name="T52" fmla="*/ 1678 w 2641"/>
                <a:gd name="T53" fmla="*/ 400 h 699"/>
                <a:gd name="T54" fmla="*/ 1704 w 2641"/>
                <a:gd name="T55" fmla="*/ 405 h 699"/>
                <a:gd name="T56" fmla="*/ 1717 w 2641"/>
                <a:gd name="T57" fmla="*/ 407 h 699"/>
                <a:gd name="T58" fmla="*/ 1744 w 2641"/>
                <a:gd name="T59" fmla="*/ 414 h 699"/>
                <a:gd name="T60" fmla="*/ 1785 w 2641"/>
                <a:gd name="T61" fmla="*/ 421 h 699"/>
                <a:gd name="T62" fmla="*/ 1833 w 2641"/>
                <a:gd name="T63" fmla="*/ 427 h 699"/>
                <a:gd name="T64" fmla="*/ 1890 w 2641"/>
                <a:gd name="T65" fmla="*/ 431 h 699"/>
                <a:gd name="T66" fmla="*/ 1947 w 2641"/>
                <a:gd name="T67" fmla="*/ 430 h 699"/>
                <a:gd name="T68" fmla="*/ 2004 w 2641"/>
                <a:gd name="T69" fmla="*/ 424 h 699"/>
                <a:gd name="T70" fmla="*/ 2057 w 2641"/>
                <a:gd name="T71" fmla="*/ 408 h 699"/>
                <a:gd name="T72" fmla="*/ 2103 w 2641"/>
                <a:gd name="T73" fmla="*/ 384 h 699"/>
                <a:gd name="T74" fmla="*/ 2137 w 2641"/>
                <a:gd name="T75" fmla="*/ 345 h 699"/>
                <a:gd name="T76" fmla="*/ 2302 w 2641"/>
                <a:gd name="T77" fmla="*/ 48 h 699"/>
                <a:gd name="T78" fmla="*/ 2312 w 2641"/>
                <a:gd name="T79" fmla="*/ 33 h 699"/>
                <a:gd name="T80" fmla="*/ 2342 w 2641"/>
                <a:gd name="T81" fmla="*/ 12 h 699"/>
                <a:gd name="T82" fmla="*/ 2388 w 2641"/>
                <a:gd name="T83" fmla="*/ 5 h 699"/>
                <a:gd name="T84" fmla="*/ 2426 w 2641"/>
                <a:gd name="T85" fmla="*/ 3 h 699"/>
                <a:gd name="T86" fmla="*/ 2468 w 2641"/>
                <a:gd name="T87" fmla="*/ 1 h 699"/>
                <a:gd name="T88" fmla="*/ 2505 w 2641"/>
                <a:gd name="T89" fmla="*/ 1 h 699"/>
                <a:gd name="T90" fmla="*/ 2533 w 2641"/>
                <a:gd name="T91" fmla="*/ 2 h 699"/>
                <a:gd name="T92" fmla="*/ 2543 w 2641"/>
                <a:gd name="T93" fmla="*/ 2 h 699"/>
                <a:gd name="T94" fmla="*/ 2563 w 2641"/>
                <a:gd name="T95" fmla="*/ 123 h 699"/>
                <a:gd name="T96" fmla="*/ 2579 w 2641"/>
                <a:gd name="T97" fmla="*/ 243 h 699"/>
                <a:gd name="T98" fmla="*/ 2597 w 2641"/>
                <a:gd name="T99" fmla="*/ 364 h 699"/>
                <a:gd name="T100" fmla="*/ 2613 w 2641"/>
                <a:gd name="T101" fmla="*/ 484 h 699"/>
                <a:gd name="T102" fmla="*/ 2632 w 2641"/>
                <a:gd name="T103" fmla="*/ 604 h 699"/>
                <a:gd name="T104" fmla="*/ 2639 w 2641"/>
                <a:gd name="T105" fmla="*/ 653 h 699"/>
                <a:gd name="T106" fmla="*/ 2636 w 2641"/>
                <a:gd name="T107" fmla="*/ 665 h 699"/>
                <a:gd name="T108" fmla="*/ 2613 w 2641"/>
                <a:gd name="T109" fmla="*/ 673 h 6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41"/>
                <a:gd name="T166" fmla="*/ 0 h 699"/>
                <a:gd name="T167" fmla="*/ 2641 w 2641"/>
                <a:gd name="T168" fmla="*/ 699 h 6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41" h="699">
                  <a:moveTo>
                    <a:pt x="2441" y="696"/>
                  </a:moveTo>
                  <a:lnTo>
                    <a:pt x="2439" y="621"/>
                  </a:lnTo>
                  <a:lnTo>
                    <a:pt x="2" y="609"/>
                  </a:lnTo>
                  <a:lnTo>
                    <a:pt x="0" y="494"/>
                  </a:lnTo>
                  <a:lnTo>
                    <a:pt x="17" y="490"/>
                  </a:lnTo>
                  <a:lnTo>
                    <a:pt x="32" y="487"/>
                  </a:lnTo>
                  <a:lnTo>
                    <a:pt x="46" y="484"/>
                  </a:lnTo>
                  <a:lnTo>
                    <a:pt x="61" y="482"/>
                  </a:lnTo>
                  <a:lnTo>
                    <a:pt x="74" y="480"/>
                  </a:lnTo>
                  <a:lnTo>
                    <a:pt x="87" y="478"/>
                  </a:lnTo>
                  <a:lnTo>
                    <a:pt x="99" y="476"/>
                  </a:lnTo>
                  <a:lnTo>
                    <a:pt x="110" y="474"/>
                  </a:lnTo>
                  <a:lnTo>
                    <a:pt x="121" y="471"/>
                  </a:lnTo>
                  <a:lnTo>
                    <a:pt x="132" y="470"/>
                  </a:lnTo>
                  <a:lnTo>
                    <a:pt x="142" y="469"/>
                  </a:lnTo>
                  <a:lnTo>
                    <a:pt x="153" y="467"/>
                  </a:lnTo>
                  <a:lnTo>
                    <a:pt x="163" y="464"/>
                  </a:lnTo>
                  <a:lnTo>
                    <a:pt x="173" y="463"/>
                  </a:lnTo>
                  <a:lnTo>
                    <a:pt x="185" y="462"/>
                  </a:lnTo>
                  <a:lnTo>
                    <a:pt x="194" y="460"/>
                  </a:lnTo>
                  <a:lnTo>
                    <a:pt x="206" y="459"/>
                  </a:lnTo>
                  <a:lnTo>
                    <a:pt x="216" y="458"/>
                  </a:lnTo>
                  <a:lnTo>
                    <a:pt x="228" y="456"/>
                  </a:lnTo>
                  <a:lnTo>
                    <a:pt x="238" y="454"/>
                  </a:lnTo>
                  <a:lnTo>
                    <a:pt x="250" y="452"/>
                  </a:lnTo>
                  <a:lnTo>
                    <a:pt x="262" y="451"/>
                  </a:lnTo>
                  <a:lnTo>
                    <a:pt x="275" y="450"/>
                  </a:lnTo>
                  <a:lnTo>
                    <a:pt x="289" y="448"/>
                  </a:lnTo>
                  <a:lnTo>
                    <a:pt x="303" y="447"/>
                  </a:lnTo>
                  <a:lnTo>
                    <a:pt x="317" y="445"/>
                  </a:lnTo>
                  <a:lnTo>
                    <a:pt x="334" y="442"/>
                  </a:lnTo>
                  <a:lnTo>
                    <a:pt x="350" y="441"/>
                  </a:lnTo>
                  <a:lnTo>
                    <a:pt x="367" y="440"/>
                  </a:lnTo>
                  <a:lnTo>
                    <a:pt x="387" y="438"/>
                  </a:lnTo>
                  <a:lnTo>
                    <a:pt x="407" y="436"/>
                  </a:lnTo>
                  <a:lnTo>
                    <a:pt x="427" y="433"/>
                  </a:lnTo>
                  <a:lnTo>
                    <a:pt x="473" y="411"/>
                  </a:lnTo>
                  <a:lnTo>
                    <a:pt x="517" y="390"/>
                  </a:lnTo>
                  <a:lnTo>
                    <a:pt x="558" y="371"/>
                  </a:lnTo>
                  <a:lnTo>
                    <a:pt x="600" y="355"/>
                  </a:lnTo>
                  <a:lnTo>
                    <a:pt x="640" y="338"/>
                  </a:lnTo>
                  <a:lnTo>
                    <a:pt x="681" y="324"/>
                  </a:lnTo>
                  <a:lnTo>
                    <a:pt x="719" y="315"/>
                  </a:lnTo>
                  <a:lnTo>
                    <a:pt x="759" y="304"/>
                  </a:lnTo>
                  <a:lnTo>
                    <a:pt x="796" y="293"/>
                  </a:lnTo>
                  <a:lnTo>
                    <a:pt x="833" y="287"/>
                  </a:lnTo>
                  <a:lnTo>
                    <a:pt x="868" y="282"/>
                  </a:lnTo>
                  <a:lnTo>
                    <a:pt x="904" y="275"/>
                  </a:lnTo>
                  <a:lnTo>
                    <a:pt x="937" y="272"/>
                  </a:lnTo>
                  <a:lnTo>
                    <a:pt x="970" y="268"/>
                  </a:lnTo>
                  <a:lnTo>
                    <a:pt x="1002" y="267"/>
                  </a:lnTo>
                  <a:lnTo>
                    <a:pt x="1033" y="266"/>
                  </a:lnTo>
                  <a:lnTo>
                    <a:pt x="1062" y="267"/>
                  </a:lnTo>
                  <a:lnTo>
                    <a:pt x="1092" y="268"/>
                  </a:lnTo>
                  <a:lnTo>
                    <a:pt x="1118" y="270"/>
                  </a:lnTo>
                  <a:lnTo>
                    <a:pt x="1145" y="272"/>
                  </a:lnTo>
                  <a:lnTo>
                    <a:pt x="1169" y="275"/>
                  </a:lnTo>
                  <a:lnTo>
                    <a:pt x="1194" y="278"/>
                  </a:lnTo>
                  <a:lnTo>
                    <a:pt x="1216" y="282"/>
                  </a:lnTo>
                  <a:lnTo>
                    <a:pt x="1238" y="285"/>
                  </a:lnTo>
                  <a:lnTo>
                    <a:pt x="1258" y="289"/>
                  </a:lnTo>
                  <a:lnTo>
                    <a:pt x="1277" y="294"/>
                  </a:lnTo>
                  <a:lnTo>
                    <a:pt x="1295" y="299"/>
                  </a:lnTo>
                  <a:lnTo>
                    <a:pt x="1311" y="303"/>
                  </a:lnTo>
                  <a:lnTo>
                    <a:pt x="1325" y="309"/>
                  </a:lnTo>
                  <a:lnTo>
                    <a:pt x="1340" y="313"/>
                  </a:lnTo>
                  <a:lnTo>
                    <a:pt x="1351" y="317"/>
                  </a:lnTo>
                  <a:lnTo>
                    <a:pt x="1362" y="321"/>
                  </a:lnTo>
                  <a:lnTo>
                    <a:pt x="1383" y="329"/>
                  </a:lnTo>
                  <a:lnTo>
                    <a:pt x="1406" y="337"/>
                  </a:lnTo>
                  <a:lnTo>
                    <a:pt x="1431" y="344"/>
                  </a:lnTo>
                  <a:lnTo>
                    <a:pt x="1457" y="352"/>
                  </a:lnTo>
                  <a:lnTo>
                    <a:pt x="1485" y="357"/>
                  </a:lnTo>
                  <a:lnTo>
                    <a:pt x="1513" y="366"/>
                  </a:lnTo>
                  <a:lnTo>
                    <a:pt x="1542" y="371"/>
                  </a:lnTo>
                  <a:lnTo>
                    <a:pt x="1568" y="379"/>
                  </a:lnTo>
                  <a:lnTo>
                    <a:pt x="1594" y="384"/>
                  </a:lnTo>
                  <a:lnTo>
                    <a:pt x="1620" y="388"/>
                  </a:lnTo>
                  <a:lnTo>
                    <a:pt x="1642" y="393"/>
                  </a:lnTo>
                  <a:lnTo>
                    <a:pt x="1662" y="397"/>
                  </a:lnTo>
                  <a:lnTo>
                    <a:pt x="1678" y="400"/>
                  </a:lnTo>
                  <a:lnTo>
                    <a:pt x="1691" y="403"/>
                  </a:lnTo>
                  <a:lnTo>
                    <a:pt x="1700" y="404"/>
                  </a:lnTo>
                  <a:lnTo>
                    <a:pt x="1704" y="405"/>
                  </a:lnTo>
                  <a:lnTo>
                    <a:pt x="1706" y="405"/>
                  </a:lnTo>
                  <a:lnTo>
                    <a:pt x="1711" y="405"/>
                  </a:lnTo>
                  <a:lnTo>
                    <a:pt x="1717" y="407"/>
                  </a:lnTo>
                  <a:lnTo>
                    <a:pt x="1724" y="410"/>
                  </a:lnTo>
                  <a:lnTo>
                    <a:pt x="1733" y="410"/>
                  </a:lnTo>
                  <a:lnTo>
                    <a:pt x="1744" y="414"/>
                  </a:lnTo>
                  <a:lnTo>
                    <a:pt x="1755" y="416"/>
                  </a:lnTo>
                  <a:lnTo>
                    <a:pt x="1768" y="417"/>
                  </a:lnTo>
                  <a:lnTo>
                    <a:pt x="1785" y="421"/>
                  </a:lnTo>
                  <a:lnTo>
                    <a:pt x="1800" y="423"/>
                  </a:lnTo>
                  <a:lnTo>
                    <a:pt x="1816" y="425"/>
                  </a:lnTo>
                  <a:lnTo>
                    <a:pt x="1833" y="427"/>
                  </a:lnTo>
                  <a:lnTo>
                    <a:pt x="1852" y="429"/>
                  </a:lnTo>
                  <a:lnTo>
                    <a:pt x="1869" y="430"/>
                  </a:lnTo>
                  <a:lnTo>
                    <a:pt x="1890" y="431"/>
                  </a:lnTo>
                  <a:lnTo>
                    <a:pt x="1908" y="432"/>
                  </a:lnTo>
                  <a:lnTo>
                    <a:pt x="1929" y="432"/>
                  </a:lnTo>
                  <a:lnTo>
                    <a:pt x="1947" y="430"/>
                  </a:lnTo>
                  <a:lnTo>
                    <a:pt x="1967" y="430"/>
                  </a:lnTo>
                  <a:lnTo>
                    <a:pt x="1986" y="428"/>
                  </a:lnTo>
                  <a:lnTo>
                    <a:pt x="2004" y="424"/>
                  </a:lnTo>
                  <a:lnTo>
                    <a:pt x="2023" y="420"/>
                  </a:lnTo>
                  <a:lnTo>
                    <a:pt x="2039" y="415"/>
                  </a:lnTo>
                  <a:lnTo>
                    <a:pt x="2057" y="408"/>
                  </a:lnTo>
                  <a:lnTo>
                    <a:pt x="2073" y="402"/>
                  </a:lnTo>
                  <a:lnTo>
                    <a:pt x="2089" y="393"/>
                  </a:lnTo>
                  <a:lnTo>
                    <a:pt x="2103" y="384"/>
                  </a:lnTo>
                  <a:lnTo>
                    <a:pt x="2117" y="372"/>
                  </a:lnTo>
                  <a:lnTo>
                    <a:pt x="2129" y="360"/>
                  </a:lnTo>
                  <a:lnTo>
                    <a:pt x="2137" y="345"/>
                  </a:lnTo>
                  <a:lnTo>
                    <a:pt x="2148" y="330"/>
                  </a:lnTo>
                  <a:lnTo>
                    <a:pt x="2156" y="313"/>
                  </a:lnTo>
                  <a:lnTo>
                    <a:pt x="2302" y="48"/>
                  </a:lnTo>
                  <a:lnTo>
                    <a:pt x="2304" y="45"/>
                  </a:lnTo>
                  <a:lnTo>
                    <a:pt x="2307" y="40"/>
                  </a:lnTo>
                  <a:lnTo>
                    <a:pt x="2312" y="33"/>
                  </a:lnTo>
                  <a:lnTo>
                    <a:pt x="2320" y="26"/>
                  </a:lnTo>
                  <a:lnTo>
                    <a:pt x="2330" y="18"/>
                  </a:lnTo>
                  <a:lnTo>
                    <a:pt x="2342" y="12"/>
                  </a:lnTo>
                  <a:lnTo>
                    <a:pt x="2358" y="8"/>
                  </a:lnTo>
                  <a:lnTo>
                    <a:pt x="2377" y="6"/>
                  </a:lnTo>
                  <a:lnTo>
                    <a:pt x="2388" y="5"/>
                  </a:lnTo>
                  <a:lnTo>
                    <a:pt x="2400" y="3"/>
                  </a:lnTo>
                  <a:lnTo>
                    <a:pt x="2413" y="4"/>
                  </a:lnTo>
                  <a:lnTo>
                    <a:pt x="2426" y="3"/>
                  </a:lnTo>
                  <a:lnTo>
                    <a:pt x="2441" y="3"/>
                  </a:lnTo>
                  <a:lnTo>
                    <a:pt x="2455" y="2"/>
                  </a:lnTo>
                  <a:lnTo>
                    <a:pt x="2468" y="1"/>
                  </a:lnTo>
                  <a:lnTo>
                    <a:pt x="2481" y="1"/>
                  </a:lnTo>
                  <a:lnTo>
                    <a:pt x="2494" y="1"/>
                  </a:lnTo>
                  <a:lnTo>
                    <a:pt x="2505" y="1"/>
                  </a:lnTo>
                  <a:lnTo>
                    <a:pt x="2516" y="0"/>
                  </a:lnTo>
                  <a:lnTo>
                    <a:pt x="2525" y="0"/>
                  </a:lnTo>
                  <a:lnTo>
                    <a:pt x="2533" y="2"/>
                  </a:lnTo>
                  <a:lnTo>
                    <a:pt x="2538" y="1"/>
                  </a:lnTo>
                  <a:lnTo>
                    <a:pt x="2541" y="1"/>
                  </a:lnTo>
                  <a:lnTo>
                    <a:pt x="2543" y="2"/>
                  </a:lnTo>
                  <a:lnTo>
                    <a:pt x="2551" y="43"/>
                  </a:lnTo>
                  <a:lnTo>
                    <a:pt x="2557" y="83"/>
                  </a:lnTo>
                  <a:lnTo>
                    <a:pt x="2563" y="123"/>
                  </a:lnTo>
                  <a:lnTo>
                    <a:pt x="2569" y="162"/>
                  </a:lnTo>
                  <a:lnTo>
                    <a:pt x="2575" y="203"/>
                  </a:lnTo>
                  <a:lnTo>
                    <a:pt x="2579" y="243"/>
                  </a:lnTo>
                  <a:lnTo>
                    <a:pt x="2584" y="283"/>
                  </a:lnTo>
                  <a:lnTo>
                    <a:pt x="2592" y="325"/>
                  </a:lnTo>
                  <a:lnTo>
                    <a:pt x="2597" y="364"/>
                  </a:lnTo>
                  <a:lnTo>
                    <a:pt x="2601" y="404"/>
                  </a:lnTo>
                  <a:lnTo>
                    <a:pt x="2608" y="444"/>
                  </a:lnTo>
                  <a:lnTo>
                    <a:pt x="2613" y="484"/>
                  </a:lnTo>
                  <a:lnTo>
                    <a:pt x="2620" y="524"/>
                  </a:lnTo>
                  <a:lnTo>
                    <a:pt x="2625" y="565"/>
                  </a:lnTo>
                  <a:lnTo>
                    <a:pt x="2632" y="604"/>
                  </a:lnTo>
                  <a:lnTo>
                    <a:pt x="2638" y="644"/>
                  </a:lnTo>
                  <a:lnTo>
                    <a:pt x="2639" y="649"/>
                  </a:lnTo>
                  <a:lnTo>
                    <a:pt x="2639" y="653"/>
                  </a:lnTo>
                  <a:lnTo>
                    <a:pt x="2640" y="658"/>
                  </a:lnTo>
                  <a:lnTo>
                    <a:pt x="2639" y="662"/>
                  </a:lnTo>
                  <a:lnTo>
                    <a:pt x="2636" y="665"/>
                  </a:lnTo>
                  <a:lnTo>
                    <a:pt x="2632" y="669"/>
                  </a:lnTo>
                  <a:lnTo>
                    <a:pt x="2623" y="671"/>
                  </a:lnTo>
                  <a:lnTo>
                    <a:pt x="2613" y="673"/>
                  </a:lnTo>
                  <a:lnTo>
                    <a:pt x="2477" y="698"/>
                  </a:lnTo>
                  <a:lnTo>
                    <a:pt x="2441" y="696"/>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56" name="Freeform 8"/>
            <p:cNvSpPr>
              <a:spLocks/>
            </p:cNvSpPr>
            <p:nvPr/>
          </p:nvSpPr>
          <p:spPr bwMode="auto">
            <a:xfrm>
              <a:off x="912" y="1880"/>
              <a:ext cx="2653" cy="703"/>
            </a:xfrm>
            <a:custGeom>
              <a:avLst/>
              <a:gdLst>
                <a:gd name="T0" fmla="*/ 3 w 2653"/>
                <a:gd name="T1" fmla="*/ 609 h 703"/>
                <a:gd name="T2" fmla="*/ 32 w 2653"/>
                <a:gd name="T3" fmla="*/ 486 h 703"/>
                <a:gd name="T4" fmla="*/ 74 w 2653"/>
                <a:gd name="T5" fmla="*/ 479 h 703"/>
                <a:gd name="T6" fmla="*/ 111 w 2653"/>
                <a:gd name="T7" fmla="*/ 471 h 703"/>
                <a:gd name="T8" fmla="*/ 143 w 2653"/>
                <a:gd name="T9" fmla="*/ 467 h 703"/>
                <a:gd name="T10" fmla="*/ 174 w 2653"/>
                <a:gd name="T11" fmla="*/ 461 h 703"/>
                <a:gd name="T12" fmla="*/ 207 w 2653"/>
                <a:gd name="T13" fmla="*/ 458 h 703"/>
                <a:gd name="T14" fmla="*/ 239 w 2653"/>
                <a:gd name="T15" fmla="*/ 453 h 703"/>
                <a:gd name="T16" fmla="*/ 277 w 2653"/>
                <a:gd name="T17" fmla="*/ 449 h 703"/>
                <a:gd name="T18" fmla="*/ 319 w 2653"/>
                <a:gd name="T19" fmla="*/ 445 h 703"/>
                <a:gd name="T20" fmla="*/ 370 w 2653"/>
                <a:gd name="T21" fmla="*/ 440 h 703"/>
                <a:gd name="T22" fmla="*/ 430 w 2653"/>
                <a:gd name="T23" fmla="*/ 432 h 703"/>
                <a:gd name="T24" fmla="*/ 559 w 2653"/>
                <a:gd name="T25" fmla="*/ 371 h 703"/>
                <a:gd name="T26" fmla="*/ 683 w 2653"/>
                <a:gd name="T27" fmla="*/ 324 h 703"/>
                <a:gd name="T28" fmla="*/ 799 w 2653"/>
                <a:gd name="T29" fmla="*/ 292 h 703"/>
                <a:gd name="T30" fmla="*/ 908 w 2653"/>
                <a:gd name="T31" fmla="*/ 275 h 703"/>
                <a:gd name="T32" fmla="*/ 1007 w 2653"/>
                <a:gd name="T33" fmla="*/ 267 h 703"/>
                <a:gd name="T34" fmla="*/ 1097 w 2653"/>
                <a:gd name="T35" fmla="*/ 268 h 703"/>
                <a:gd name="T36" fmla="*/ 1175 w 2653"/>
                <a:gd name="T37" fmla="*/ 274 h 703"/>
                <a:gd name="T38" fmla="*/ 1244 w 2653"/>
                <a:gd name="T39" fmla="*/ 284 h 703"/>
                <a:gd name="T40" fmla="*/ 1301 w 2653"/>
                <a:gd name="T41" fmla="*/ 299 h 703"/>
                <a:gd name="T42" fmla="*/ 1345 w 2653"/>
                <a:gd name="T43" fmla="*/ 313 h 703"/>
                <a:gd name="T44" fmla="*/ 1389 w 2653"/>
                <a:gd name="T45" fmla="*/ 329 h 703"/>
                <a:gd name="T46" fmla="*/ 1464 w 2653"/>
                <a:gd name="T47" fmla="*/ 352 h 703"/>
                <a:gd name="T48" fmla="*/ 1548 w 2653"/>
                <a:gd name="T49" fmla="*/ 372 h 703"/>
                <a:gd name="T50" fmla="*/ 1627 w 2653"/>
                <a:gd name="T51" fmla="*/ 390 h 703"/>
                <a:gd name="T52" fmla="*/ 1686 w 2653"/>
                <a:gd name="T53" fmla="*/ 402 h 703"/>
                <a:gd name="T54" fmla="*/ 1712 w 2653"/>
                <a:gd name="T55" fmla="*/ 406 h 703"/>
                <a:gd name="T56" fmla="*/ 1724 w 2653"/>
                <a:gd name="T57" fmla="*/ 408 h 703"/>
                <a:gd name="T58" fmla="*/ 1752 w 2653"/>
                <a:gd name="T59" fmla="*/ 414 h 703"/>
                <a:gd name="T60" fmla="*/ 1793 w 2653"/>
                <a:gd name="T61" fmla="*/ 422 h 703"/>
                <a:gd name="T62" fmla="*/ 1842 w 2653"/>
                <a:gd name="T63" fmla="*/ 428 h 703"/>
                <a:gd name="T64" fmla="*/ 1899 w 2653"/>
                <a:gd name="T65" fmla="*/ 433 h 703"/>
                <a:gd name="T66" fmla="*/ 1957 w 2653"/>
                <a:gd name="T67" fmla="*/ 433 h 703"/>
                <a:gd name="T68" fmla="*/ 2014 w 2653"/>
                <a:gd name="T69" fmla="*/ 425 h 703"/>
                <a:gd name="T70" fmla="*/ 2067 w 2653"/>
                <a:gd name="T71" fmla="*/ 409 h 703"/>
                <a:gd name="T72" fmla="*/ 2111 w 2653"/>
                <a:gd name="T73" fmla="*/ 386 h 703"/>
                <a:gd name="T74" fmla="*/ 2147 w 2653"/>
                <a:gd name="T75" fmla="*/ 347 h 703"/>
                <a:gd name="T76" fmla="*/ 2312 w 2653"/>
                <a:gd name="T77" fmla="*/ 47 h 703"/>
                <a:gd name="T78" fmla="*/ 2322 w 2653"/>
                <a:gd name="T79" fmla="*/ 32 h 703"/>
                <a:gd name="T80" fmla="*/ 2352 w 2653"/>
                <a:gd name="T81" fmla="*/ 11 h 703"/>
                <a:gd name="T82" fmla="*/ 2399 w 2653"/>
                <a:gd name="T83" fmla="*/ 4 h 703"/>
                <a:gd name="T84" fmla="*/ 2438 w 2653"/>
                <a:gd name="T85" fmla="*/ 2 h 703"/>
                <a:gd name="T86" fmla="*/ 2480 w 2653"/>
                <a:gd name="T87" fmla="*/ 1 h 703"/>
                <a:gd name="T88" fmla="*/ 2517 w 2653"/>
                <a:gd name="T89" fmla="*/ 0 h 703"/>
                <a:gd name="T90" fmla="*/ 2545 w 2653"/>
                <a:gd name="T91" fmla="*/ 1 h 703"/>
                <a:gd name="T92" fmla="*/ 2555 w 2653"/>
                <a:gd name="T93" fmla="*/ 2 h 703"/>
                <a:gd name="T94" fmla="*/ 2574 w 2653"/>
                <a:gd name="T95" fmla="*/ 123 h 703"/>
                <a:gd name="T96" fmla="*/ 2591 w 2653"/>
                <a:gd name="T97" fmla="*/ 245 h 703"/>
                <a:gd name="T98" fmla="*/ 2609 w 2653"/>
                <a:gd name="T99" fmla="*/ 366 h 703"/>
                <a:gd name="T100" fmla="*/ 2626 w 2653"/>
                <a:gd name="T101" fmla="*/ 487 h 703"/>
                <a:gd name="T102" fmla="*/ 2644 w 2653"/>
                <a:gd name="T103" fmla="*/ 609 h 703"/>
                <a:gd name="T104" fmla="*/ 2652 w 2653"/>
                <a:gd name="T105" fmla="*/ 658 h 703"/>
                <a:gd name="T106" fmla="*/ 2648 w 2653"/>
                <a:gd name="T107" fmla="*/ 670 h 703"/>
                <a:gd name="T108" fmla="*/ 2624 w 2653"/>
                <a:gd name="T109" fmla="*/ 678 h 7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53"/>
                <a:gd name="T166" fmla="*/ 0 h 703"/>
                <a:gd name="T167" fmla="*/ 2653 w 2653"/>
                <a:gd name="T168" fmla="*/ 703 h 7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53" h="703">
                  <a:moveTo>
                    <a:pt x="2453" y="701"/>
                  </a:moveTo>
                  <a:lnTo>
                    <a:pt x="2449" y="625"/>
                  </a:lnTo>
                  <a:lnTo>
                    <a:pt x="3" y="609"/>
                  </a:lnTo>
                  <a:lnTo>
                    <a:pt x="0" y="493"/>
                  </a:lnTo>
                  <a:lnTo>
                    <a:pt x="17" y="489"/>
                  </a:lnTo>
                  <a:lnTo>
                    <a:pt x="32" y="486"/>
                  </a:lnTo>
                  <a:lnTo>
                    <a:pt x="46" y="484"/>
                  </a:lnTo>
                  <a:lnTo>
                    <a:pt x="61" y="481"/>
                  </a:lnTo>
                  <a:lnTo>
                    <a:pt x="74" y="479"/>
                  </a:lnTo>
                  <a:lnTo>
                    <a:pt x="88" y="477"/>
                  </a:lnTo>
                  <a:lnTo>
                    <a:pt x="100" y="475"/>
                  </a:lnTo>
                  <a:lnTo>
                    <a:pt x="111" y="471"/>
                  </a:lnTo>
                  <a:lnTo>
                    <a:pt x="122" y="470"/>
                  </a:lnTo>
                  <a:lnTo>
                    <a:pt x="133" y="468"/>
                  </a:lnTo>
                  <a:lnTo>
                    <a:pt x="143" y="467"/>
                  </a:lnTo>
                  <a:lnTo>
                    <a:pt x="153" y="465"/>
                  </a:lnTo>
                  <a:lnTo>
                    <a:pt x="163" y="463"/>
                  </a:lnTo>
                  <a:lnTo>
                    <a:pt x="174" y="461"/>
                  </a:lnTo>
                  <a:lnTo>
                    <a:pt x="185" y="461"/>
                  </a:lnTo>
                  <a:lnTo>
                    <a:pt x="194" y="459"/>
                  </a:lnTo>
                  <a:lnTo>
                    <a:pt x="207" y="458"/>
                  </a:lnTo>
                  <a:lnTo>
                    <a:pt x="217" y="456"/>
                  </a:lnTo>
                  <a:lnTo>
                    <a:pt x="229" y="454"/>
                  </a:lnTo>
                  <a:lnTo>
                    <a:pt x="239" y="453"/>
                  </a:lnTo>
                  <a:lnTo>
                    <a:pt x="251" y="452"/>
                  </a:lnTo>
                  <a:lnTo>
                    <a:pt x="264" y="450"/>
                  </a:lnTo>
                  <a:lnTo>
                    <a:pt x="277" y="449"/>
                  </a:lnTo>
                  <a:lnTo>
                    <a:pt x="290" y="447"/>
                  </a:lnTo>
                  <a:lnTo>
                    <a:pt x="304" y="446"/>
                  </a:lnTo>
                  <a:lnTo>
                    <a:pt x="319" y="445"/>
                  </a:lnTo>
                  <a:lnTo>
                    <a:pt x="336" y="443"/>
                  </a:lnTo>
                  <a:lnTo>
                    <a:pt x="352" y="441"/>
                  </a:lnTo>
                  <a:lnTo>
                    <a:pt x="370" y="440"/>
                  </a:lnTo>
                  <a:lnTo>
                    <a:pt x="389" y="437"/>
                  </a:lnTo>
                  <a:lnTo>
                    <a:pt x="409" y="435"/>
                  </a:lnTo>
                  <a:lnTo>
                    <a:pt x="430" y="432"/>
                  </a:lnTo>
                  <a:lnTo>
                    <a:pt x="476" y="410"/>
                  </a:lnTo>
                  <a:lnTo>
                    <a:pt x="518" y="388"/>
                  </a:lnTo>
                  <a:lnTo>
                    <a:pt x="559" y="371"/>
                  </a:lnTo>
                  <a:lnTo>
                    <a:pt x="603" y="353"/>
                  </a:lnTo>
                  <a:lnTo>
                    <a:pt x="644" y="337"/>
                  </a:lnTo>
                  <a:lnTo>
                    <a:pt x="683" y="324"/>
                  </a:lnTo>
                  <a:lnTo>
                    <a:pt x="723" y="313"/>
                  </a:lnTo>
                  <a:lnTo>
                    <a:pt x="760" y="303"/>
                  </a:lnTo>
                  <a:lnTo>
                    <a:pt x="799" y="292"/>
                  </a:lnTo>
                  <a:lnTo>
                    <a:pt x="836" y="286"/>
                  </a:lnTo>
                  <a:lnTo>
                    <a:pt x="872" y="280"/>
                  </a:lnTo>
                  <a:lnTo>
                    <a:pt x="908" y="275"/>
                  </a:lnTo>
                  <a:lnTo>
                    <a:pt x="941" y="271"/>
                  </a:lnTo>
                  <a:lnTo>
                    <a:pt x="974" y="267"/>
                  </a:lnTo>
                  <a:lnTo>
                    <a:pt x="1007" y="267"/>
                  </a:lnTo>
                  <a:lnTo>
                    <a:pt x="1037" y="264"/>
                  </a:lnTo>
                  <a:lnTo>
                    <a:pt x="1067" y="266"/>
                  </a:lnTo>
                  <a:lnTo>
                    <a:pt x="1097" y="268"/>
                  </a:lnTo>
                  <a:lnTo>
                    <a:pt x="1123" y="269"/>
                  </a:lnTo>
                  <a:lnTo>
                    <a:pt x="1150" y="270"/>
                  </a:lnTo>
                  <a:lnTo>
                    <a:pt x="1175" y="274"/>
                  </a:lnTo>
                  <a:lnTo>
                    <a:pt x="1199" y="278"/>
                  </a:lnTo>
                  <a:lnTo>
                    <a:pt x="1221" y="280"/>
                  </a:lnTo>
                  <a:lnTo>
                    <a:pt x="1244" y="284"/>
                  </a:lnTo>
                  <a:lnTo>
                    <a:pt x="1263" y="288"/>
                  </a:lnTo>
                  <a:lnTo>
                    <a:pt x="1283" y="293"/>
                  </a:lnTo>
                  <a:lnTo>
                    <a:pt x="1301" y="299"/>
                  </a:lnTo>
                  <a:lnTo>
                    <a:pt x="1317" y="302"/>
                  </a:lnTo>
                  <a:lnTo>
                    <a:pt x="1332" y="308"/>
                  </a:lnTo>
                  <a:lnTo>
                    <a:pt x="1345" y="313"/>
                  </a:lnTo>
                  <a:lnTo>
                    <a:pt x="1357" y="317"/>
                  </a:lnTo>
                  <a:lnTo>
                    <a:pt x="1367" y="321"/>
                  </a:lnTo>
                  <a:lnTo>
                    <a:pt x="1389" y="329"/>
                  </a:lnTo>
                  <a:lnTo>
                    <a:pt x="1411" y="336"/>
                  </a:lnTo>
                  <a:lnTo>
                    <a:pt x="1438" y="343"/>
                  </a:lnTo>
                  <a:lnTo>
                    <a:pt x="1464" y="352"/>
                  </a:lnTo>
                  <a:lnTo>
                    <a:pt x="1492" y="357"/>
                  </a:lnTo>
                  <a:lnTo>
                    <a:pt x="1521" y="365"/>
                  </a:lnTo>
                  <a:lnTo>
                    <a:pt x="1548" y="372"/>
                  </a:lnTo>
                  <a:lnTo>
                    <a:pt x="1575" y="379"/>
                  </a:lnTo>
                  <a:lnTo>
                    <a:pt x="1601" y="384"/>
                  </a:lnTo>
                  <a:lnTo>
                    <a:pt x="1627" y="390"/>
                  </a:lnTo>
                  <a:lnTo>
                    <a:pt x="1649" y="394"/>
                  </a:lnTo>
                  <a:lnTo>
                    <a:pt x="1669" y="397"/>
                  </a:lnTo>
                  <a:lnTo>
                    <a:pt x="1686" y="402"/>
                  </a:lnTo>
                  <a:lnTo>
                    <a:pt x="1699" y="404"/>
                  </a:lnTo>
                  <a:lnTo>
                    <a:pt x="1707" y="405"/>
                  </a:lnTo>
                  <a:lnTo>
                    <a:pt x="1712" y="406"/>
                  </a:lnTo>
                  <a:lnTo>
                    <a:pt x="1714" y="406"/>
                  </a:lnTo>
                  <a:lnTo>
                    <a:pt x="1718" y="407"/>
                  </a:lnTo>
                  <a:lnTo>
                    <a:pt x="1724" y="408"/>
                  </a:lnTo>
                  <a:lnTo>
                    <a:pt x="1731" y="410"/>
                  </a:lnTo>
                  <a:lnTo>
                    <a:pt x="1741" y="412"/>
                  </a:lnTo>
                  <a:lnTo>
                    <a:pt x="1752" y="414"/>
                  </a:lnTo>
                  <a:lnTo>
                    <a:pt x="1765" y="417"/>
                  </a:lnTo>
                  <a:lnTo>
                    <a:pt x="1777" y="418"/>
                  </a:lnTo>
                  <a:lnTo>
                    <a:pt x="1793" y="422"/>
                  </a:lnTo>
                  <a:lnTo>
                    <a:pt x="1808" y="424"/>
                  </a:lnTo>
                  <a:lnTo>
                    <a:pt x="1825" y="427"/>
                  </a:lnTo>
                  <a:lnTo>
                    <a:pt x="1842" y="428"/>
                  </a:lnTo>
                  <a:lnTo>
                    <a:pt x="1860" y="430"/>
                  </a:lnTo>
                  <a:lnTo>
                    <a:pt x="1879" y="431"/>
                  </a:lnTo>
                  <a:lnTo>
                    <a:pt x="1899" y="433"/>
                  </a:lnTo>
                  <a:lnTo>
                    <a:pt x="1918" y="433"/>
                  </a:lnTo>
                  <a:lnTo>
                    <a:pt x="1937" y="433"/>
                  </a:lnTo>
                  <a:lnTo>
                    <a:pt x="1957" y="433"/>
                  </a:lnTo>
                  <a:lnTo>
                    <a:pt x="1976" y="431"/>
                  </a:lnTo>
                  <a:lnTo>
                    <a:pt x="1994" y="430"/>
                  </a:lnTo>
                  <a:lnTo>
                    <a:pt x="2014" y="425"/>
                  </a:lnTo>
                  <a:lnTo>
                    <a:pt x="2031" y="422"/>
                  </a:lnTo>
                  <a:lnTo>
                    <a:pt x="2051" y="417"/>
                  </a:lnTo>
                  <a:lnTo>
                    <a:pt x="2067" y="409"/>
                  </a:lnTo>
                  <a:lnTo>
                    <a:pt x="2082" y="403"/>
                  </a:lnTo>
                  <a:lnTo>
                    <a:pt x="2099" y="395"/>
                  </a:lnTo>
                  <a:lnTo>
                    <a:pt x="2111" y="386"/>
                  </a:lnTo>
                  <a:lnTo>
                    <a:pt x="2126" y="373"/>
                  </a:lnTo>
                  <a:lnTo>
                    <a:pt x="2139" y="362"/>
                  </a:lnTo>
                  <a:lnTo>
                    <a:pt x="2147" y="347"/>
                  </a:lnTo>
                  <a:lnTo>
                    <a:pt x="2157" y="332"/>
                  </a:lnTo>
                  <a:lnTo>
                    <a:pt x="2166" y="314"/>
                  </a:lnTo>
                  <a:lnTo>
                    <a:pt x="2312" y="47"/>
                  </a:lnTo>
                  <a:lnTo>
                    <a:pt x="2313" y="45"/>
                  </a:lnTo>
                  <a:lnTo>
                    <a:pt x="2317" y="40"/>
                  </a:lnTo>
                  <a:lnTo>
                    <a:pt x="2322" y="32"/>
                  </a:lnTo>
                  <a:lnTo>
                    <a:pt x="2329" y="26"/>
                  </a:lnTo>
                  <a:lnTo>
                    <a:pt x="2339" y="18"/>
                  </a:lnTo>
                  <a:lnTo>
                    <a:pt x="2352" y="11"/>
                  </a:lnTo>
                  <a:lnTo>
                    <a:pt x="2368" y="7"/>
                  </a:lnTo>
                  <a:lnTo>
                    <a:pt x="2387" y="5"/>
                  </a:lnTo>
                  <a:lnTo>
                    <a:pt x="2399" y="4"/>
                  </a:lnTo>
                  <a:lnTo>
                    <a:pt x="2411" y="2"/>
                  </a:lnTo>
                  <a:lnTo>
                    <a:pt x="2425" y="2"/>
                  </a:lnTo>
                  <a:lnTo>
                    <a:pt x="2438" y="2"/>
                  </a:lnTo>
                  <a:lnTo>
                    <a:pt x="2452" y="1"/>
                  </a:lnTo>
                  <a:lnTo>
                    <a:pt x="2466" y="1"/>
                  </a:lnTo>
                  <a:lnTo>
                    <a:pt x="2480" y="1"/>
                  </a:lnTo>
                  <a:lnTo>
                    <a:pt x="2493" y="1"/>
                  </a:lnTo>
                  <a:lnTo>
                    <a:pt x="2505" y="0"/>
                  </a:lnTo>
                  <a:lnTo>
                    <a:pt x="2517" y="0"/>
                  </a:lnTo>
                  <a:lnTo>
                    <a:pt x="2528" y="0"/>
                  </a:lnTo>
                  <a:lnTo>
                    <a:pt x="2537" y="0"/>
                  </a:lnTo>
                  <a:lnTo>
                    <a:pt x="2545" y="1"/>
                  </a:lnTo>
                  <a:lnTo>
                    <a:pt x="2550" y="1"/>
                  </a:lnTo>
                  <a:lnTo>
                    <a:pt x="2554" y="1"/>
                  </a:lnTo>
                  <a:lnTo>
                    <a:pt x="2555" y="2"/>
                  </a:lnTo>
                  <a:lnTo>
                    <a:pt x="2562" y="42"/>
                  </a:lnTo>
                  <a:lnTo>
                    <a:pt x="2568" y="83"/>
                  </a:lnTo>
                  <a:lnTo>
                    <a:pt x="2574" y="123"/>
                  </a:lnTo>
                  <a:lnTo>
                    <a:pt x="2580" y="163"/>
                  </a:lnTo>
                  <a:lnTo>
                    <a:pt x="2586" y="204"/>
                  </a:lnTo>
                  <a:lnTo>
                    <a:pt x="2591" y="245"/>
                  </a:lnTo>
                  <a:lnTo>
                    <a:pt x="2596" y="285"/>
                  </a:lnTo>
                  <a:lnTo>
                    <a:pt x="2603" y="326"/>
                  </a:lnTo>
                  <a:lnTo>
                    <a:pt x="2609" y="366"/>
                  </a:lnTo>
                  <a:lnTo>
                    <a:pt x="2614" y="407"/>
                  </a:lnTo>
                  <a:lnTo>
                    <a:pt x="2620" y="446"/>
                  </a:lnTo>
                  <a:lnTo>
                    <a:pt x="2626" y="487"/>
                  </a:lnTo>
                  <a:lnTo>
                    <a:pt x="2632" y="527"/>
                  </a:lnTo>
                  <a:lnTo>
                    <a:pt x="2636" y="568"/>
                  </a:lnTo>
                  <a:lnTo>
                    <a:pt x="2644" y="609"/>
                  </a:lnTo>
                  <a:lnTo>
                    <a:pt x="2650" y="648"/>
                  </a:lnTo>
                  <a:lnTo>
                    <a:pt x="2651" y="654"/>
                  </a:lnTo>
                  <a:lnTo>
                    <a:pt x="2652" y="658"/>
                  </a:lnTo>
                  <a:lnTo>
                    <a:pt x="2652" y="662"/>
                  </a:lnTo>
                  <a:lnTo>
                    <a:pt x="2651" y="666"/>
                  </a:lnTo>
                  <a:lnTo>
                    <a:pt x="2648" y="670"/>
                  </a:lnTo>
                  <a:lnTo>
                    <a:pt x="2644" y="673"/>
                  </a:lnTo>
                  <a:lnTo>
                    <a:pt x="2635" y="675"/>
                  </a:lnTo>
                  <a:lnTo>
                    <a:pt x="2624" y="678"/>
                  </a:lnTo>
                  <a:lnTo>
                    <a:pt x="2489" y="702"/>
                  </a:lnTo>
                  <a:lnTo>
                    <a:pt x="2453" y="70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57" name="Freeform 9"/>
            <p:cNvSpPr>
              <a:spLocks/>
            </p:cNvSpPr>
            <p:nvPr/>
          </p:nvSpPr>
          <p:spPr bwMode="auto">
            <a:xfrm>
              <a:off x="1351" y="2139"/>
              <a:ext cx="846" cy="210"/>
            </a:xfrm>
            <a:custGeom>
              <a:avLst/>
              <a:gdLst>
                <a:gd name="T0" fmla="*/ 0 w 846"/>
                <a:gd name="T1" fmla="*/ 170 h 210"/>
                <a:gd name="T2" fmla="*/ 17 w 846"/>
                <a:gd name="T3" fmla="*/ 205 h 210"/>
                <a:gd name="T4" fmla="*/ 19 w 846"/>
                <a:gd name="T5" fmla="*/ 208 h 210"/>
                <a:gd name="T6" fmla="*/ 168 w 846"/>
                <a:gd name="T7" fmla="*/ 209 h 210"/>
                <a:gd name="T8" fmla="*/ 796 w 846"/>
                <a:gd name="T9" fmla="*/ 91 h 210"/>
                <a:gd name="T10" fmla="*/ 845 w 846"/>
                <a:gd name="T11" fmla="*/ 29 h 210"/>
                <a:gd name="T12" fmla="*/ 845 w 846"/>
                <a:gd name="T13" fmla="*/ 28 h 210"/>
                <a:gd name="T14" fmla="*/ 842 w 846"/>
                <a:gd name="T15" fmla="*/ 28 h 210"/>
                <a:gd name="T16" fmla="*/ 837 w 846"/>
                <a:gd name="T17" fmla="*/ 26 h 210"/>
                <a:gd name="T18" fmla="*/ 830 w 846"/>
                <a:gd name="T19" fmla="*/ 24 h 210"/>
                <a:gd name="T20" fmla="*/ 820 w 846"/>
                <a:gd name="T21" fmla="*/ 20 h 210"/>
                <a:gd name="T22" fmla="*/ 808 w 846"/>
                <a:gd name="T23" fmla="*/ 19 h 210"/>
                <a:gd name="T24" fmla="*/ 796 w 846"/>
                <a:gd name="T25" fmla="*/ 17 h 210"/>
                <a:gd name="T26" fmla="*/ 782 w 846"/>
                <a:gd name="T27" fmla="*/ 13 h 210"/>
                <a:gd name="T28" fmla="*/ 765 w 846"/>
                <a:gd name="T29" fmla="*/ 10 h 210"/>
                <a:gd name="T30" fmla="*/ 746 w 846"/>
                <a:gd name="T31" fmla="*/ 8 h 210"/>
                <a:gd name="T32" fmla="*/ 727 w 846"/>
                <a:gd name="T33" fmla="*/ 6 h 210"/>
                <a:gd name="T34" fmla="*/ 706 w 846"/>
                <a:gd name="T35" fmla="*/ 4 h 210"/>
                <a:gd name="T36" fmla="*/ 682 w 846"/>
                <a:gd name="T37" fmla="*/ 2 h 210"/>
                <a:gd name="T38" fmla="*/ 658 w 846"/>
                <a:gd name="T39" fmla="*/ 1 h 210"/>
                <a:gd name="T40" fmla="*/ 631 w 846"/>
                <a:gd name="T41" fmla="*/ 0 h 210"/>
                <a:gd name="T42" fmla="*/ 604 w 846"/>
                <a:gd name="T43" fmla="*/ 0 h 210"/>
                <a:gd name="T44" fmla="*/ 575 w 846"/>
                <a:gd name="T45" fmla="*/ 1 h 210"/>
                <a:gd name="T46" fmla="*/ 544 w 846"/>
                <a:gd name="T47" fmla="*/ 4 h 210"/>
                <a:gd name="T48" fmla="*/ 514 w 846"/>
                <a:gd name="T49" fmla="*/ 6 h 210"/>
                <a:gd name="T50" fmla="*/ 481 w 846"/>
                <a:gd name="T51" fmla="*/ 8 h 210"/>
                <a:gd name="T52" fmla="*/ 446 w 846"/>
                <a:gd name="T53" fmla="*/ 14 h 210"/>
                <a:gd name="T54" fmla="*/ 410 w 846"/>
                <a:gd name="T55" fmla="*/ 21 h 210"/>
                <a:gd name="T56" fmla="*/ 374 w 846"/>
                <a:gd name="T57" fmla="*/ 28 h 210"/>
                <a:gd name="T58" fmla="*/ 336 w 846"/>
                <a:gd name="T59" fmla="*/ 37 h 210"/>
                <a:gd name="T60" fmla="*/ 295 w 846"/>
                <a:gd name="T61" fmla="*/ 48 h 210"/>
                <a:gd name="T62" fmla="*/ 259 w 846"/>
                <a:gd name="T63" fmla="*/ 60 h 210"/>
                <a:gd name="T64" fmla="*/ 217 w 846"/>
                <a:gd name="T65" fmla="*/ 74 h 210"/>
                <a:gd name="T66" fmla="*/ 175 w 846"/>
                <a:gd name="T67" fmla="*/ 89 h 210"/>
                <a:gd name="T68" fmla="*/ 131 w 846"/>
                <a:gd name="T69" fmla="*/ 106 h 210"/>
                <a:gd name="T70" fmla="*/ 91 w 846"/>
                <a:gd name="T71" fmla="*/ 127 h 210"/>
                <a:gd name="T72" fmla="*/ 46 w 846"/>
                <a:gd name="T73" fmla="*/ 147 h 210"/>
                <a:gd name="T74" fmla="*/ 0 w 846"/>
                <a:gd name="T75" fmla="*/ 170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6"/>
                <a:gd name="T115" fmla="*/ 0 h 210"/>
                <a:gd name="T116" fmla="*/ 846 w 846"/>
                <a:gd name="T117" fmla="*/ 210 h 2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6" h="210">
                  <a:moveTo>
                    <a:pt x="0" y="170"/>
                  </a:moveTo>
                  <a:lnTo>
                    <a:pt x="17" y="205"/>
                  </a:lnTo>
                  <a:lnTo>
                    <a:pt x="19" y="208"/>
                  </a:lnTo>
                  <a:lnTo>
                    <a:pt x="168" y="209"/>
                  </a:lnTo>
                  <a:lnTo>
                    <a:pt x="796" y="91"/>
                  </a:lnTo>
                  <a:lnTo>
                    <a:pt x="845" y="29"/>
                  </a:lnTo>
                  <a:lnTo>
                    <a:pt x="845" y="28"/>
                  </a:lnTo>
                  <a:lnTo>
                    <a:pt x="842" y="28"/>
                  </a:lnTo>
                  <a:lnTo>
                    <a:pt x="837" y="26"/>
                  </a:lnTo>
                  <a:lnTo>
                    <a:pt x="830" y="24"/>
                  </a:lnTo>
                  <a:lnTo>
                    <a:pt x="820" y="20"/>
                  </a:lnTo>
                  <a:lnTo>
                    <a:pt x="808" y="19"/>
                  </a:lnTo>
                  <a:lnTo>
                    <a:pt x="796" y="17"/>
                  </a:lnTo>
                  <a:lnTo>
                    <a:pt x="782" y="13"/>
                  </a:lnTo>
                  <a:lnTo>
                    <a:pt x="765" y="10"/>
                  </a:lnTo>
                  <a:lnTo>
                    <a:pt x="746" y="8"/>
                  </a:lnTo>
                  <a:lnTo>
                    <a:pt x="727" y="6"/>
                  </a:lnTo>
                  <a:lnTo>
                    <a:pt x="706" y="4"/>
                  </a:lnTo>
                  <a:lnTo>
                    <a:pt x="682" y="2"/>
                  </a:lnTo>
                  <a:lnTo>
                    <a:pt x="658" y="1"/>
                  </a:lnTo>
                  <a:lnTo>
                    <a:pt x="631" y="0"/>
                  </a:lnTo>
                  <a:lnTo>
                    <a:pt x="604" y="0"/>
                  </a:lnTo>
                  <a:lnTo>
                    <a:pt x="575" y="1"/>
                  </a:lnTo>
                  <a:lnTo>
                    <a:pt x="544" y="4"/>
                  </a:lnTo>
                  <a:lnTo>
                    <a:pt x="514" y="6"/>
                  </a:lnTo>
                  <a:lnTo>
                    <a:pt x="481" y="8"/>
                  </a:lnTo>
                  <a:lnTo>
                    <a:pt x="446" y="14"/>
                  </a:lnTo>
                  <a:lnTo>
                    <a:pt x="410" y="21"/>
                  </a:lnTo>
                  <a:lnTo>
                    <a:pt x="374" y="28"/>
                  </a:lnTo>
                  <a:lnTo>
                    <a:pt x="336" y="37"/>
                  </a:lnTo>
                  <a:lnTo>
                    <a:pt x="295" y="48"/>
                  </a:lnTo>
                  <a:lnTo>
                    <a:pt x="259" y="60"/>
                  </a:lnTo>
                  <a:lnTo>
                    <a:pt x="217" y="74"/>
                  </a:lnTo>
                  <a:lnTo>
                    <a:pt x="175" y="89"/>
                  </a:lnTo>
                  <a:lnTo>
                    <a:pt x="131" y="106"/>
                  </a:lnTo>
                  <a:lnTo>
                    <a:pt x="91" y="127"/>
                  </a:lnTo>
                  <a:lnTo>
                    <a:pt x="46" y="147"/>
                  </a:lnTo>
                  <a:lnTo>
                    <a:pt x="0" y="170"/>
                  </a:lnTo>
                </a:path>
              </a:pathLst>
            </a:custGeom>
            <a:solidFill>
              <a:srgbClr val="99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58" name="Freeform 10"/>
            <p:cNvSpPr>
              <a:spLocks/>
            </p:cNvSpPr>
            <p:nvPr/>
          </p:nvSpPr>
          <p:spPr bwMode="auto">
            <a:xfrm>
              <a:off x="1342" y="2144"/>
              <a:ext cx="859" cy="213"/>
            </a:xfrm>
            <a:custGeom>
              <a:avLst/>
              <a:gdLst>
                <a:gd name="T0" fmla="*/ 0 w 859"/>
                <a:gd name="T1" fmla="*/ 169 h 213"/>
                <a:gd name="T2" fmla="*/ 16 w 859"/>
                <a:gd name="T3" fmla="*/ 206 h 213"/>
                <a:gd name="T4" fmla="*/ 18 w 859"/>
                <a:gd name="T5" fmla="*/ 210 h 213"/>
                <a:gd name="T6" fmla="*/ 171 w 859"/>
                <a:gd name="T7" fmla="*/ 212 h 213"/>
                <a:gd name="T8" fmla="*/ 808 w 859"/>
                <a:gd name="T9" fmla="*/ 95 h 213"/>
                <a:gd name="T10" fmla="*/ 858 w 859"/>
                <a:gd name="T11" fmla="*/ 32 h 213"/>
                <a:gd name="T12" fmla="*/ 857 w 859"/>
                <a:gd name="T13" fmla="*/ 31 h 213"/>
                <a:gd name="T14" fmla="*/ 855 w 859"/>
                <a:gd name="T15" fmla="*/ 30 h 213"/>
                <a:gd name="T16" fmla="*/ 849 w 859"/>
                <a:gd name="T17" fmla="*/ 29 h 213"/>
                <a:gd name="T18" fmla="*/ 842 w 859"/>
                <a:gd name="T19" fmla="*/ 26 h 213"/>
                <a:gd name="T20" fmla="*/ 833 w 859"/>
                <a:gd name="T21" fmla="*/ 22 h 213"/>
                <a:gd name="T22" fmla="*/ 821 w 859"/>
                <a:gd name="T23" fmla="*/ 21 h 213"/>
                <a:gd name="T24" fmla="*/ 807 w 859"/>
                <a:gd name="T25" fmla="*/ 19 h 213"/>
                <a:gd name="T26" fmla="*/ 793 w 859"/>
                <a:gd name="T27" fmla="*/ 15 h 213"/>
                <a:gd name="T28" fmla="*/ 776 w 859"/>
                <a:gd name="T29" fmla="*/ 11 h 213"/>
                <a:gd name="T30" fmla="*/ 758 w 859"/>
                <a:gd name="T31" fmla="*/ 9 h 213"/>
                <a:gd name="T32" fmla="*/ 738 w 859"/>
                <a:gd name="T33" fmla="*/ 7 h 213"/>
                <a:gd name="T34" fmla="*/ 716 w 859"/>
                <a:gd name="T35" fmla="*/ 3 h 213"/>
                <a:gd name="T36" fmla="*/ 692 w 859"/>
                <a:gd name="T37" fmla="*/ 2 h 213"/>
                <a:gd name="T38" fmla="*/ 667 w 859"/>
                <a:gd name="T39" fmla="*/ 1 h 213"/>
                <a:gd name="T40" fmla="*/ 640 w 859"/>
                <a:gd name="T41" fmla="*/ 0 h 213"/>
                <a:gd name="T42" fmla="*/ 612 w 859"/>
                <a:gd name="T43" fmla="*/ 0 h 213"/>
                <a:gd name="T44" fmla="*/ 583 w 859"/>
                <a:gd name="T45" fmla="*/ 0 h 213"/>
                <a:gd name="T46" fmla="*/ 552 w 859"/>
                <a:gd name="T47" fmla="*/ 3 h 213"/>
                <a:gd name="T48" fmla="*/ 520 w 859"/>
                <a:gd name="T49" fmla="*/ 5 h 213"/>
                <a:gd name="T50" fmla="*/ 487 w 859"/>
                <a:gd name="T51" fmla="*/ 7 h 213"/>
                <a:gd name="T52" fmla="*/ 451 w 859"/>
                <a:gd name="T53" fmla="*/ 13 h 213"/>
                <a:gd name="T54" fmla="*/ 416 w 859"/>
                <a:gd name="T55" fmla="*/ 19 h 213"/>
                <a:gd name="T56" fmla="*/ 379 w 859"/>
                <a:gd name="T57" fmla="*/ 25 h 213"/>
                <a:gd name="T58" fmla="*/ 339 w 859"/>
                <a:gd name="T59" fmla="*/ 35 h 213"/>
                <a:gd name="T60" fmla="*/ 300 w 859"/>
                <a:gd name="T61" fmla="*/ 45 h 213"/>
                <a:gd name="T62" fmla="*/ 261 w 859"/>
                <a:gd name="T63" fmla="*/ 57 h 213"/>
                <a:gd name="T64" fmla="*/ 219 w 859"/>
                <a:gd name="T65" fmla="*/ 72 h 213"/>
                <a:gd name="T66" fmla="*/ 177 w 859"/>
                <a:gd name="T67" fmla="*/ 87 h 213"/>
                <a:gd name="T68" fmla="*/ 133 w 859"/>
                <a:gd name="T69" fmla="*/ 105 h 213"/>
                <a:gd name="T70" fmla="*/ 91 w 859"/>
                <a:gd name="T71" fmla="*/ 125 h 213"/>
                <a:gd name="T72" fmla="*/ 47 w 859"/>
                <a:gd name="T73" fmla="*/ 145 h 213"/>
                <a:gd name="T74" fmla="*/ 0 w 859"/>
                <a:gd name="T75" fmla="*/ 169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9"/>
                <a:gd name="T115" fmla="*/ 0 h 213"/>
                <a:gd name="T116" fmla="*/ 859 w 859"/>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9" h="213">
                  <a:moveTo>
                    <a:pt x="0" y="169"/>
                  </a:moveTo>
                  <a:lnTo>
                    <a:pt x="16" y="206"/>
                  </a:lnTo>
                  <a:lnTo>
                    <a:pt x="18" y="210"/>
                  </a:lnTo>
                  <a:lnTo>
                    <a:pt x="171" y="212"/>
                  </a:lnTo>
                  <a:lnTo>
                    <a:pt x="808" y="95"/>
                  </a:lnTo>
                  <a:lnTo>
                    <a:pt x="858" y="32"/>
                  </a:lnTo>
                  <a:lnTo>
                    <a:pt x="857" y="31"/>
                  </a:lnTo>
                  <a:lnTo>
                    <a:pt x="855" y="30"/>
                  </a:lnTo>
                  <a:lnTo>
                    <a:pt x="849" y="29"/>
                  </a:lnTo>
                  <a:lnTo>
                    <a:pt x="842" y="26"/>
                  </a:lnTo>
                  <a:lnTo>
                    <a:pt x="833" y="22"/>
                  </a:lnTo>
                  <a:lnTo>
                    <a:pt x="821" y="21"/>
                  </a:lnTo>
                  <a:lnTo>
                    <a:pt x="807" y="19"/>
                  </a:lnTo>
                  <a:lnTo>
                    <a:pt x="793" y="15"/>
                  </a:lnTo>
                  <a:lnTo>
                    <a:pt x="776" y="11"/>
                  </a:lnTo>
                  <a:lnTo>
                    <a:pt x="758" y="9"/>
                  </a:lnTo>
                  <a:lnTo>
                    <a:pt x="738" y="7"/>
                  </a:lnTo>
                  <a:lnTo>
                    <a:pt x="716" y="3"/>
                  </a:lnTo>
                  <a:lnTo>
                    <a:pt x="692" y="2"/>
                  </a:lnTo>
                  <a:lnTo>
                    <a:pt x="667" y="1"/>
                  </a:lnTo>
                  <a:lnTo>
                    <a:pt x="640" y="0"/>
                  </a:lnTo>
                  <a:lnTo>
                    <a:pt x="612" y="0"/>
                  </a:lnTo>
                  <a:lnTo>
                    <a:pt x="583" y="0"/>
                  </a:lnTo>
                  <a:lnTo>
                    <a:pt x="552" y="3"/>
                  </a:lnTo>
                  <a:lnTo>
                    <a:pt x="520" y="5"/>
                  </a:lnTo>
                  <a:lnTo>
                    <a:pt x="487" y="7"/>
                  </a:lnTo>
                  <a:lnTo>
                    <a:pt x="451" y="13"/>
                  </a:lnTo>
                  <a:lnTo>
                    <a:pt x="416" y="19"/>
                  </a:lnTo>
                  <a:lnTo>
                    <a:pt x="379" y="25"/>
                  </a:lnTo>
                  <a:lnTo>
                    <a:pt x="339" y="35"/>
                  </a:lnTo>
                  <a:lnTo>
                    <a:pt x="300" y="45"/>
                  </a:lnTo>
                  <a:lnTo>
                    <a:pt x="261" y="57"/>
                  </a:lnTo>
                  <a:lnTo>
                    <a:pt x="219" y="72"/>
                  </a:lnTo>
                  <a:lnTo>
                    <a:pt x="177" y="87"/>
                  </a:lnTo>
                  <a:lnTo>
                    <a:pt x="133" y="105"/>
                  </a:lnTo>
                  <a:lnTo>
                    <a:pt x="91" y="125"/>
                  </a:lnTo>
                  <a:lnTo>
                    <a:pt x="47" y="145"/>
                  </a:lnTo>
                  <a:lnTo>
                    <a:pt x="0" y="169"/>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59" name="Freeform 11"/>
            <p:cNvSpPr>
              <a:spLocks/>
            </p:cNvSpPr>
            <p:nvPr/>
          </p:nvSpPr>
          <p:spPr bwMode="auto">
            <a:xfrm>
              <a:off x="910" y="2480"/>
              <a:ext cx="2487" cy="167"/>
            </a:xfrm>
            <a:custGeom>
              <a:avLst/>
              <a:gdLst>
                <a:gd name="T0" fmla="*/ 2436 w 2487"/>
                <a:gd name="T1" fmla="*/ 98 h 167"/>
                <a:gd name="T2" fmla="*/ 2336 w 2487"/>
                <a:gd name="T3" fmla="*/ 102 h 167"/>
                <a:gd name="T4" fmla="*/ 2236 w 2487"/>
                <a:gd name="T5" fmla="*/ 108 h 167"/>
                <a:gd name="T6" fmla="*/ 2136 w 2487"/>
                <a:gd name="T7" fmla="*/ 111 h 167"/>
                <a:gd name="T8" fmla="*/ 2036 w 2487"/>
                <a:gd name="T9" fmla="*/ 115 h 167"/>
                <a:gd name="T10" fmla="*/ 1935 w 2487"/>
                <a:gd name="T11" fmla="*/ 117 h 167"/>
                <a:gd name="T12" fmla="*/ 1835 w 2487"/>
                <a:gd name="T13" fmla="*/ 119 h 167"/>
                <a:gd name="T14" fmla="*/ 1733 w 2487"/>
                <a:gd name="T15" fmla="*/ 123 h 167"/>
                <a:gd name="T16" fmla="*/ 1634 w 2487"/>
                <a:gd name="T17" fmla="*/ 124 h 167"/>
                <a:gd name="T18" fmla="*/ 1533 w 2487"/>
                <a:gd name="T19" fmla="*/ 125 h 167"/>
                <a:gd name="T20" fmla="*/ 1433 w 2487"/>
                <a:gd name="T21" fmla="*/ 128 h 167"/>
                <a:gd name="T22" fmla="*/ 1333 w 2487"/>
                <a:gd name="T23" fmla="*/ 130 h 167"/>
                <a:gd name="T24" fmla="*/ 1233 w 2487"/>
                <a:gd name="T25" fmla="*/ 132 h 167"/>
                <a:gd name="T26" fmla="*/ 1135 w 2487"/>
                <a:gd name="T27" fmla="*/ 135 h 167"/>
                <a:gd name="T28" fmla="*/ 1037 w 2487"/>
                <a:gd name="T29" fmla="*/ 139 h 167"/>
                <a:gd name="T30" fmla="*/ 939 w 2487"/>
                <a:gd name="T31" fmla="*/ 142 h 167"/>
                <a:gd name="T32" fmla="*/ 844 w 2487"/>
                <a:gd name="T33" fmla="*/ 148 h 167"/>
                <a:gd name="T34" fmla="*/ 758 w 2487"/>
                <a:gd name="T35" fmla="*/ 152 h 167"/>
                <a:gd name="T36" fmla="*/ 685 w 2487"/>
                <a:gd name="T37" fmla="*/ 154 h 167"/>
                <a:gd name="T38" fmla="*/ 625 w 2487"/>
                <a:gd name="T39" fmla="*/ 156 h 167"/>
                <a:gd name="T40" fmla="*/ 573 w 2487"/>
                <a:gd name="T41" fmla="*/ 160 h 167"/>
                <a:gd name="T42" fmla="*/ 531 w 2487"/>
                <a:gd name="T43" fmla="*/ 161 h 167"/>
                <a:gd name="T44" fmla="*/ 498 w 2487"/>
                <a:gd name="T45" fmla="*/ 161 h 167"/>
                <a:gd name="T46" fmla="*/ 472 w 2487"/>
                <a:gd name="T47" fmla="*/ 162 h 167"/>
                <a:gd name="T48" fmla="*/ 452 w 2487"/>
                <a:gd name="T49" fmla="*/ 162 h 167"/>
                <a:gd name="T50" fmla="*/ 439 w 2487"/>
                <a:gd name="T51" fmla="*/ 161 h 167"/>
                <a:gd name="T52" fmla="*/ 429 w 2487"/>
                <a:gd name="T53" fmla="*/ 160 h 167"/>
                <a:gd name="T54" fmla="*/ 425 w 2487"/>
                <a:gd name="T55" fmla="*/ 161 h 167"/>
                <a:gd name="T56" fmla="*/ 422 w 2487"/>
                <a:gd name="T57" fmla="*/ 160 h 167"/>
                <a:gd name="T58" fmla="*/ 423 w 2487"/>
                <a:gd name="T59" fmla="*/ 162 h 167"/>
                <a:gd name="T60" fmla="*/ 417 w 2487"/>
                <a:gd name="T61" fmla="*/ 161 h 167"/>
                <a:gd name="T62" fmla="*/ 401 w 2487"/>
                <a:gd name="T63" fmla="*/ 162 h 167"/>
                <a:gd name="T64" fmla="*/ 378 w 2487"/>
                <a:gd name="T65" fmla="*/ 163 h 167"/>
                <a:gd name="T66" fmla="*/ 351 w 2487"/>
                <a:gd name="T67" fmla="*/ 164 h 167"/>
                <a:gd name="T68" fmla="*/ 322 w 2487"/>
                <a:gd name="T69" fmla="*/ 165 h 167"/>
                <a:gd name="T70" fmla="*/ 295 w 2487"/>
                <a:gd name="T71" fmla="*/ 166 h 167"/>
                <a:gd name="T72" fmla="*/ 270 w 2487"/>
                <a:gd name="T73" fmla="*/ 166 h 167"/>
                <a:gd name="T74" fmla="*/ 251 w 2487"/>
                <a:gd name="T75" fmla="*/ 164 h 167"/>
                <a:gd name="T76" fmla="*/ 239 w 2487"/>
                <a:gd name="T77" fmla="*/ 164 h 167"/>
                <a:gd name="T78" fmla="*/ 216 w 2487"/>
                <a:gd name="T79" fmla="*/ 161 h 167"/>
                <a:gd name="T80" fmla="*/ 182 w 2487"/>
                <a:gd name="T81" fmla="*/ 157 h 167"/>
                <a:gd name="T82" fmla="*/ 146 w 2487"/>
                <a:gd name="T83" fmla="*/ 148 h 167"/>
                <a:gd name="T84" fmla="*/ 106 w 2487"/>
                <a:gd name="T85" fmla="*/ 137 h 167"/>
                <a:gd name="T86" fmla="*/ 66 w 2487"/>
                <a:gd name="T87" fmla="*/ 121 h 167"/>
                <a:gd name="T88" fmla="*/ 31 w 2487"/>
                <a:gd name="T89" fmla="*/ 100 h 167"/>
                <a:gd name="T90" fmla="*/ 17 w 2487"/>
                <a:gd name="T91" fmla="*/ 51 h 167"/>
                <a:gd name="T92" fmla="*/ 1 w 2487"/>
                <a:gd name="T93" fmla="*/ 0 h 167"/>
                <a:gd name="T94" fmla="*/ 2450 w 2487"/>
                <a:gd name="T95" fmla="*/ 23 h 167"/>
                <a:gd name="T96" fmla="*/ 2453 w 2487"/>
                <a:gd name="T97" fmla="*/ 47 h 167"/>
                <a:gd name="T98" fmla="*/ 2456 w 2487"/>
                <a:gd name="T99" fmla="*/ 70 h 167"/>
                <a:gd name="T100" fmla="*/ 2470 w 2487"/>
                <a:gd name="T101" fmla="*/ 89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87"/>
                <a:gd name="T154" fmla="*/ 0 h 167"/>
                <a:gd name="T155" fmla="*/ 2487 w 2487"/>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87" h="167">
                  <a:moveTo>
                    <a:pt x="2486" y="94"/>
                  </a:moveTo>
                  <a:lnTo>
                    <a:pt x="2436" y="98"/>
                  </a:lnTo>
                  <a:lnTo>
                    <a:pt x="2385" y="100"/>
                  </a:lnTo>
                  <a:lnTo>
                    <a:pt x="2336" y="102"/>
                  </a:lnTo>
                  <a:lnTo>
                    <a:pt x="2287" y="106"/>
                  </a:lnTo>
                  <a:lnTo>
                    <a:pt x="2236" y="108"/>
                  </a:lnTo>
                  <a:lnTo>
                    <a:pt x="2186" y="110"/>
                  </a:lnTo>
                  <a:lnTo>
                    <a:pt x="2136" y="111"/>
                  </a:lnTo>
                  <a:lnTo>
                    <a:pt x="2086" y="112"/>
                  </a:lnTo>
                  <a:lnTo>
                    <a:pt x="2036" y="115"/>
                  </a:lnTo>
                  <a:lnTo>
                    <a:pt x="1986" y="115"/>
                  </a:lnTo>
                  <a:lnTo>
                    <a:pt x="1935" y="117"/>
                  </a:lnTo>
                  <a:lnTo>
                    <a:pt x="1884" y="119"/>
                  </a:lnTo>
                  <a:lnTo>
                    <a:pt x="1835" y="119"/>
                  </a:lnTo>
                  <a:lnTo>
                    <a:pt x="1783" y="122"/>
                  </a:lnTo>
                  <a:lnTo>
                    <a:pt x="1733" y="123"/>
                  </a:lnTo>
                  <a:lnTo>
                    <a:pt x="1683" y="123"/>
                  </a:lnTo>
                  <a:lnTo>
                    <a:pt x="1634" y="124"/>
                  </a:lnTo>
                  <a:lnTo>
                    <a:pt x="1584" y="125"/>
                  </a:lnTo>
                  <a:lnTo>
                    <a:pt x="1533" y="125"/>
                  </a:lnTo>
                  <a:lnTo>
                    <a:pt x="1482" y="125"/>
                  </a:lnTo>
                  <a:lnTo>
                    <a:pt x="1433" y="128"/>
                  </a:lnTo>
                  <a:lnTo>
                    <a:pt x="1384" y="127"/>
                  </a:lnTo>
                  <a:lnTo>
                    <a:pt x="1333" y="130"/>
                  </a:lnTo>
                  <a:lnTo>
                    <a:pt x="1284" y="131"/>
                  </a:lnTo>
                  <a:lnTo>
                    <a:pt x="1233" y="132"/>
                  </a:lnTo>
                  <a:lnTo>
                    <a:pt x="1184" y="134"/>
                  </a:lnTo>
                  <a:lnTo>
                    <a:pt x="1135" y="135"/>
                  </a:lnTo>
                  <a:lnTo>
                    <a:pt x="1086" y="137"/>
                  </a:lnTo>
                  <a:lnTo>
                    <a:pt x="1037" y="139"/>
                  </a:lnTo>
                  <a:lnTo>
                    <a:pt x="987" y="140"/>
                  </a:lnTo>
                  <a:lnTo>
                    <a:pt x="939" y="142"/>
                  </a:lnTo>
                  <a:lnTo>
                    <a:pt x="890" y="145"/>
                  </a:lnTo>
                  <a:lnTo>
                    <a:pt x="844" y="148"/>
                  </a:lnTo>
                  <a:lnTo>
                    <a:pt x="799" y="149"/>
                  </a:lnTo>
                  <a:lnTo>
                    <a:pt x="758" y="152"/>
                  </a:lnTo>
                  <a:lnTo>
                    <a:pt x="721" y="153"/>
                  </a:lnTo>
                  <a:lnTo>
                    <a:pt x="685" y="154"/>
                  </a:lnTo>
                  <a:lnTo>
                    <a:pt x="655" y="156"/>
                  </a:lnTo>
                  <a:lnTo>
                    <a:pt x="625" y="156"/>
                  </a:lnTo>
                  <a:lnTo>
                    <a:pt x="597" y="158"/>
                  </a:lnTo>
                  <a:lnTo>
                    <a:pt x="573" y="160"/>
                  </a:lnTo>
                  <a:lnTo>
                    <a:pt x="551" y="159"/>
                  </a:lnTo>
                  <a:lnTo>
                    <a:pt x="531" y="161"/>
                  </a:lnTo>
                  <a:lnTo>
                    <a:pt x="513" y="161"/>
                  </a:lnTo>
                  <a:lnTo>
                    <a:pt x="498" y="161"/>
                  </a:lnTo>
                  <a:lnTo>
                    <a:pt x="484" y="161"/>
                  </a:lnTo>
                  <a:lnTo>
                    <a:pt x="472" y="162"/>
                  </a:lnTo>
                  <a:lnTo>
                    <a:pt x="461" y="162"/>
                  </a:lnTo>
                  <a:lnTo>
                    <a:pt x="452" y="162"/>
                  </a:lnTo>
                  <a:lnTo>
                    <a:pt x="444" y="162"/>
                  </a:lnTo>
                  <a:lnTo>
                    <a:pt x="439" y="161"/>
                  </a:lnTo>
                  <a:lnTo>
                    <a:pt x="433" y="161"/>
                  </a:lnTo>
                  <a:lnTo>
                    <a:pt x="429" y="160"/>
                  </a:lnTo>
                  <a:lnTo>
                    <a:pt x="427" y="160"/>
                  </a:lnTo>
                  <a:lnTo>
                    <a:pt x="425" y="161"/>
                  </a:lnTo>
                  <a:lnTo>
                    <a:pt x="422" y="161"/>
                  </a:lnTo>
                  <a:lnTo>
                    <a:pt x="422" y="160"/>
                  </a:lnTo>
                  <a:lnTo>
                    <a:pt x="422" y="161"/>
                  </a:lnTo>
                  <a:lnTo>
                    <a:pt x="423" y="162"/>
                  </a:lnTo>
                  <a:lnTo>
                    <a:pt x="420" y="162"/>
                  </a:lnTo>
                  <a:lnTo>
                    <a:pt x="417" y="161"/>
                  </a:lnTo>
                  <a:lnTo>
                    <a:pt x="409" y="161"/>
                  </a:lnTo>
                  <a:lnTo>
                    <a:pt x="401" y="162"/>
                  </a:lnTo>
                  <a:lnTo>
                    <a:pt x="389" y="162"/>
                  </a:lnTo>
                  <a:lnTo>
                    <a:pt x="378" y="163"/>
                  </a:lnTo>
                  <a:lnTo>
                    <a:pt x="365" y="164"/>
                  </a:lnTo>
                  <a:lnTo>
                    <a:pt x="351" y="164"/>
                  </a:lnTo>
                  <a:lnTo>
                    <a:pt x="336" y="163"/>
                  </a:lnTo>
                  <a:lnTo>
                    <a:pt x="322" y="165"/>
                  </a:lnTo>
                  <a:lnTo>
                    <a:pt x="308" y="164"/>
                  </a:lnTo>
                  <a:lnTo>
                    <a:pt x="295" y="166"/>
                  </a:lnTo>
                  <a:lnTo>
                    <a:pt x="282" y="166"/>
                  </a:lnTo>
                  <a:lnTo>
                    <a:pt x="270" y="166"/>
                  </a:lnTo>
                  <a:lnTo>
                    <a:pt x="260" y="166"/>
                  </a:lnTo>
                  <a:lnTo>
                    <a:pt x="251" y="164"/>
                  </a:lnTo>
                  <a:lnTo>
                    <a:pt x="246" y="165"/>
                  </a:lnTo>
                  <a:lnTo>
                    <a:pt x="239" y="164"/>
                  </a:lnTo>
                  <a:lnTo>
                    <a:pt x="229" y="163"/>
                  </a:lnTo>
                  <a:lnTo>
                    <a:pt x="216" y="161"/>
                  </a:lnTo>
                  <a:lnTo>
                    <a:pt x="200" y="159"/>
                  </a:lnTo>
                  <a:lnTo>
                    <a:pt x="182" y="157"/>
                  </a:lnTo>
                  <a:lnTo>
                    <a:pt x="164" y="151"/>
                  </a:lnTo>
                  <a:lnTo>
                    <a:pt x="146" y="148"/>
                  </a:lnTo>
                  <a:lnTo>
                    <a:pt x="125" y="144"/>
                  </a:lnTo>
                  <a:lnTo>
                    <a:pt x="106" y="137"/>
                  </a:lnTo>
                  <a:lnTo>
                    <a:pt x="85" y="130"/>
                  </a:lnTo>
                  <a:lnTo>
                    <a:pt x="66" y="121"/>
                  </a:lnTo>
                  <a:lnTo>
                    <a:pt x="48" y="112"/>
                  </a:lnTo>
                  <a:lnTo>
                    <a:pt x="31" y="100"/>
                  </a:lnTo>
                  <a:lnTo>
                    <a:pt x="19" y="87"/>
                  </a:lnTo>
                  <a:lnTo>
                    <a:pt x="17" y="51"/>
                  </a:lnTo>
                  <a:lnTo>
                    <a:pt x="0" y="47"/>
                  </a:lnTo>
                  <a:lnTo>
                    <a:pt x="1" y="0"/>
                  </a:lnTo>
                  <a:lnTo>
                    <a:pt x="2449" y="12"/>
                  </a:lnTo>
                  <a:lnTo>
                    <a:pt x="2450" y="23"/>
                  </a:lnTo>
                  <a:lnTo>
                    <a:pt x="2452" y="36"/>
                  </a:lnTo>
                  <a:lnTo>
                    <a:pt x="2453" y="47"/>
                  </a:lnTo>
                  <a:lnTo>
                    <a:pt x="2452" y="60"/>
                  </a:lnTo>
                  <a:lnTo>
                    <a:pt x="2456" y="70"/>
                  </a:lnTo>
                  <a:lnTo>
                    <a:pt x="2461" y="81"/>
                  </a:lnTo>
                  <a:lnTo>
                    <a:pt x="2470" y="89"/>
                  </a:lnTo>
                  <a:lnTo>
                    <a:pt x="2486" y="94"/>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60" name="Freeform 12"/>
            <p:cNvSpPr>
              <a:spLocks/>
            </p:cNvSpPr>
            <p:nvPr/>
          </p:nvSpPr>
          <p:spPr bwMode="auto">
            <a:xfrm>
              <a:off x="900" y="2484"/>
              <a:ext cx="2501" cy="170"/>
            </a:xfrm>
            <a:custGeom>
              <a:avLst/>
              <a:gdLst>
                <a:gd name="T0" fmla="*/ 2500 w 2501"/>
                <a:gd name="T1" fmla="*/ 100 h 170"/>
                <a:gd name="T2" fmla="*/ 2399 w 2501"/>
                <a:gd name="T3" fmla="*/ 105 h 170"/>
                <a:gd name="T4" fmla="*/ 2299 w 2501"/>
                <a:gd name="T5" fmla="*/ 110 h 170"/>
                <a:gd name="T6" fmla="*/ 2198 w 2501"/>
                <a:gd name="T7" fmla="*/ 114 h 170"/>
                <a:gd name="T8" fmla="*/ 2098 w 2501"/>
                <a:gd name="T9" fmla="*/ 117 h 170"/>
                <a:gd name="T10" fmla="*/ 1997 w 2501"/>
                <a:gd name="T11" fmla="*/ 120 h 170"/>
                <a:gd name="T12" fmla="*/ 1896 w 2501"/>
                <a:gd name="T13" fmla="*/ 123 h 170"/>
                <a:gd name="T14" fmla="*/ 1795 w 2501"/>
                <a:gd name="T15" fmla="*/ 125 h 170"/>
                <a:gd name="T16" fmla="*/ 1693 w 2501"/>
                <a:gd name="T17" fmla="*/ 127 h 170"/>
                <a:gd name="T18" fmla="*/ 1594 w 2501"/>
                <a:gd name="T19" fmla="*/ 128 h 170"/>
                <a:gd name="T20" fmla="*/ 1492 w 2501"/>
                <a:gd name="T21" fmla="*/ 130 h 170"/>
                <a:gd name="T22" fmla="*/ 1392 w 2501"/>
                <a:gd name="T23" fmla="*/ 131 h 170"/>
                <a:gd name="T24" fmla="*/ 1292 w 2501"/>
                <a:gd name="T25" fmla="*/ 134 h 170"/>
                <a:gd name="T26" fmla="*/ 1192 w 2501"/>
                <a:gd name="T27" fmla="*/ 137 h 170"/>
                <a:gd name="T28" fmla="*/ 1093 w 2501"/>
                <a:gd name="T29" fmla="*/ 140 h 170"/>
                <a:gd name="T30" fmla="*/ 994 w 2501"/>
                <a:gd name="T31" fmla="*/ 144 h 170"/>
                <a:gd name="T32" fmla="*/ 895 w 2501"/>
                <a:gd name="T33" fmla="*/ 148 h 170"/>
                <a:gd name="T34" fmla="*/ 805 w 2501"/>
                <a:gd name="T35" fmla="*/ 152 h 170"/>
                <a:gd name="T36" fmla="*/ 724 w 2501"/>
                <a:gd name="T37" fmla="*/ 156 h 170"/>
                <a:gd name="T38" fmla="*/ 657 w 2501"/>
                <a:gd name="T39" fmla="*/ 159 h 170"/>
                <a:gd name="T40" fmla="*/ 602 w 2501"/>
                <a:gd name="T41" fmla="*/ 161 h 170"/>
                <a:gd name="T42" fmla="*/ 555 w 2501"/>
                <a:gd name="T43" fmla="*/ 161 h 170"/>
                <a:gd name="T44" fmla="*/ 517 w 2501"/>
                <a:gd name="T45" fmla="*/ 162 h 170"/>
                <a:gd name="T46" fmla="*/ 488 w 2501"/>
                <a:gd name="T47" fmla="*/ 163 h 170"/>
                <a:gd name="T48" fmla="*/ 465 w 2501"/>
                <a:gd name="T49" fmla="*/ 163 h 170"/>
                <a:gd name="T50" fmla="*/ 448 w 2501"/>
                <a:gd name="T51" fmla="*/ 164 h 170"/>
                <a:gd name="T52" fmla="*/ 437 w 2501"/>
                <a:gd name="T53" fmla="*/ 163 h 170"/>
                <a:gd name="T54" fmla="*/ 431 w 2501"/>
                <a:gd name="T55" fmla="*/ 161 h 170"/>
                <a:gd name="T56" fmla="*/ 426 w 2501"/>
                <a:gd name="T57" fmla="*/ 162 h 170"/>
                <a:gd name="T58" fmla="*/ 426 w 2501"/>
                <a:gd name="T59" fmla="*/ 162 h 170"/>
                <a:gd name="T60" fmla="*/ 424 w 2501"/>
                <a:gd name="T61" fmla="*/ 163 h 170"/>
                <a:gd name="T62" fmla="*/ 412 w 2501"/>
                <a:gd name="T63" fmla="*/ 164 h 170"/>
                <a:gd name="T64" fmla="*/ 392 w 2501"/>
                <a:gd name="T65" fmla="*/ 164 h 170"/>
                <a:gd name="T66" fmla="*/ 368 w 2501"/>
                <a:gd name="T67" fmla="*/ 165 h 170"/>
                <a:gd name="T68" fmla="*/ 339 w 2501"/>
                <a:gd name="T69" fmla="*/ 166 h 170"/>
                <a:gd name="T70" fmla="*/ 311 w 2501"/>
                <a:gd name="T71" fmla="*/ 167 h 170"/>
                <a:gd name="T72" fmla="*/ 285 w 2501"/>
                <a:gd name="T73" fmla="*/ 167 h 170"/>
                <a:gd name="T74" fmla="*/ 263 w 2501"/>
                <a:gd name="T75" fmla="*/ 168 h 170"/>
                <a:gd name="T76" fmla="*/ 249 w 2501"/>
                <a:gd name="T77" fmla="*/ 165 h 170"/>
                <a:gd name="T78" fmla="*/ 231 w 2501"/>
                <a:gd name="T79" fmla="*/ 164 h 170"/>
                <a:gd name="T80" fmla="*/ 203 w 2501"/>
                <a:gd name="T81" fmla="*/ 160 h 170"/>
                <a:gd name="T82" fmla="*/ 166 w 2501"/>
                <a:gd name="T83" fmla="*/ 153 h 170"/>
                <a:gd name="T84" fmla="*/ 126 w 2501"/>
                <a:gd name="T85" fmla="*/ 146 h 170"/>
                <a:gd name="T86" fmla="*/ 87 w 2501"/>
                <a:gd name="T87" fmla="*/ 131 h 170"/>
                <a:gd name="T88" fmla="*/ 49 w 2501"/>
                <a:gd name="T89" fmla="*/ 113 h 170"/>
                <a:gd name="T90" fmla="*/ 18 w 2501"/>
                <a:gd name="T91" fmla="*/ 88 h 170"/>
                <a:gd name="T92" fmla="*/ 0 w 2501"/>
                <a:gd name="T93" fmla="*/ 47 h 170"/>
                <a:gd name="T94" fmla="*/ 2462 w 2501"/>
                <a:gd name="T95" fmla="*/ 16 h 170"/>
                <a:gd name="T96" fmla="*/ 2466 w 2501"/>
                <a:gd name="T97" fmla="*/ 40 h 170"/>
                <a:gd name="T98" fmla="*/ 2466 w 2501"/>
                <a:gd name="T99" fmla="*/ 65 h 170"/>
                <a:gd name="T100" fmla="*/ 2475 w 2501"/>
                <a:gd name="T101" fmla="*/ 86 h 170"/>
                <a:gd name="T102" fmla="*/ 2500 w 2501"/>
                <a:gd name="T103" fmla="*/ 100 h 1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01"/>
                <a:gd name="T157" fmla="*/ 0 h 170"/>
                <a:gd name="T158" fmla="*/ 2501 w 2501"/>
                <a:gd name="T159" fmla="*/ 170 h 1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01" h="170">
                  <a:moveTo>
                    <a:pt x="2500" y="100"/>
                  </a:moveTo>
                  <a:lnTo>
                    <a:pt x="2500" y="100"/>
                  </a:lnTo>
                  <a:lnTo>
                    <a:pt x="2450" y="103"/>
                  </a:lnTo>
                  <a:lnTo>
                    <a:pt x="2399" y="105"/>
                  </a:lnTo>
                  <a:lnTo>
                    <a:pt x="2349" y="107"/>
                  </a:lnTo>
                  <a:lnTo>
                    <a:pt x="2299" y="110"/>
                  </a:lnTo>
                  <a:lnTo>
                    <a:pt x="2249" y="112"/>
                  </a:lnTo>
                  <a:lnTo>
                    <a:pt x="2198" y="114"/>
                  </a:lnTo>
                  <a:lnTo>
                    <a:pt x="2149" y="116"/>
                  </a:lnTo>
                  <a:lnTo>
                    <a:pt x="2098" y="117"/>
                  </a:lnTo>
                  <a:lnTo>
                    <a:pt x="2047" y="119"/>
                  </a:lnTo>
                  <a:lnTo>
                    <a:pt x="1997" y="120"/>
                  </a:lnTo>
                  <a:lnTo>
                    <a:pt x="1946" y="121"/>
                  </a:lnTo>
                  <a:lnTo>
                    <a:pt x="1896" y="123"/>
                  </a:lnTo>
                  <a:lnTo>
                    <a:pt x="1845" y="124"/>
                  </a:lnTo>
                  <a:lnTo>
                    <a:pt x="1795" y="125"/>
                  </a:lnTo>
                  <a:lnTo>
                    <a:pt x="1744" y="126"/>
                  </a:lnTo>
                  <a:lnTo>
                    <a:pt x="1693" y="127"/>
                  </a:lnTo>
                  <a:lnTo>
                    <a:pt x="1644" y="128"/>
                  </a:lnTo>
                  <a:lnTo>
                    <a:pt x="1594" y="128"/>
                  </a:lnTo>
                  <a:lnTo>
                    <a:pt x="1542" y="129"/>
                  </a:lnTo>
                  <a:lnTo>
                    <a:pt x="1492" y="130"/>
                  </a:lnTo>
                  <a:lnTo>
                    <a:pt x="1443" y="131"/>
                  </a:lnTo>
                  <a:lnTo>
                    <a:pt x="1392" y="131"/>
                  </a:lnTo>
                  <a:lnTo>
                    <a:pt x="1342" y="134"/>
                  </a:lnTo>
                  <a:lnTo>
                    <a:pt x="1292" y="134"/>
                  </a:lnTo>
                  <a:lnTo>
                    <a:pt x="1242" y="135"/>
                  </a:lnTo>
                  <a:lnTo>
                    <a:pt x="1192" y="137"/>
                  </a:lnTo>
                  <a:lnTo>
                    <a:pt x="1142" y="137"/>
                  </a:lnTo>
                  <a:lnTo>
                    <a:pt x="1093" y="140"/>
                  </a:lnTo>
                  <a:lnTo>
                    <a:pt x="1043" y="140"/>
                  </a:lnTo>
                  <a:lnTo>
                    <a:pt x="994" y="144"/>
                  </a:lnTo>
                  <a:lnTo>
                    <a:pt x="945" y="146"/>
                  </a:lnTo>
                  <a:lnTo>
                    <a:pt x="895" y="148"/>
                  </a:lnTo>
                  <a:lnTo>
                    <a:pt x="848" y="150"/>
                  </a:lnTo>
                  <a:lnTo>
                    <a:pt x="805" y="152"/>
                  </a:lnTo>
                  <a:lnTo>
                    <a:pt x="764" y="154"/>
                  </a:lnTo>
                  <a:lnTo>
                    <a:pt x="724" y="156"/>
                  </a:lnTo>
                  <a:lnTo>
                    <a:pt x="690" y="157"/>
                  </a:lnTo>
                  <a:lnTo>
                    <a:pt x="657" y="159"/>
                  </a:lnTo>
                  <a:lnTo>
                    <a:pt x="629" y="159"/>
                  </a:lnTo>
                  <a:lnTo>
                    <a:pt x="602" y="161"/>
                  </a:lnTo>
                  <a:lnTo>
                    <a:pt x="577" y="161"/>
                  </a:lnTo>
                  <a:lnTo>
                    <a:pt x="555" y="161"/>
                  </a:lnTo>
                  <a:lnTo>
                    <a:pt x="534" y="163"/>
                  </a:lnTo>
                  <a:lnTo>
                    <a:pt x="517" y="162"/>
                  </a:lnTo>
                  <a:lnTo>
                    <a:pt x="502" y="163"/>
                  </a:lnTo>
                  <a:lnTo>
                    <a:pt x="488" y="163"/>
                  </a:lnTo>
                  <a:lnTo>
                    <a:pt x="476" y="164"/>
                  </a:lnTo>
                  <a:lnTo>
                    <a:pt x="465" y="163"/>
                  </a:lnTo>
                  <a:lnTo>
                    <a:pt x="457" y="163"/>
                  </a:lnTo>
                  <a:lnTo>
                    <a:pt x="448" y="164"/>
                  </a:lnTo>
                  <a:lnTo>
                    <a:pt x="443" y="163"/>
                  </a:lnTo>
                  <a:lnTo>
                    <a:pt x="437" y="163"/>
                  </a:lnTo>
                  <a:lnTo>
                    <a:pt x="433" y="163"/>
                  </a:lnTo>
                  <a:lnTo>
                    <a:pt x="431" y="161"/>
                  </a:lnTo>
                  <a:lnTo>
                    <a:pt x="429" y="162"/>
                  </a:lnTo>
                  <a:lnTo>
                    <a:pt x="426" y="162"/>
                  </a:lnTo>
                  <a:lnTo>
                    <a:pt x="427" y="163"/>
                  </a:lnTo>
                  <a:lnTo>
                    <a:pt x="424" y="163"/>
                  </a:lnTo>
                  <a:lnTo>
                    <a:pt x="420" y="164"/>
                  </a:lnTo>
                  <a:lnTo>
                    <a:pt x="412" y="164"/>
                  </a:lnTo>
                  <a:lnTo>
                    <a:pt x="404" y="164"/>
                  </a:lnTo>
                  <a:lnTo>
                    <a:pt x="392" y="164"/>
                  </a:lnTo>
                  <a:lnTo>
                    <a:pt x="381" y="166"/>
                  </a:lnTo>
                  <a:lnTo>
                    <a:pt x="368" y="165"/>
                  </a:lnTo>
                  <a:lnTo>
                    <a:pt x="354" y="168"/>
                  </a:lnTo>
                  <a:lnTo>
                    <a:pt x="339" y="166"/>
                  </a:lnTo>
                  <a:lnTo>
                    <a:pt x="325" y="167"/>
                  </a:lnTo>
                  <a:lnTo>
                    <a:pt x="311" y="167"/>
                  </a:lnTo>
                  <a:lnTo>
                    <a:pt x="297" y="169"/>
                  </a:lnTo>
                  <a:lnTo>
                    <a:pt x="285" y="167"/>
                  </a:lnTo>
                  <a:lnTo>
                    <a:pt x="273" y="167"/>
                  </a:lnTo>
                  <a:lnTo>
                    <a:pt x="263" y="168"/>
                  </a:lnTo>
                  <a:lnTo>
                    <a:pt x="254" y="166"/>
                  </a:lnTo>
                  <a:lnTo>
                    <a:pt x="249" y="165"/>
                  </a:lnTo>
                  <a:lnTo>
                    <a:pt x="242" y="166"/>
                  </a:lnTo>
                  <a:lnTo>
                    <a:pt x="231" y="164"/>
                  </a:lnTo>
                  <a:lnTo>
                    <a:pt x="218" y="162"/>
                  </a:lnTo>
                  <a:lnTo>
                    <a:pt x="203" y="160"/>
                  </a:lnTo>
                  <a:lnTo>
                    <a:pt x="184" y="158"/>
                  </a:lnTo>
                  <a:lnTo>
                    <a:pt x="166" y="153"/>
                  </a:lnTo>
                  <a:lnTo>
                    <a:pt x="147" y="149"/>
                  </a:lnTo>
                  <a:lnTo>
                    <a:pt x="126" y="146"/>
                  </a:lnTo>
                  <a:lnTo>
                    <a:pt x="107" y="139"/>
                  </a:lnTo>
                  <a:lnTo>
                    <a:pt x="87" y="131"/>
                  </a:lnTo>
                  <a:lnTo>
                    <a:pt x="67" y="122"/>
                  </a:lnTo>
                  <a:lnTo>
                    <a:pt x="49" y="113"/>
                  </a:lnTo>
                  <a:lnTo>
                    <a:pt x="33" y="101"/>
                  </a:lnTo>
                  <a:lnTo>
                    <a:pt x="18" y="88"/>
                  </a:lnTo>
                  <a:lnTo>
                    <a:pt x="18" y="51"/>
                  </a:lnTo>
                  <a:lnTo>
                    <a:pt x="0" y="47"/>
                  </a:lnTo>
                  <a:lnTo>
                    <a:pt x="2" y="0"/>
                  </a:lnTo>
                  <a:lnTo>
                    <a:pt x="2462" y="16"/>
                  </a:lnTo>
                  <a:lnTo>
                    <a:pt x="2464" y="27"/>
                  </a:lnTo>
                  <a:lnTo>
                    <a:pt x="2466" y="40"/>
                  </a:lnTo>
                  <a:lnTo>
                    <a:pt x="2466" y="52"/>
                  </a:lnTo>
                  <a:lnTo>
                    <a:pt x="2466" y="65"/>
                  </a:lnTo>
                  <a:lnTo>
                    <a:pt x="2469" y="76"/>
                  </a:lnTo>
                  <a:lnTo>
                    <a:pt x="2475" y="86"/>
                  </a:lnTo>
                  <a:lnTo>
                    <a:pt x="2485" y="94"/>
                  </a:lnTo>
                  <a:lnTo>
                    <a:pt x="2500" y="10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61" name="Freeform 13"/>
            <p:cNvSpPr>
              <a:spLocks/>
            </p:cNvSpPr>
            <p:nvPr/>
          </p:nvSpPr>
          <p:spPr bwMode="auto">
            <a:xfrm>
              <a:off x="1325" y="2598"/>
              <a:ext cx="139" cy="109"/>
            </a:xfrm>
            <a:custGeom>
              <a:avLst/>
              <a:gdLst>
                <a:gd name="T0" fmla="*/ 60 w 139"/>
                <a:gd name="T1" fmla="*/ 23 h 109"/>
                <a:gd name="T2" fmla="*/ 66 w 139"/>
                <a:gd name="T3" fmla="*/ 36 h 109"/>
                <a:gd name="T4" fmla="*/ 76 w 139"/>
                <a:gd name="T5" fmla="*/ 44 h 109"/>
                <a:gd name="T6" fmla="*/ 88 w 139"/>
                <a:gd name="T7" fmla="*/ 49 h 109"/>
                <a:gd name="T8" fmla="*/ 102 w 139"/>
                <a:gd name="T9" fmla="*/ 54 h 109"/>
                <a:gd name="T10" fmla="*/ 115 w 139"/>
                <a:gd name="T11" fmla="*/ 55 h 109"/>
                <a:gd name="T12" fmla="*/ 125 w 139"/>
                <a:gd name="T13" fmla="*/ 56 h 109"/>
                <a:gd name="T14" fmla="*/ 133 w 139"/>
                <a:gd name="T15" fmla="*/ 56 h 109"/>
                <a:gd name="T16" fmla="*/ 135 w 139"/>
                <a:gd name="T17" fmla="*/ 55 h 109"/>
                <a:gd name="T18" fmla="*/ 138 w 139"/>
                <a:gd name="T19" fmla="*/ 107 h 109"/>
                <a:gd name="T20" fmla="*/ 135 w 139"/>
                <a:gd name="T21" fmla="*/ 107 h 109"/>
                <a:gd name="T22" fmla="*/ 133 w 139"/>
                <a:gd name="T23" fmla="*/ 107 h 109"/>
                <a:gd name="T24" fmla="*/ 126 w 139"/>
                <a:gd name="T25" fmla="*/ 107 h 109"/>
                <a:gd name="T26" fmla="*/ 120 w 139"/>
                <a:gd name="T27" fmla="*/ 108 h 109"/>
                <a:gd name="T28" fmla="*/ 111 w 139"/>
                <a:gd name="T29" fmla="*/ 106 h 109"/>
                <a:gd name="T30" fmla="*/ 101 w 139"/>
                <a:gd name="T31" fmla="*/ 105 h 109"/>
                <a:gd name="T32" fmla="*/ 90 w 139"/>
                <a:gd name="T33" fmla="*/ 103 h 109"/>
                <a:gd name="T34" fmla="*/ 78 w 139"/>
                <a:gd name="T35" fmla="*/ 100 h 109"/>
                <a:gd name="T36" fmla="*/ 66 w 139"/>
                <a:gd name="T37" fmla="*/ 96 h 109"/>
                <a:gd name="T38" fmla="*/ 56 w 139"/>
                <a:gd name="T39" fmla="*/ 91 h 109"/>
                <a:gd name="T40" fmla="*/ 44 w 139"/>
                <a:gd name="T41" fmla="*/ 87 h 109"/>
                <a:gd name="T42" fmla="*/ 33 w 139"/>
                <a:gd name="T43" fmla="*/ 77 h 109"/>
                <a:gd name="T44" fmla="*/ 23 w 139"/>
                <a:gd name="T45" fmla="*/ 69 h 109"/>
                <a:gd name="T46" fmla="*/ 13 w 139"/>
                <a:gd name="T47" fmla="*/ 58 h 109"/>
                <a:gd name="T48" fmla="*/ 5 w 139"/>
                <a:gd name="T49" fmla="*/ 46 h 109"/>
                <a:gd name="T50" fmla="*/ 1 w 139"/>
                <a:gd name="T51" fmla="*/ 32 h 109"/>
                <a:gd name="T52" fmla="*/ 0 w 139"/>
                <a:gd name="T53" fmla="*/ 26 h 109"/>
                <a:gd name="T54" fmla="*/ 1 w 139"/>
                <a:gd name="T55" fmla="*/ 22 h 109"/>
                <a:gd name="T56" fmla="*/ 3 w 139"/>
                <a:gd name="T57" fmla="*/ 17 h 109"/>
                <a:gd name="T58" fmla="*/ 7 w 139"/>
                <a:gd name="T59" fmla="*/ 12 h 109"/>
                <a:gd name="T60" fmla="*/ 10 w 139"/>
                <a:gd name="T61" fmla="*/ 7 h 109"/>
                <a:gd name="T62" fmla="*/ 14 w 139"/>
                <a:gd name="T63" fmla="*/ 4 h 109"/>
                <a:gd name="T64" fmla="*/ 19 w 139"/>
                <a:gd name="T65" fmla="*/ 2 h 109"/>
                <a:gd name="T66" fmla="*/ 25 w 139"/>
                <a:gd name="T67" fmla="*/ 0 h 109"/>
                <a:gd name="T68" fmla="*/ 30 w 139"/>
                <a:gd name="T69" fmla="*/ 2 h 109"/>
                <a:gd name="T70" fmla="*/ 36 w 139"/>
                <a:gd name="T71" fmla="*/ 2 h 109"/>
                <a:gd name="T72" fmla="*/ 40 w 139"/>
                <a:gd name="T73" fmla="*/ 4 h 109"/>
                <a:gd name="T74" fmla="*/ 45 w 139"/>
                <a:gd name="T75" fmla="*/ 7 h 109"/>
                <a:gd name="T76" fmla="*/ 51 w 139"/>
                <a:gd name="T77" fmla="*/ 11 h 109"/>
                <a:gd name="T78" fmla="*/ 55 w 139"/>
                <a:gd name="T79" fmla="*/ 13 h 109"/>
                <a:gd name="T80" fmla="*/ 57 w 139"/>
                <a:gd name="T81" fmla="*/ 18 h 109"/>
                <a:gd name="T82" fmla="*/ 60 w 139"/>
                <a:gd name="T83" fmla="*/ 23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109"/>
                <a:gd name="T128" fmla="*/ 139 w 139"/>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109">
                  <a:moveTo>
                    <a:pt x="60" y="23"/>
                  </a:moveTo>
                  <a:lnTo>
                    <a:pt x="66" y="36"/>
                  </a:lnTo>
                  <a:lnTo>
                    <a:pt x="76" y="44"/>
                  </a:lnTo>
                  <a:lnTo>
                    <a:pt x="88" y="49"/>
                  </a:lnTo>
                  <a:lnTo>
                    <a:pt x="102" y="54"/>
                  </a:lnTo>
                  <a:lnTo>
                    <a:pt x="115" y="55"/>
                  </a:lnTo>
                  <a:lnTo>
                    <a:pt x="125" y="56"/>
                  </a:lnTo>
                  <a:lnTo>
                    <a:pt x="133" y="56"/>
                  </a:lnTo>
                  <a:lnTo>
                    <a:pt x="135" y="55"/>
                  </a:lnTo>
                  <a:lnTo>
                    <a:pt x="138" y="107"/>
                  </a:lnTo>
                  <a:lnTo>
                    <a:pt x="135" y="107"/>
                  </a:lnTo>
                  <a:lnTo>
                    <a:pt x="133" y="107"/>
                  </a:lnTo>
                  <a:lnTo>
                    <a:pt x="126" y="107"/>
                  </a:lnTo>
                  <a:lnTo>
                    <a:pt x="120" y="108"/>
                  </a:lnTo>
                  <a:lnTo>
                    <a:pt x="111" y="106"/>
                  </a:lnTo>
                  <a:lnTo>
                    <a:pt x="101" y="105"/>
                  </a:lnTo>
                  <a:lnTo>
                    <a:pt x="90" y="103"/>
                  </a:lnTo>
                  <a:lnTo>
                    <a:pt x="78" y="100"/>
                  </a:lnTo>
                  <a:lnTo>
                    <a:pt x="66" y="96"/>
                  </a:lnTo>
                  <a:lnTo>
                    <a:pt x="56" y="91"/>
                  </a:lnTo>
                  <a:lnTo>
                    <a:pt x="44" y="87"/>
                  </a:lnTo>
                  <a:lnTo>
                    <a:pt x="33" y="77"/>
                  </a:lnTo>
                  <a:lnTo>
                    <a:pt x="23" y="69"/>
                  </a:lnTo>
                  <a:lnTo>
                    <a:pt x="13" y="58"/>
                  </a:lnTo>
                  <a:lnTo>
                    <a:pt x="5" y="46"/>
                  </a:lnTo>
                  <a:lnTo>
                    <a:pt x="1" y="32"/>
                  </a:lnTo>
                  <a:lnTo>
                    <a:pt x="0" y="26"/>
                  </a:lnTo>
                  <a:lnTo>
                    <a:pt x="1" y="22"/>
                  </a:lnTo>
                  <a:lnTo>
                    <a:pt x="3" y="17"/>
                  </a:lnTo>
                  <a:lnTo>
                    <a:pt x="7" y="12"/>
                  </a:lnTo>
                  <a:lnTo>
                    <a:pt x="10" y="7"/>
                  </a:lnTo>
                  <a:lnTo>
                    <a:pt x="14" y="4"/>
                  </a:lnTo>
                  <a:lnTo>
                    <a:pt x="19" y="2"/>
                  </a:lnTo>
                  <a:lnTo>
                    <a:pt x="25" y="0"/>
                  </a:lnTo>
                  <a:lnTo>
                    <a:pt x="30" y="2"/>
                  </a:lnTo>
                  <a:lnTo>
                    <a:pt x="36" y="2"/>
                  </a:lnTo>
                  <a:lnTo>
                    <a:pt x="40" y="4"/>
                  </a:lnTo>
                  <a:lnTo>
                    <a:pt x="45" y="7"/>
                  </a:lnTo>
                  <a:lnTo>
                    <a:pt x="51" y="11"/>
                  </a:lnTo>
                  <a:lnTo>
                    <a:pt x="55" y="13"/>
                  </a:lnTo>
                  <a:lnTo>
                    <a:pt x="57" y="18"/>
                  </a:lnTo>
                  <a:lnTo>
                    <a:pt x="60" y="23"/>
                  </a:lnTo>
                </a:path>
              </a:pathLst>
            </a:custGeom>
            <a:solidFill>
              <a:srgbClr val="669999"/>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62" name="Freeform 14"/>
            <p:cNvSpPr>
              <a:spLocks/>
            </p:cNvSpPr>
            <p:nvPr/>
          </p:nvSpPr>
          <p:spPr bwMode="auto">
            <a:xfrm>
              <a:off x="1316" y="2601"/>
              <a:ext cx="150" cy="116"/>
            </a:xfrm>
            <a:custGeom>
              <a:avLst/>
              <a:gdLst>
                <a:gd name="T0" fmla="*/ 66 w 150"/>
                <a:gd name="T1" fmla="*/ 26 h 116"/>
                <a:gd name="T2" fmla="*/ 66 w 150"/>
                <a:gd name="T3" fmla="*/ 26 h 116"/>
                <a:gd name="T4" fmla="*/ 72 w 150"/>
                <a:gd name="T5" fmla="*/ 38 h 116"/>
                <a:gd name="T6" fmla="*/ 83 w 150"/>
                <a:gd name="T7" fmla="*/ 46 h 116"/>
                <a:gd name="T8" fmla="*/ 95 w 150"/>
                <a:gd name="T9" fmla="*/ 53 h 116"/>
                <a:gd name="T10" fmla="*/ 110 w 150"/>
                <a:gd name="T11" fmla="*/ 58 h 116"/>
                <a:gd name="T12" fmla="*/ 124 w 150"/>
                <a:gd name="T13" fmla="*/ 58 h 116"/>
                <a:gd name="T14" fmla="*/ 135 w 150"/>
                <a:gd name="T15" fmla="*/ 59 h 116"/>
                <a:gd name="T16" fmla="*/ 146 w 150"/>
                <a:gd name="T17" fmla="*/ 60 h 116"/>
                <a:gd name="T18" fmla="*/ 147 w 150"/>
                <a:gd name="T19" fmla="*/ 59 h 116"/>
                <a:gd name="T20" fmla="*/ 149 w 150"/>
                <a:gd name="T21" fmla="*/ 114 h 116"/>
                <a:gd name="T22" fmla="*/ 147 w 150"/>
                <a:gd name="T23" fmla="*/ 114 h 116"/>
                <a:gd name="T24" fmla="*/ 144 w 150"/>
                <a:gd name="T25" fmla="*/ 114 h 116"/>
                <a:gd name="T26" fmla="*/ 137 w 150"/>
                <a:gd name="T27" fmla="*/ 115 h 116"/>
                <a:gd name="T28" fmla="*/ 130 w 150"/>
                <a:gd name="T29" fmla="*/ 114 h 116"/>
                <a:gd name="T30" fmla="*/ 120 w 150"/>
                <a:gd name="T31" fmla="*/ 112 h 116"/>
                <a:gd name="T32" fmla="*/ 108 w 150"/>
                <a:gd name="T33" fmla="*/ 112 h 116"/>
                <a:gd name="T34" fmla="*/ 98 w 150"/>
                <a:gd name="T35" fmla="*/ 109 h 116"/>
                <a:gd name="T36" fmla="*/ 84 w 150"/>
                <a:gd name="T37" fmla="*/ 107 h 116"/>
                <a:gd name="T38" fmla="*/ 72 w 150"/>
                <a:gd name="T39" fmla="*/ 103 h 116"/>
                <a:gd name="T40" fmla="*/ 60 w 150"/>
                <a:gd name="T41" fmla="*/ 98 h 116"/>
                <a:gd name="T42" fmla="*/ 48 w 150"/>
                <a:gd name="T43" fmla="*/ 92 h 116"/>
                <a:gd name="T44" fmla="*/ 36 w 150"/>
                <a:gd name="T45" fmla="*/ 83 h 116"/>
                <a:gd name="T46" fmla="*/ 25 w 150"/>
                <a:gd name="T47" fmla="*/ 74 h 116"/>
                <a:gd name="T48" fmla="*/ 15 w 150"/>
                <a:gd name="T49" fmla="*/ 62 h 116"/>
                <a:gd name="T50" fmla="*/ 6 w 150"/>
                <a:gd name="T51" fmla="*/ 48 h 116"/>
                <a:gd name="T52" fmla="*/ 0 w 150"/>
                <a:gd name="T53" fmla="*/ 34 h 116"/>
                <a:gd name="T54" fmla="*/ 0 w 150"/>
                <a:gd name="T55" fmla="*/ 28 h 116"/>
                <a:gd name="T56" fmla="*/ 2 w 150"/>
                <a:gd name="T57" fmla="*/ 24 h 116"/>
                <a:gd name="T58" fmla="*/ 4 w 150"/>
                <a:gd name="T59" fmla="*/ 18 h 116"/>
                <a:gd name="T60" fmla="*/ 8 w 150"/>
                <a:gd name="T61" fmla="*/ 13 h 116"/>
                <a:gd name="T62" fmla="*/ 13 w 150"/>
                <a:gd name="T63" fmla="*/ 8 h 116"/>
                <a:gd name="T64" fmla="*/ 16 w 150"/>
                <a:gd name="T65" fmla="*/ 4 h 116"/>
                <a:gd name="T66" fmla="*/ 21 w 150"/>
                <a:gd name="T67" fmla="*/ 2 h 116"/>
                <a:gd name="T68" fmla="*/ 28 w 150"/>
                <a:gd name="T69" fmla="*/ 0 h 116"/>
                <a:gd name="T70" fmla="*/ 34 w 150"/>
                <a:gd name="T71" fmla="*/ 1 h 116"/>
                <a:gd name="T72" fmla="*/ 39 w 150"/>
                <a:gd name="T73" fmla="*/ 2 h 116"/>
                <a:gd name="T74" fmla="*/ 46 w 150"/>
                <a:gd name="T75" fmla="*/ 5 h 116"/>
                <a:gd name="T76" fmla="*/ 50 w 150"/>
                <a:gd name="T77" fmla="*/ 6 h 116"/>
                <a:gd name="T78" fmla="*/ 56 w 150"/>
                <a:gd name="T79" fmla="*/ 12 h 116"/>
                <a:gd name="T80" fmla="*/ 60 w 150"/>
                <a:gd name="T81" fmla="*/ 14 h 116"/>
                <a:gd name="T82" fmla="*/ 63 w 150"/>
                <a:gd name="T83" fmla="*/ 20 h 116"/>
                <a:gd name="T84" fmla="*/ 66 w 150"/>
                <a:gd name="T85" fmla="*/ 26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0"/>
                <a:gd name="T130" fmla="*/ 0 h 116"/>
                <a:gd name="T131" fmla="*/ 150 w 150"/>
                <a:gd name="T132" fmla="*/ 116 h 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0" h="116">
                  <a:moveTo>
                    <a:pt x="66" y="26"/>
                  </a:moveTo>
                  <a:lnTo>
                    <a:pt x="66" y="26"/>
                  </a:lnTo>
                  <a:lnTo>
                    <a:pt x="72" y="38"/>
                  </a:lnTo>
                  <a:lnTo>
                    <a:pt x="83" y="46"/>
                  </a:lnTo>
                  <a:lnTo>
                    <a:pt x="95" y="53"/>
                  </a:lnTo>
                  <a:lnTo>
                    <a:pt x="110" y="58"/>
                  </a:lnTo>
                  <a:lnTo>
                    <a:pt x="124" y="58"/>
                  </a:lnTo>
                  <a:lnTo>
                    <a:pt x="135" y="59"/>
                  </a:lnTo>
                  <a:lnTo>
                    <a:pt x="146" y="60"/>
                  </a:lnTo>
                  <a:lnTo>
                    <a:pt x="147" y="59"/>
                  </a:lnTo>
                  <a:lnTo>
                    <a:pt x="149" y="114"/>
                  </a:lnTo>
                  <a:lnTo>
                    <a:pt x="147" y="114"/>
                  </a:lnTo>
                  <a:lnTo>
                    <a:pt x="144" y="114"/>
                  </a:lnTo>
                  <a:lnTo>
                    <a:pt x="137" y="115"/>
                  </a:lnTo>
                  <a:lnTo>
                    <a:pt x="130" y="114"/>
                  </a:lnTo>
                  <a:lnTo>
                    <a:pt x="120" y="112"/>
                  </a:lnTo>
                  <a:lnTo>
                    <a:pt x="108" y="112"/>
                  </a:lnTo>
                  <a:lnTo>
                    <a:pt x="98" y="109"/>
                  </a:lnTo>
                  <a:lnTo>
                    <a:pt x="84" y="107"/>
                  </a:lnTo>
                  <a:lnTo>
                    <a:pt x="72" y="103"/>
                  </a:lnTo>
                  <a:lnTo>
                    <a:pt x="60" y="98"/>
                  </a:lnTo>
                  <a:lnTo>
                    <a:pt x="48" y="92"/>
                  </a:lnTo>
                  <a:lnTo>
                    <a:pt x="36" y="83"/>
                  </a:lnTo>
                  <a:lnTo>
                    <a:pt x="25" y="74"/>
                  </a:lnTo>
                  <a:lnTo>
                    <a:pt x="15" y="62"/>
                  </a:lnTo>
                  <a:lnTo>
                    <a:pt x="6" y="48"/>
                  </a:lnTo>
                  <a:lnTo>
                    <a:pt x="0" y="34"/>
                  </a:lnTo>
                  <a:lnTo>
                    <a:pt x="0" y="28"/>
                  </a:lnTo>
                  <a:lnTo>
                    <a:pt x="2" y="24"/>
                  </a:lnTo>
                  <a:lnTo>
                    <a:pt x="4" y="18"/>
                  </a:lnTo>
                  <a:lnTo>
                    <a:pt x="8" y="13"/>
                  </a:lnTo>
                  <a:lnTo>
                    <a:pt x="13" y="8"/>
                  </a:lnTo>
                  <a:lnTo>
                    <a:pt x="16" y="4"/>
                  </a:lnTo>
                  <a:lnTo>
                    <a:pt x="21" y="2"/>
                  </a:lnTo>
                  <a:lnTo>
                    <a:pt x="28" y="0"/>
                  </a:lnTo>
                  <a:lnTo>
                    <a:pt x="34" y="1"/>
                  </a:lnTo>
                  <a:lnTo>
                    <a:pt x="39" y="2"/>
                  </a:lnTo>
                  <a:lnTo>
                    <a:pt x="46" y="5"/>
                  </a:lnTo>
                  <a:lnTo>
                    <a:pt x="50" y="6"/>
                  </a:lnTo>
                  <a:lnTo>
                    <a:pt x="56" y="12"/>
                  </a:lnTo>
                  <a:lnTo>
                    <a:pt x="60" y="14"/>
                  </a:lnTo>
                  <a:lnTo>
                    <a:pt x="63" y="20"/>
                  </a:lnTo>
                  <a:lnTo>
                    <a:pt x="66" y="26"/>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63" name="Freeform 15"/>
            <p:cNvSpPr>
              <a:spLocks/>
            </p:cNvSpPr>
            <p:nvPr/>
          </p:nvSpPr>
          <p:spPr bwMode="auto">
            <a:xfrm>
              <a:off x="737" y="2378"/>
              <a:ext cx="165" cy="146"/>
            </a:xfrm>
            <a:custGeom>
              <a:avLst/>
              <a:gdLst>
                <a:gd name="T0" fmla="*/ 164 w 165"/>
                <a:gd name="T1" fmla="*/ 145 h 146"/>
                <a:gd name="T2" fmla="*/ 157 w 165"/>
                <a:gd name="T3" fmla="*/ 143 h 146"/>
                <a:gd name="T4" fmla="*/ 148 w 165"/>
                <a:gd name="T5" fmla="*/ 142 h 146"/>
                <a:gd name="T6" fmla="*/ 137 w 165"/>
                <a:gd name="T7" fmla="*/ 140 h 146"/>
                <a:gd name="T8" fmla="*/ 126 w 165"/>
                <a:gd name="T9" fmla="*/ 137 h 146"/>
                <a:gd name="T10" fmla="*/ 112 w 165"/>
                <a:gd name="T11" fmla="*/ 134 h 146"/>
                <a:gd name="T12" fmla="*/ 100 w 165"/>
                <a:gd name="T13" fmla="*/ 132 h 146"/>
                <a:gd name="T14" fmla="*/ 86 w 165"/>
                <a:gd name="T15" fmla="*/ 126 h 146"/>
                <a:gd name="T16" fmla="*/ 71 w 165"/>
                <a:gd name="T17" fmla="*/ 123 h 146"/>
                <a:gd name="T18" fmla="*/ 58 w 165"/>
                <a:gd name="T19" fmla="*/ 119 h 146"/>
                <a:gd name="T20" fmla="*/ 44 w 165"/>
                <a:gd name="T21" fmla="*/ 114 h 146"/>
                <a:gd name="T22" fmla="*/ 32 w 165"/>
                <a:gd name="T23" fmla="*/ 110 h 146"/>
                <a:gd name="T24" fmla="*/ 21 w 165"/>
                <a:gd name="T25" fmla="*/ 104 h 146"/>
                <a:gd name="T26" fmla="*/ 13 w 165"/>
                <a:gd name="T27" fmla="*/ 98 h 146"/>
                <a:gd name="T28" fmla="*/ 7 w 165"/>
                <a:gd name="T29" fmla="*/ 93 h 146"/>
                <a:gd name="T30" fmla="*/ 1 w 165"/>
                <a:gd name="T31" fmla="*/ 86 h 146"/>
                <a:gd name="T32" fmla="*/ 0 w 165"/>
                <a:gd name="T33" fmla="*/ 80 h 146"/>
                <a:gd name="T34" fmla="*/ 2 w 165"/>
                <a:gd name="T35" fmla="*/ 73 h 146"/>
                <a:gd name="T36" fmla="*/ 6 w 165"/>
                <a:gd name="T37" fmla="*/ 65 h 146"/>
                <a:gd name="T38" fmla="*/ 15 w 165"/>
                <a:gd name="T39" fmla="*/ 58 h 146"/>
                <a:gd name="T40" fmla="*/ 25 w 165"/>
                <a:gd name="T41" fmla="*/ 51 h 146"/>
                <a:gd name="T42" fmla="*/ 37 w 165"/>
                <a:gd name="T43" fmla="*/ 44 h 146"/>
                <a:gd name="T44" fmla="*/ 49 w 165"/>
                <a:gd name="T45" fmla="*/ 38 h 146"/>
                <a:gd name="T46" fmla="*/ 65 w 165"/>
                <a:gd name="T47" fmla="*/ 31 h 146"/>
                <a:gd name="T48" fmla="*/ 80 w 165"/>
                <a:gd name="T49" fmla="*/ 25 h 146"/>
                <a:gd name="T50" fmla="*/ 95 w 165"/>
                <a:gd name="T51" fmla="*/ 19 h 146"/>
                <a:gd name="T52" fmla="*/ 111 w 165"/>
                <a:gd name="T53" fmla="*/ 14 h 146"/>
                <a:gd name="T54" fmla="*/ 126 w 165"/>
                <a:gd name="T55" fmla="*/ 10 h 146"/>
                <a:gd name="T56" fmla="*/ 137 w 165"/>
                <a:gd name="T57" fmla="*/ 6 h 146"/>
                <a:gd name="T58" fmla="*/ 147 w 165"/>
                <a:gd name="T59" fmla="*/ 2 h 146"/>
                <a:gd name="T60" fmla="*/ 154 w 165"/>
                <a:gd name="T61" fmla="*/ 2 h 146"/>
                <a:gd name="T62" fmla="*/ 160 w 165"/>
                <a:gd name="T63" fmla="*/ 0 h 146"/>
                <a:gd name="T64" fmla="*/ 161 w 165"/>
                <a:gd name="T65" fmla="*/ 1 h 146"/>
                <a:gd name="T66" fmla="*/ 164 w 165"/>
                <a:gd name="T67" fmla="*/ 145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5"/>
                <a:gd name="T103" fmla="*/ 0 h 146"/>
                <a:gd name="T104" fmla="*/ 165 w 165"/>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5" h="146">
                  <a:moveTo>
                    <a:pt x="164" y="145"/>
                  </a:moveTo>
                  <a:lnTo>
                    <a:pt x="157" y="143"/>
                  </a:lnTo>
                  <a:lnTo>
                    <a:pt x="148" y="142"/>
                  </a:lnTo>
                  <a:lnTo>
                    <a:pt x="137" y="140"/>
                  </a:lnTo>
                  <a:lnTo>
                    <a:pt x="126" y="137"/>
                  </a:lnTo>
                  <a:lnTo>
                    <a:pt x="112" y="134"/>
                  </a:lnTo>
                  <a:lnTo>
                    <a:pt x="100" y="132"/>
                  </a:lnTo>
                  <a:lnTo>
                    <a:pt x="86" y="126"/>
                  </a:lnTo>
                  <a:lnTo>
                    <a:pt x="71" y="123"/>
                  </a:lnTo>
                  <a:lnTo>
                    <a:pt x="58" y="119"/>
                  </a:lnTo>
                  <a:lnTo>
                    <a:pt x="44" y="114"/>
                  </a:lnTo>
                  <a:lnTo>
                    <a:pt x="32" y="110"/>
                  </a:lnTo>
                  <a:lnTo>
                    <a:pt x="21" y="104"/>
                  </a:lnTo>
                  <a:lnTo>
                    <a:pt x="13" y="98"/>
                  </a:lnTo>
                  <a:lnTo>
                    <a:pt x="7" y="93"/>
                  </a:lnTo>
                  <a:lnTo>
                    <a:pt x="1" y="86"/>
                  </a:lnTo>
                  <a:lnTo>
                    <a:pt x="0" y="80"/>
                  </a:lnTo>
                  <a:lnTo>
                    <a:pt x="2" y="73"/>
                  </a:lnTo>
                  <a:lnTo>
                    <a:pt x="6" y="65"/>
                  </a:lnTo>
                  <a:lnTo>
                    <a:pt x="15" y="58"/>
                  </a:lnTo>
                  <a:lnTo>
                    <a:pt x="25" y="51"/>
                  </a:lnTo>
                  <a:lnTo>
                    <a:pt x="37" y="44"/>
                  </a:lnTo>
                  <a:lnTo>
                    <a:pt x="49" y="38"/>
                  </a:lnTo>
                  <a:lnTo>
                    <a:pt x="65" y="31"/>
                  </a:lnTo>
                  <a:lnTo>
                    <a:pt x="80" y="25"/>
                  </a:lnTo>
                  <a:lnTo>
                    <a:pt x="95" y="19"/>
                  </a:lnTo>
                  <a:lnTo>
                    <a:pt x="111" y="14"/>
                  </a:lnTo>
                  <a:lnTo>
                    <a:pt x="126" y="10"/>
                  </a:lnTo>
                  <a:lnTo>
                    <a:pt x="137" y="6"/>
                  </a:lnTo>
                  <a:lnTo>
                    <a:pt x="147" y="2"/>
                  </a:lnTo>
                  <a:lnTo>
                    <a:pt x="154" y="2"/>
                  </a:lnTo>
                  <a:lnTo>
                    <a:pt x="160" y="0"/>
                  </a:lnTo>
                  <a:lnTo>
                    <a:pt x="161" y="1"/>
                  </a:lnTo>
                  <a:lnTo>
                    <a:pt x="164" y="145"/>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64" name="Freeform 16"/>
            <p:cNvSpPr>
              <a:spLocks/>
            </p:cNvSpPr>
            <p:nvPr/>
          </p:nvSpPr>
          <p:spPr bwMode="auto">
            <a:xfrm>
              <a:off x="728" y="2379"/>
              <a:ext cx="175" cy="155"/>
            </a:xfrm>
            <a:custGeom>
              <a:avLst/>
              <a:gdLst>
                <a:gd name="T0" fmla="*/ 174 w 175"/>
                <a:gd name="T1" fmla="*/ 154 h 155"/>
                <a:gd name="T2" fmla="*/ 174 w 175"/>
                <a:gd name="T3" fmla="*/ 154 h 155"/>
                <a:gd name="T4" fmla="*/ 167 w 175"/>
                <a:gd name="T5" fmla="*/ 152 h 155"/>
                <a:gd name="T6" fmla="*/ 158 w 175"/>
                <a:gd name="T7" fmla="*/ 150 h 155"/>
                <a:gd name="T8" fmla="*/ 145 w 175"/>
                <a:gd name="T9" fmla="*/ 149 h 155"/>
                <a:gd name="T10" fmla="*/ 133 w 175"/>
                <a:gd name="T11" fmla="*/ 145 h 155"/>
                <a:gd name="T12" fmla="*/ 120 w 175"/>
                <a:gd name="T13" fmla="*/ 142 h 155"/>
                <a:gd name="T14" fmla="*/ 105 w 175"/>
                <a:gd name="T15" fmla="*/ 139 h 155"/>
                <a:gd name="T16" fmla="*/ 90 w 175"/>
                <a:gd name="T17" fmla="*/ 135 h 155"/>
                <a:gd name="T18" fmla="*/ 76 w 175"/>
                <a:gd name="T19" fmla="*/ 131 h 155"/>
                <a:gd name="T20" fmla="*/ 62 w 175"/>
                <a:gd name="T21" fmla="*/ 126 h 155"/>
                <a:gd name="T22" fmla="*/ 47 w 175"/>
                <a:gd name="T23" fmla="*/ 121 h 155"/>
                <a:gd name="T24" fmla="*/ 35 w 175"/>
                <a:gd name="T25" fmla="*/ 115 h 155"/>
                <a:gd name="T26" fmla="*/ 24 w 175"/>
                <a:gd name="T27" fmla="*/ 110 h 155"/>
                <a:gd name="T28" fmla="*/ 14 w 175"/>
                <a:gd name="T29" fmla="*/ 104 h 155"/>
                <a:gd name="T30" fmla="*/ 7 w 175"/>
                <a:gd name="T31" fmla="*/ 98 h 155"/>
                <a:gd name="T32" fmla="*/ 2 w 175"/>
                <a:gd name="T33" fmla="*/ 90 h 155"/>
                <a:gd name="T34" fmla="*/ 0 w 175"/>
                <a:gd name="T35" fmla="*/ 84 h 155"/>
                <a:gd name="T36" fmla="*/ 2 w 175"/>
                <a:gd name="T37" fmla="*/ 77 h 155"/>
                <a:gd name="T38" fmla="*/ 9 w 175"/>
                <a:gd name="T39" fmla="*/ 69 h 155"/>
                <a:gd name="T40" fmla="*/ 16 w 175"/>
                <a:gd name="T41" fmla="*/ 60 h 155"/>
                <a:gd name="T42" fmla="*/ 27 w 175"/>
                <a:gd name="T43" fmla="*/ 53 h 155"/>
                <a:gd name="T44" fmla="*/ 39 w 175"/>
                <a:gd name="T45" fmla="*/ 46 h 155"/>
                <a:gd name="T46" fmla="*/ 53 w 175"/>
                <a:gd name="T47" fmla="*/ 40 h 155"/>
                <a:gd name="T48" fmla="*/ 69 w 175"/>
                <a:gd name="T49" fmla="*/ 32 h 155"/>
                <a:gd name="T50" fmla="*/ 84 w 175"/>
                <a:gd name="T51" fmla="*/ 26 h 155"/>
                <a:gd name="T52" fmla="*/ 101 w 175"/>
                <a:gd name="T53" fmla="*/ 20 h 155"/>
                <a:gd name="T54" fmla="*/ 117 w 175"/>
                <a:gd name="T55" fmla="*/ 15 h 155"/>
                <a:gd name="T56" fmla="*/ 133 w 175"/>
                <a:gd name="T57" fmla="*/ 10 h 155"/>
                <a:gd name="T58" fmla="*/ 145 w 175"/>
                <a:gd name="T59" fmla="*/ 6 h 155"/>
                <a:gd name="T60" fmla="*/ 156 w 175"/>
                <a:gd name="T61" fmla="*/ 3 h 155"/>
                <a:gd name="T62" fmla="*/ 164 w 175"/>
                <a:gd name="T63" fmla="*/ 2 h 155"/>
                <a:gd name="T64" fmla="*/ 169 w 175"/>
                <a:gd name="T65" fmla="*/ 0 h 155"/>
                <a:gd name="T66" fmla="*/ 170 w 175"/>
                <a:gd name="T67" fmla="*/ 1 h 155"/>
                <a:gd name="T68" fmla="*/ 174 w 175"/>
                <a:gd name="T69" fmla="*/ 154 h 1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
                <a:gd name="T106" fmla="*/ 0 h 155"/>
                <a:gd name="T107" fmla="*/ 175 w 175"/>
                <a:gd name="T108" fmla="*/ 155 h 1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 h="155">
                  <a:moveTo>
                    <a:pt x="174" y="154"/>
                  </a:moveTo>
                  <a:lnTo>
                    <a:pt x="174" y="154"/>
                  </a:lnTo>
                  <a:lnTo>
                    <a:pt x="167" y="152"/>
                  </a:lnTo>
                  <a:lnTo>
                    <a:pt x="158" y="150"/>
                  </a:lnTo>
                  <a:lnTo>
                    <a:pt x="145" y="149"/>
                  </a:lnTo>
                  <a:lnTo>
                    <a:pt x="133" y="145"/>
                  </a:lnTo>
                  <a:lnTo>
                    <a:pt x="120" y="142"/>
                  </a:lnTo>
                  <a:lnTo>
                    <a:pt x="105" y="139"/>
                  </a:lnTo>
                  <a:lnTo>
                    <a:pt x="90" y="135"/>
                  </a:lnTo>
                  <a:lnTo>
                    <a:pt x="76" y="131"/>
                  </a:lnTo>
                  <a:lnTo>
                    <a:pt x="62" y="126"/>
                  </a:lnTo>
                  <a:lnTo>
                    <a:pt x="47" y="121"/>
                  </a:lnTo>
                  <a:lnTo>
                    <a:pt x="35" y="115"/>
                  </a:lnTo>
                  <a:lnTo>
                    <a:pt x="24" y="110"/>
                  </a:lnTo>
                  <a:lnTo>
                    <a:pt x="14" y="104"/>
                  </a:lnTo>
                  <a:lnTo>
                    <a:pt x="7" y="98"/>
                  </a:lnTo>
                  <a:lnTo>
                    <a:pt x="2" y="90"/>
                  </a:lnTo>
                  <a:lnTo>
                    <a:pt x="0" y="84"/>
                  </a:lnTo>
                  <a:lnTo>
                    <a:pt x="2" y="77"/>
                  </a:lnTo>
                  <a:lnTo>
                    <a:pt x="9" y="69"/>
                  </a:lnTo>
                  <a:lnTo>
                    <a:pt x="16" y="60"/>
                  </a:lnTo>
                  <a:lnTo>
                    <a:pt x="27" y="53"/>
                  </a:lnTo>
                  <a:lnTo>
                    <a:pt x="39" y="46"/>
                  </a:lnTo>
                  <a:lnTo>
                    <a:pt x="53" y="40"/>
                  </a:lnTo>
                  <a:lnTo>
                    <a:pt x="69" y="32"/>
                  </a:lnTo>
                  <a:lnTo>
                    <a:pt x="84" y="26"/>
                  </a:lnTo>
                  <a:lnTo>
                    <a:pt x="101" y="20"/>
                  </a:lnTo>
                  <a:lnTo>
                    <a:pt x="117" y="15"/>
                  </a:lnTo>
                  <a:lnTo>
                    <a:pt x="133" y="10"/>
                  </a:lnTo>
                  <a:lnTo>
                    <a:pt x="145" y="6"/>
                  </a:lnTo>
                  <a:lnTo>
                    <a:pt x="156" y="3"/>
                  </a:lnTo>
                  <a:lnTo>
                    <a:pt x="164" y="2"/>
                  </a:lnTo>
                  <a:lnTo>
                    <a:pt x="169" y="0"/>
                  </a:lnTo>
                  <a:lnTo>
                    <a:pt x="170" y="1"/>
                  </a:lnTo>
                  <a:lnTo>
                    <a:pt x="174" y="15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65" name="Freeform 17"/>
            <p:cNvSpPr>
              <a:spLocks/>
            </p:cNvSpPr>
            <p:nvPr/>
          </p:nvSpPr>
          <p:spPr bwMode="auto">
            <a:xfrm>
              <a:off x="737" y="2381"/>
              <a:ext cx="157" cy="79"/>
            </a:xfrm>
            <a:custGeom>
              <a:avLst/>
              <a:gdLst>
                <a:gd name="T0" fmla="*/ 0 w 157"/>
                <a:gd name="T1" fmla="*/ 78 h 79"/>
                <a:gd name="T2" fmla="*/ 2 w 157"/>
                <a:gd name="T3" fmla="*/ 70 h 79"/>
                <a:gd name="T4" fmla="*/ 7 w 157"/>
                <a:gd name="T5" fmla="*/ 64 h 79"/>
                <a:gd name="T6" fmla="*/ 14 w 157"/>
                <a:gd name="T7" fmla="*/ 56 h 79"/>
                <a:gd name="T8" fmla="*/ 24 w 157"/>
                <a:gd name="T9" fmla="*/ 50 h 79"/>
                <a:gd name="T10" fmla="*/ 35 w 157"/>
                <a:gd name="T11" fmla="*/ 43 h 79"/>
                <a:gd name="T12" fmla="*/ 49 w 157"/>
                <a:gd name="T13" fmla="*/ 37 h 79"/>
                <a:gd name="T14" fmla="*/ 62 w 157"/>
                <a:gd name="T15" fmla="*/ 31 h 79"/>
                <a:gd name="T16" fmla="*/ 77 w 157"/>
                <a:gd name="T17" fmla="*/ 25 h 79"/>
                <a:gd name="T18" fmla="*/ 92 w 157"/>
                <a:gd name="T19" fmla="*/ 19 h 79"/>
                <a:gd name="T20" fmla="*/ 107 w 157"/>
                <a:gd name="T21" fmla="*/ 15 h 79"/>
                <a:gd name="T22" fmla="*/ 120 w 157"/>
                <a:gd name="T23" fmla="*/ 10 h 79"/>
                <a:gd name="T24" fmla="*/ 131 w 157"/>
                <a:gd name="T25" fmla="*/ 7 h 79"/>
                <a:gd name="T26" fmla="*/ 142 w 157"/>
                <a:gd name="T27" fmla="*/ 3 h 79"/>
                <a:gd name="T28" fmla="*/ 149 w 157"/>
                <a:gd name="T29" fmla="*/ 2 h 79"/>
                <a:gd name="T30" fmla="*/ 154 w 157"/>
                <a:gd name="T31" fmla="*/ 0 h 79"/>
                <a:gd name="T32" fmla="*/ 156 w 157"/>
                <a:gd name="T33" fmla="*/ 0 h 79"/>
                <a:gd name="T34" fmla="*/ 155 w 157"/>
                <a:gd name="T35" fmla="*/ 70 h 79"/>
                <a:gd name="T36" fmla="*/ 0 w 157"/>
                <a:gd name="T37" fmla="*/ 78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79"/>
                <a:gd name="T59" fmla="*/ 157 w 157"/>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79">
                  <a:moveTo>
                    <a:pt x="0" y="78"/>
                  </a:moveTo>
                  <a:lnTo>
                    <a:pt x="2" y="70"/>
                  </a:lnTo>
                  <a:lnTo>
                    <a:pt x="7" y="64"/>
                  </a:lnTo>
                  <a:lnTo>
                    <a:pt x="14" y="56"/>
                  </a:lnTo>
                  <a:lnTo>
                    <a:pt x="24" y="50"/>
                  </a:lnTo>
                  <a:lnTo>
                    <a:pt x="35" y="43"/>
                  </a:lnTo>
                  <a:lnTo>
                    <a:pt x="49" y="37"/>
                  </a:lnTo>
                  <a:lnTo>
                    <a:pt x="62" y="31"/>
                  </a:lnTo>
                  <a:lnTo>
                    <a:pt x="77" y="25"/>
                  </a:lnTo>
                  <a:lnTo>
                    <a:pt x="92" y="19"/>
                  </a:lnTo>
                  <a:lnTo>
                    <a:pt x="107" y="15"/>
                  </a:lnTo>
                  <a:lnTo>
                    <a:pt x="120" y="10"/>
                  </a:lnTo>
                  <a:lnTo>
                    <a:pt x="131" y="7"/>
                  </a:lnTo>
                  <a:lnTo>
                    <a:pt x="142" y="3"/>
                  </a:lnTo>
                  <a:lnTo>
                    <a:pt x="149" y="2"/>
                  </a:lnTo>
                  <a:lnTo>
                    <a:pt x="154" y="0"/>
                  </a:lnTo>
                  <a:lnTo>
                    <a:pt x="156" y="0"/>
                  </a:lnTo>
                  <a:lnTo>
                    <a:pt x="155" y="70"/>
                  </a:lnTo>
                  <a:lnTo>
                    <a:pt x="0" y="78"/>
                  </a:lnTo>
                </a:path>
              </a:pathLst>
            </a:custGeom>
            <a:solidFill>
              <a:srgbClr val="00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66" name="Freeform 18"/>
            <p:cNvSpPr>
              <a:spLocks/>
            </p:cNvSpPr>
            <p:nvPr/>
          </p:nvSpPr>
          <p:spPr bwMode="auto">
            <a:xfrm>
              <a:off x="729" y="2382"/>
              <a:ext cx="166" cy="84"/>
            </a:xfrm>
            <a:custGeom>
              <a:avLst/>
              <a:gdLst>
                <a:gd name="T0" fmla="*/ 0 w 166"/>
                <a:gd name="T1" fmla="*/ 83 h 84"/>
                <a:gd name="T2" fmla="*/ 0 w 166"/>
                <a:gd name="T3" fmla="*/ 83 h 84"/>
                <a:gd name="T4" fmla="*/ 0 w 166"/>
                <a:gd name="T5" fmla="*/ 74 h 84"/>
                <a:gd name="T6" fmla="*/ 7 w 166"/>
                <a:gd name="T7" fmla="*/ 67 h 84"/>
                <a:gd name="T8" fmla="*/ 14 w 166"/>
                <a:gd name="T9" fmla="*/ 59 h 84"/>
                <a:gd name="T10" fmla="*/ 25 w 166"/>
                <a:gd name="T11" fmla="*/ 52 h 84"/>
                <a:gd name="T12" fmla="*/ 36 w 166"/>
                <a:gd name="T13" fmla="*/ 45 h 84"/>
                <a:gd name="T14" fmla="*/ 50 w 166"/>
                <a:gd name="T15" fmla="*/ 39 h 84"/>
                <a:gd name="T16" fmla="*/ 65 w 166"/>
                <a:gd name="T17" fmla="*/ 33 h 84"/>
                <a:gd name="T18" fmla="*/ 80 w 166"/>
                <a:gd name="T19" fmla="*/ 26 h 84"/>
                <a:gd name="T20" fmla="*/ 96 w 166"/>
                <a:gd name="T21" fmla="*/ 20 h 84"/>
                <a:gd name="T22" fmla="*/ 112 w 166"/>
                <a:gd name="T23" fmla="*/ 16 h 84"/>
                <a:gd name="T24" fmla="*/ 126 w 166"/>
                <a:gd name="T25" fmla="*/ 10 h 84"/>
                <a:gd name="T26" fmla="*/ 139 w 166"/>
                <a:gd name="T27" fmla="*/ 7 h 84"/>
                <a:gd name="T28" fmla="*/ 149 w 166"/>
                <a:gd name="T29" fmla="*/ 4 h 84"/>
                <a:gd name="T30" fmla="*/ 158 w 166"/>
                <a:gd name="T31" fmla="*/ 2 h 84"/>
                <a:gd name="T32" fmla="*/ 162 w 166"/>
                <a:gd name="T33" fmla="*/ 0 h 84"/>
                <a:gd name="T34" fmla="*/ 164 w 166"/>
                <a:gd name="T35" fmla="*/ 0 h 84"/>
                <a:gd name="T36" fmla="*/ 165 w 166"/>
                <a:gd name="T37" fmla="*/ 79 h 84"/>
                <a:gd name="T38" fmla="*/ 0 w 166"/>
                <a:gd name="T39" fmla="*/ 83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6"/>
                <a:gd name="T61" fmla="*/ 0 h 84"/>
                <a:gd name="T62" fmla="*/ 166 w 166"/>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6" h="84">
                  <a:moveTo>
                    <a:pt x="0" y="83"/>
                  </a:moveTo>
                  <a:lnTo>
                    <a:pt x="0" y="83"/>
                  </a:lnTo>
                  <a:lnTo>
                    <a:pt x="0" y="74"/>
                  </a:lnTo>
                  <a:lnTo>
                    <a:pt x="7" y="67"/>
                  </a:lnTo>
                  <a:lnTo>
                    <a:pt x="14" y="59"/>
                  </a:lnTo>
                  <a:lnTo>
                    <a:pt x="25" y="52"/>
                  </a:lnTo>
                  <a:lnTo>
                    <a:pt x="36" y="45"/>
                  </a:lnTo>
                  <a:lnTo>
                    <a:pt x="50" y="39"/>
                  </a:lnTo>
                  <a:lnTo>
                    <a:pt x="65" y="33"/>
                  </a:lnTo>
                  <a:lnTo>
                    <a:pt x="80" y="26"/>
                  </a:lnTo>
                  <a:lnTo>
                    <a:pt x="96" y="20"/>
                  </a:lnTo>
                  <a:lnTo>
                    <a:pt x="112" y="16"/>
                  </a:lnTo>
                  <a:lnTo>
                    <a:pt x="126" y="10"/>
                  </a:lnTo>
                  <a:lnTo>
                    <a:pt x="139" y="7"/>
                  </a:lnTo>
                  <a:lnTo>
                    <a:pt x="149" y="4"/>
                  </a:lnTo>
                  <a:lnTo>
                    <a:pt x="158" y="2"/>
                  </a:lnTo>
                  <a:lnTo>
                    <a:pt x="162" y="0"/>
                  </a:lnTo>
                  <a:lnTo>
                    <a:pt x="164" y="0"/>
                  </a:lnTo>
                  <a:lnTo>
                    <a:pt x="165" y="79"/>
                  </a:lnTo>
                  <a:lnTo>
                    <a:pt x="0" y="8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67" name="Freeform 19"/>
            <p:cNvSpPr>
              <a:spLocks/>
            </p:cNvSpPr>
            <p:nvPr/>
          </p:nvSpPr>
          <p:spPr bwMode="auto">
            <a:xfrm>
              <a:off x="728" y="2373"/>
              <a:ext cx="195" cy="165"/>
            </a:xfrm>
            <a:custGeom>
              <a:avLst/>
              <a:gdLst>
                <a:gd name="T0" fmla="*/ 190 w 195"/>
                <a:gd name="T1" fmla="*/ 164 h 165"/>
                <a:gd name="T2" fmla="*/ 190 w 195"/>
                <a:gd name="T3" fmla="*/ 164 h 165"/>
                <a:gd name="T4" fmla="*/ 183 w 195"/>
                <a:gd name="T5" fmla="*/ 163 h 165"/>
                <a:gd name="T6" fmla="*/ 173 w 195"/>
                <a:gd name="T7" fmla="*/ 161 h 165"/>
                <a:gd name="T8" fmla="*/ 160 w 195"/>
                <a:gd name="T9" fmla="*/ 159 h 165"/>
                <a:gd name="T10" fmla="*/ 147 w 195"/>
                <a:gd name="T11" fmla="*/ 155 h 165"/>
                <a:gd name="T12" fmla="*/ 132 w 195"/>
                <a:gd name="T13" fmla="*/ 151 h 165"/>
                <a:gd name="T14" fmla="*/ 116 w 195"/>
                <a:gd name="T15" fmla="*/ 148 h 165"/>
                <a:gd name="T16" fmla="*/ 100 w 195"/>
                <a:gd name="T17" fmla="*/ 144 h 165"/>
                <a:gd name="T18" fmla="*/ 83 w 195"/>
                <a:gd name="T19" fmla="*/ 138 h 165"/>
                <a:gd name="T20" fmla="*/ 69 w 195"/>
                <a:gd name="T21" fmla="*/ 134 h 165"/>
                <a:gd name="T22" fmla="*/ 53 w 195"/>
                <a:gd name="T23" fmla="*/ 128 h 165"/>
                <a:gd name="T24" fmla="*/ 38 w 195"/>
                <a:gd name="T25" fmla="*/ 123 h 165"/>
                <a:gd name="T26" fmla="*/ 25 w 195"/>
                <a:gd name="T27" fmla="*/ 117 h 165"/>
                <a:gd name="T28" fmla="*/ 14 w 195"/>
                <a:gd name="T29" fmla="*/ 111 h 165"/>
                <a:gd name="T30" fmla="*/ 7 w 195"/>
                <a:gd name="T31" fmla="*/ 104 h 165"/>
                <a:gd name="T32" fmla="*/ 2 w 195"/>
                <a:gd name="T33" fmla="*/ 96 h 165"/>
                <a:gd name="T34" fmla="*/ 0 w 195"/>
                <a:gd name="T35" fmla="*/ 89 h 165"/>
                <a:gd name="T36" fmla="*/ 1 w 195"/>
                <a:gd name="T37" fmla="*/ 82 h 165"/>
                <a:gd name="T38" fmla="*/ 9 w 195"/>
                <a:gd name="T39" fmla="*/ 73 h 165"/>
                <a:gd name="T40" fmla="*/ 17 w 195"/>
                <a:gd name="T41" fmla="*/ 64 h 165"/>
                <a:gd name="T42" fmla="*/ 30 w 195"/>
                <a:gd name="T43" fmla="*/ 57 h 165"/>
                <a:gd name="T44" fmla="*/ 44 w 195"/>
                <a:gd name="T45" fmla="*/ 50 h 165"/>
                <a:gd name="T46" fmla="*/ 60 w 195"/>
                <a:gd name="T47" fmla="*/ 43 h 165"/>
                <a:gd name="T48" fmla="*/ 78 w 195"/>
                <a:gd name="T49" fmla="*/ 35 h 165"/>
                <a:gd name="T50" fmla="*/ 96 w 195"/>
                <a:gd name="T51" fmla="*/ 28 h 165"/>
                <a:gd name="T52" fmla="*/ 115 w 195"/>
                <a:gd name="T53" fmla="*/ 21 h 165"/>
                <a:gd name="T54" fmla="*/ 134 w 195"/>
                <a:gd name="T55" fmla="*/ 16 h 165"/>
                <a:gd name="T56" fmla="*/ 149 w 195"/>
                <a:gd name="T57" fmla="*/ 12 h 165"/>
                <a:gd name="T58" fmla="*/ 164 w 195"/>
                <a:gd name="T59" fmla="*/ 8 h 165"/>
                <a:gd name="T60" fmla="*/ 176 w 195"/>
                <a:gd name="T61" fmla="*/ 4 h 165"/>
                <a:gd name="T62" fmla="*/ 185 w 195"/>
                <a:gd name="T63" fmla="*/ 1 h 165"/>
                <a:gd name="T64" fmla="*/ 191 w 195"/>
                <a:gd name="T65" fmla="*/ 0 h 165"/>
                <a:gd name="T66" fmla="*/ 194 w 195"/>
                <a:gd name="T67" fmla="*/ 0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5"/>
                <a:gd name="T103" fmla="*/ 0 h 165"/>
                <a:gd name="T104" fmla="*/ 195 w 195"/>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5" h="165">
                  <a:moveTo>
                    <a:pt x="190" y="164"/>
                  </a:moveTo>
                  <a:lnTo>
                    <a:pt x="190" y="164"/>
                  </a:lnTo>
                  <a:lnTo>
                    <a:pt x="183" y="163"/>
                  </a:lnTo>
                  <a:lnTo>
                    <a:pt x="173" y="161"/>
                  </a:lnTo>
                  <a:lnTo>
                    <a:pt x="160" y="159"/>
                  </a:lnTo>
                  <a:lnTo>
                    <a:pt x="147" y="155"/>
                  </a:lnTo>
                  <a:lnTo>
                    <a:pt x="132" y="151"/>
                  </a:lnTo>
                  <a:lnTo>
                    <a:pt x="116" y="148"/>
                  </a:lnTo>
                  <a:lnTo>
                    <a:pt x="100" y="144"/>
                  </a:lnTo>
                  <a:lnTo>
                    <a:pt x="83" y="138"/>
                  </a:lnTo>
                  <a:lnTo>
                    <a:pt x="69" y="134"/>
                  </a:lnTo>
                  <a:lnTo>
                    <a:pt x="53" y="128"/>
                  </a:lnTo>
                  <a:lnTo>
                    <a:pt x="38" y="123"/>
                  </a:lnTo>
                  <a:lnTo>
                    <a:pt x="25" y="117"/>
                  </a:lnTo>
                  <a:lnTo>
                    <a:pt x="14" y="111"/>
                  </a:lnTo>
                  <a:lnTo>
                    <a:pt x="7" y="104"/>
                  </a:lnTo>
                  <a:lnTo>
                    <a:pt x="2" y="96"/>
                  </a:lnTo>
                  <a:lnTo>
                    <a:pt x="0" y="89"/>
                  </a:lnTo>
                  <a:lnTo>
                    <a:pt x="1" y="82"/>
                  </a:lnTo>
                  <a:lnTo>
                    <a:pt x="9" y="73"/>
                  </a:lnTo>
                  <a:lnTo>
                    <a:pt x="17" y="64"/>
                  </a:lnTo>
                  <a:lnTo>
                    <a:pt x="30" y="57"/>
                  </a:lnTo>
                  <a:lnTo>
                    <a:pt x="44" y="50"/>
                  </a:lnTo>
                  <a:lnTo>
                    <a:pt x="60" y="43"/>
                  </a:lnTo>
                  <a:lnTo>
                    <a:pt x="78" y="35"/>
                  </a:lnTo>
                  <a:lnTo>
                    <a:pt x="96" y="28"/>
                  </a:lnTo>
                  <a:lnTo>
                    <a:pt x="115" y="21"/>
                  </a:lnTo>
                  <a:lnTo>
                    <a:pt x="134" y="16"/>
                  </a:lnTo>
                  <a:lnTo>
                    <a:pt x="149" y="12"/>
                  </a:lnTo>
                  <a:lnTo>
                    <a:pt x="164" y="8"/>
                  </a:lnTo>
                  <a:lnTo>
                    <a:pt x="176" y="4"/>
                  </a:lnTo>
                  <a:lnTo>
                    <a:pt x="185" y="1"/>
                  </a:lnTo>
                  <a:lnTo>
                    <a:pt x="191" y="0"/>
                  </a:lnTo>
                  <a:lnTo>
                    <a:pt x="194"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68" name="Line 20"/>
            <p:cNvSpPr>
              <a:spLocks noChangeShapeType="1"/>
            </p:cNvSpPr>
            <p:nvPr/>
          </p:nvSpPr>
          <p:spPr bwMode="auto">
            <a:xfrm>
              <a:off x="893" y="2386"/>
              <a:ext cx="3" cy="143"/>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39969" name="Line 21"/>
            <p:cNvSpPr>
              <a:spLocks noChangeShapeType="1"/>
            </p:cNvSpPr>
            <p:nvPr/>
          </p:nvSpPr>
          <p:spPr bwMode="auto">
            <a:xfrm>
              <a:off x="3288" y="1891"/>
              <a:ext cx="2" cy="0"/>
            </a:xfrm>
            <a:prstGeom prst="line">
              <a:avLst/>
            </a:prstGeom>
            <a:noFill/>
            <a:ln w="12700">
              <a:solidFill>
                <a:srgbClr val="FFFFFF"/>
              </a:solidFill>
              <a:round/>
              <a:headEnd/>
              <a:tailEnd/>
            </a:ln>
          </p:spPr>
          <p:txBody>
            <a:bodyPr wrap="none" anchor="ctr"/>
            <a:lstStyle/>
            <a:p>
              <a:endParaRPr lang="en-GB" sz="2400" b="1">
                <a:solidFill>
                  <a:srgbClr val="FFFF00"/>
                </a:solidFill>
              </a:endParaRPr>
            </a:p>
          </p:txBody>
        </p:sp>
        <p:sp>
          <p:nvSpPr>
            <p:cNvPr id="39970" name="Freeform 22"/>
            <p:cNvSpPr>
              <a:spLocks/>
            </p:cNvSpPr>
            <p:nvPr/>
          </p:nvSpPr>
          <p:spPr bwMode="auto">
            <a:xfrm>
              <a:off x="3290" y="1885"/>
              <a:ext cx="75" cy="629"/>
            </a:xfrm>
            <a:custGeom>
              <a:avLst/>
              <a:gdLst>
                <a:gd name="T0" fmla="*/ 0 w 75"/>
                <a:gd name="T1" fmla="*/ 0 h 629"/>
                <a:gd name="T2" fmla="*/ 0 w 75"/>
                <a:gd name="T3" fmla="*/ 0 h 629"/>
                <a:gd name="T4" fmla="*/ 0 w 75"/>
                <a:gd name="T5" fmla="*/ 4 h 629"/>
                <a:gd name="T6" fmla="*/ 1 w 75"/>
                <a:gd name="T7" fmla="*/ 14 h 629"/>
                <a:gd name="T8" fmla="*/ 0 w 75"/>
                <a:gd name="T9" fmla="*/ 27 h 629"/>
                <a:gd name="T10" fmla="*/ 0 w 75"/>
                <a:gd name="T11" fmla="*/ 43 h 629"/>
                <a:gd name="T12" fmla="*/ 1 w 75"/>
                <a:gd name="T13" fmla="*/ 60 h 629"/>
                <a:gd name="T14" fmla="*/ 2 w 75"/>
                <a:gd name="T15" fmla="*/ 74 h 629"/>
                <a:gd name="T16" fmla="*/ 3 w 75"/>
                <a:gd name="T17" fmla="*/ 84 h 629"/>
                <a:gd name="T18" fmla="*/ 3 w 75"/>
                <a:gd name="T19" fmla="*/ 88 h 629"/>
                <a:gd name="T20" fmla="*/ 61 w 75"/>
                <a:gd name="T21" fmla="*/ 87 h 629"/>
                <a:gd name="T22" fmla="*/ 74 w 75"/>
                <a:gd name="T23" fmla="*/ 628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629"/>
                <a:gd name="T38" fmla="*/ 75 w 75"/>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629">
                  <a:moveTo>
                    <a:pt x="0" y="0"/>
                  </a:moveTo>
                  <a:lnTo>
                    <a:pt x="0" y="0"/>
                  </a:lnTo>
                  <a:lnTo>
                    <a:pt x="0" y="4"/>
                  </a:lnTo>
                  <a:lnTo>
                    <a:pt x="1" y="14"/>
                  </a:lnTo>
                  <a:lnTo>
                    <a:pt x="0" y="27"/>
                  </a:lnTo>
                  <a:lnTo>
                    <a:pt x="0" y="43"/>
                  </a:lnTo>
                  <a:lnTo>
                    <a:pt x="1" y="60"/>
                  </a:lnTo>
                  <a:lnTo>
                    <a:pt x="2" y="74"/>
                  </a:lnTo>
                  <a:lnTo>
                    <a:pt x="3" y="84"/>
                  </a:lnTo>
                  <a:lnTo>
                    <a:pt x="3" y="88"/>
                  </a:lnTo>
                  <a:lnTo>
                    <a:pt x="61" y="87"/>
                  </a:lnTo>
                  <a:lnTo>
                    <a:pt x="74" y="628"/>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71" name="Freeform 23"/>
            <p:cNvSpPr>
              <a:spLocks/>
            </p:cNvSpPr>
            <p:nvPr/>
          </p:nvSpPr>
          <p:spPr bwMode="auto">
            <a:xfrm>
              <a:off x="1342" y="2174"/>
              <a:ext cx="859" cy="183"/>
            </a:xfrm>
            <a:custGeom>
              <a:avLst/>
              <a:gdLst>
                <a:gd name="T0" fmla="*/ 0 w 859"/>
                <a:gd name="T1" fmla="*/ 138 h 183"/>
                <a:gd name="T2" fmla="*/ 17 w 859"/>
                <a:gd name="T3" fmla="*/ 179 h 183"/>
                <a:gd name="T4" fmla="*/ 171 w 859"/>
                <a:gd name="T5" fmla="*/ 182 h 183"/>
                <a:gd name="T6" fmla="*/ 809 w 859"/>
                <a:gd name="T7" fmla="*/ 64 h 183"/>
                <a:gd name="T8" fmla="*/ 811 w 859"/>
                <a:gd name="T9" fmla="*/ 61 h 183"/>
                <a:gd name="T10" fmla="*/ 817 w 859"/>
                <a:gd name="T11" fmla="*/ 54 h 183"/>
                <a:gd name="T12" fmla="*/ 825 w 859"/>
                <a:gd name="T13" fmla="*/ 44 h 183"/>
                <a:gd name="T14" fmla="*/ 834 w 859"/>
                <a:gd name="T15" fmla="*/ 30 h 183"/>
                <a:gd name="T16" fmla="*/ 843 w 859"/>
                <a:gd name="T17" fmla="*/ 20 h 183"/>
                <a:gd name="T18" fmla="*/ 852 w 859"/>
                <a:gd name="T19" fmla="*/ 10 h 183"/>
                <a:gd name="T20" fmla="*/ 857 w 859"/>
                <a:gd name="T21" fmla="*/ 3 h 183"/>
                <a:gd name="T22" fmla="*/ 858 w 859"/>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9"/>
                <a:gd name="T37" fmla="*/ 0 h 183"/>
                <a:gd name="T38" fmla="*/ 859 w 859"/>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9" h="183">
                  <a:moveTo>
                    <a:pt x="0" y="138"/>
                  </a:moveTo>
                  <a:lnTo>
                    <a:pt x="17" y="179"/>
                  </a:lnTo>
                  <a:lnTo>
                    <a:pt x="171" y="182"/>
                  </a:lnTo>
                  <a:lnTo>
                    <a:pt x="809" y="64"/>
                  </a:lnTo>
                  <a:lnTo>
                    <a:pt x="811" y="61"/>
                  </a:lnTo>
                  <a:lnTo>
                    <a:pt x="817" y="54"/>
                  </a:lnTo>
                  <a:lnTo>
                    <a:pt x="825" y="44"/>
                  </a:lnTo>
                  <a:lnTo>
                    <a:pt x="834" y="30"/>
                  </a:lnTo>
                  <a:lnTo>
                    <a:pt x="843" y="20"/>
                  </a:lnTo>
                  <a:lnTo>
                    <a:pt x="852" y="10"/>
                  </a:lnTo>
                  <a:lnTo>
                    <a:pt x="857" y="3"/>
                  </a:lnTo>
                  <a:lnTo>
                    <a:pt x="858"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72" name="Freeform 24"/>
            <p:cNvSpPr>
              <a:spLocks/>
            </p:cNvSpPr>
            <p:nvPr/>
          </p:nvSpPr>
          <p:spPr bwMode="auto">
            <a:xfrm>
              <a:off x="1331" y="2180"/>
              <a:ext cx="893" cy="198"/>
            </a:xfrm>
            <a:custGeom>
              <a:avLst/>
              <a:gdLst>
                <a:gd name="T0" fmla="*/ 0 w 893"/>
                <a:gd name="T1" fmla="*/ 133 h 198"/>
                <a:gd name="T2" fmla="*/ 29 w 893"/>
                <a:gd name="T3" fmla="*/ 196 h 198"/>
                <a:gd name="T4" fmla="*/ 187 w 893"/>
                <a:gd name="T5" fmla="*/ 197 h 198"/>
                <a:gd name="T6" fmla="*/ 835 w 893"/>
                <a:gd name="T7" fmla="*/ 77 h 198"/>
                <a:gd name="T8" fmla="*/ 892 w 893"/>
                <a:gd name="T9" fmla="*/ 0 h 198"/>
                <a:gd name="T10" fmla="*/ 0 60000 65536"/>
                <a:gd name="T11" fmla="*/ 0 60000 65536"/>
                <a:gd name="T12" fmla="*/ 0 60000 65536"/>
                <a:gd name="T13" fmla="*/ 0 60000 65536"/>
                <a:gd name="T14" fmla="*/ 0 60000 65536"/>
                <a:gd name="T15" fmla="*/ 0 w 893"/>
                <a:gd name="T16" fmla="*/ 0 h 198"/>
                <a:gd name="T17" fmla="*/ 893 w 893"/>
                <a:gd name="T18" fmla="*/ 198 h 198"/>
              </a:gdLst>
              <a:ahLst/>
              <a:cxnLst>
                <a:cxn ang="T10">
                  <a:pos x="T0" y="T1"/>
                </a:cxn>
                <a:cxn ang="T11">
                  <a:pos x="T2" y="T3"/>
                </a:cxn>
                <a:cxn ang="T12">
                  <a:pos x="T4" y="T5"/>
                </a:cxn>
                <a:cxn ang="T13">
                  <a:pos x="T6" y="T7"/>
                </a:cxn>
                <a:cxn ang="T14">
                  <a:pos x="T8" y="T9"/>
                </a:cxn>
              </a:cxnLst>
              <a:rect l="T15" t="T16" r="T17" b="T18"/>
              <a:pathLst>
                <a:path w="893" h="198">
                  <a:moveTo>
                    <a:pt x="0" y="133"/>
                  </a:moveTo>
                  <a:lnTo>
                    <a:pt x="29" y="196"/>
                  </a:lnTo>
                  <a:lnTo>
                    <a:pt x="187" y="197"/>
                  </a:lnTo>
                  <a:lnTo>
                    <a:pt x="835" y="77"/>
                  </a:lnTo>
                  <a:lnTo>
                    <a:pt x="892"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73" name="Freeform 25"/>
            <p:cNvSpPr>
              <a:spLocks/>
            </p:cNvSpPr>
            <p:nvPr/>
          </p:nvSpPr>
          <p:spPr bwMode="auto">
            <a:xfrm>
              <a:off x="3461" y="2019"/>
              <a:ext cx="65" cy="265"/>
            </a:xfrm>
            <a:custGeom>
              <a:avLst/>
              <a:gdLst>
                <a:gd name="T0" fmla="*/ 28 w 65"/>
                <a:gd name="T1" fmla="*/ 0 h 265"/>
                <a:gd name="T2" fmla="*/ 0 w 65"/>
                <a:gd name="T3" fmla="*/ 2 h 265"/>
                <a:gd name="T4" fmla="*/ 2 w 65"/>
                <a:gd name="T5" fmla="*/ 12 h 265"/>
                <a:gd name="T6" fmla="*/ 4 w 65"/>
                <a:gd name="T7" fmla="*/ 42 h 265"/>
                <a:gd name="T8" fmla="*/ 9 w 65"/>
                <a:gd name="T9" fmla="*/ 82 h 265"/>
                <a:gd name="T10" fmla="*/ 18 w 65"/>
                <a:gd name="T11" fmla="*/ 129 h 265"/>
                <a:gd name="T12" fmla="*/ 25 w 65"/>
                <a:gd name="T13" fmla="*/ 176 h 265"/>
                <a:gd name="T14" fmla="*/ 30 w 65"/>
                <a:gd name="T15" fmla="*/ 215 h 265"/>
                <a:gd name="T16" fmla="*/ 34 w 65"/>
                <a:gd name="T17" fmla="*/ 244 h 265"/>
                <a:gd name="T18" fmla="*/ 35 w 65"/>
                <a:gd name="T19" fmla="*/ 255 h 265"/>
                <a:gd name="T20" fmla="*/ 33 w 65"/>
                <a:gd name="T21" fmla="*/ 256 h 265"/>
                <a:gd name="T22" fmla="*/ 30 w 65"/>
                <a:gd name="T23" fmla="*/ 257 h 265"/>
                <a:gd name="T24" fmla="*/ 24 w 65"/>
                <a:gd name="T25" fmla="*/ 259 h 265"/>
                <a:gd name="T26" fmla="*/ 21 w 65"/>
                <a:gd name="T27" fmla="*/ 260 h 265"/>
                <a:gd name="T28" fmla="*/ 16 w 65"/>
                <a:gd name="T29" fmla="*/ 259 h 265"/>
                <a:gd name="T30" fmla="*/ 14 w 65"/>
                <a:gd name="T31" fmla="*/ 260 h 265"/>
                <a:gd name="T32" fmla="*/ 12 w 65"/>
                <a:gd name="T33" fmla="*/ 260 h 265"/>
                <a:gd name="T34" fmla="*/ 14 w 65"/>
                <a:gd name="T35" fmla="*/ 264 h 265"/>
                <a:gd name="T36" fmla="*/ 64 w 65"/>
                <a:gd name="T37" fmla="*/ 261 h 2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265"/>
                <a:gd name="T59" fmla="*/ 65 w 65"/>
                <a:gd name="T60" fmla="*/ 265 h 2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265">
                  <a:moveTo>
                    <a:pt x="28" y="0"/>
                  </a:moveTo>
                  <a:lnTo>
                    <a:pt x="0" y="2"/>
                  </a:lnTo>
                  <a:lnTo>
                    <a:pt x="2" y="12"/>
                  </a:lnTo>
                  <a:lnTo>
                    <a:pt x="4" y="42"/>
                  </a:lnTo>
                  <a:lnTo>
                    <a:pt x="9" y="82"/>
                  </a:lnTo>
                  <a:lnTo>
                    <a:pt x="18" y="129"/>
                  </a:lnTo>
                  <a:lnTo>
                    <a:pt x="25" y="176"/>
                  </a:lnTo>
                  <a:lnTo>
                    <a:pt x="30" y="215"/>
                  </a:lnTo>
                  <a:lnTo>
                    <a:pt x="34" y="244"/>
                  </a:lnTo>
                  <a:lnTo>
                    <a:pt x="35" y="255"/>
                  </a:lnTo>
                  <a:lnTo>
                    <a:pt x="33" y="256"/>
                  </a:lnTo>
                  <a:lnTo>
                    <a:pt x="30" y="257"/>
                  </a:lnTo>
                  <a:lnTo>
                    <a:pt x="24" y="259"/>
                  </a:lnTo>
                  <a:lnTo>
                    <a:pt x="21" y="260"/>
                  </a:lnTo>
                  <a:lnTo>
                    <a:pt x="16" y="259"/>
                  </a:lnTo>
                  <a:lnTo>
                    <a:pt x="14" y="260"/>
                  </a:lnTo>
                  <a:lnTo>
                    <a:pt x="12" y="260"/>
                  </a:lnTo>
                  <a:lnTo>
                    <a:pt x="14" y="264"/>
                  </a:lnTo>
                  <a:lnTo>
                    <a:pt x="64" y="26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74" name="Freeform 26"/>
            <p:cNvSpPr>
              <a:spLocks/>
            </p:cNvSpPr>
            <p:nvPr/>
          </p:nvSpPr>
          <p:spPr bwMode="auto">
            <a:xfrm>
              <a:off x="964" y="2461"/>
              <a:ext cx="62" cy="32"/>
            </a:xfrm>
            <a:custGeom>
              <a:avLst/>
              <a:gdLst>
                <a:gd name="T0" fmla="*/ 0 w 62"/>
                <a:gd name="T1" fmla="*/ 19 h 32"/>
                <a:gd name="T2" fmla="*/ 1 w 62"/>
                <a:gd name="T3" fmla="*/ 18 h 32"/>
                <a:gd name="T4" fmla="*/ 4 w 62"/>
                <a:gd name="T5" fmla="*/ 16 h 32"/>
                <a:gd name="T6" fmla="*/ 11 w 62"/>
                <a:gd name="T7" fmla="*/ 15 h 32"/>
                <a:gd name="T8" fmla="*/ 17 w 62"/>
                <a:gd name="T9" fmla="*/ 13 h 32"/>
                <a:gd name="T10" fmla="*/ 26 w 62"/>
                <a:gd name="T11" fmla="*/ 10 h 32"/>
                <a:gd name="T12" fmla="*/ 35 w 62"/>
                <a:gd name="T13" fmla="*/ 8 h 32"/>
                <a:gd name="T14" fmla="*/ 43 w 62"/>
                <a:gd name="T15" fmla="*/ 5 h 32"/>
                <a:gd name="T16" fmla="*/ 52 w 62"/>
                <a:gd name="T17" fmla="*/ 1 h 32"/>
                <a:gd name="T18" fmla="*/ 57 w 62"/>
                <a:gd name="T19" fmla="*/ 0 h 32"/>
                <a:gd name="T20" fmla="*/ 59 w 62"/>
                <a:gd name="T21" fmla="*/ 2 h 32"/>
                <a:gd name="T22" fmla="*/ 60 w 62"/>
                <a:gd name="T23" fmla="*/ 7 h 32"/>
                <a:gd name="T24" fmla="*/ 61 w 62"/>
                <a:gd name="T25" fmla="*/ 11 h 32"/>
                <a:gd name="T26" fmla="*/ 60 w 62"/>
                <a:gd name="T27" fmla="*/ 18 h 32"/>
                <a:gd name="T28" fmla="*/ 59 w 62"/>
                <a:gd name="T29" fmla="*/ 23 h 32"/>
                <a:gd name="T30" fmla="*/ 56 w 62"/>
                <a:gd name="T31" fmla="*/ 29 h 32"/>
                <a:gd name="T32" fmla="*/ 52 w 62"/>
                <a:gd name="T33" fmla="*/ 31 h 32"/>
                <a:gd name="T34" fmla="*/ 45 w 62"/>
                <a:gd name="T35" fmla="*/ 28 h 32"/>
                <a:gd name="T36" fmla="*/ 37 w 62"/>
                <a:gd name="T37" fmla="*/ 25 h 32"/>
                <a:gd name="T38" fmla="*/ 30 w 62"/>
                <a:gd name="T39" fmla="*/ 25 h 32"/>
                <a:gd name="T40" fmla="*/ 20 w 62"/>
                <a:gd name="T41" fmla="*/ 24 h 32"/>
                <a:gd name="T42" fmla="*/ 12 w 62"/>
                <a:gd name="T43" fmla="*/ 23 h 32"/>
                <a:gd name="T44" fmla="*/ 4 w 62"/>
                <a:gd name="T45" fmla="*/ 22 h 32"/>
                <a:gd name="T46" fmla="*/ 1 w 62"/>
                <a:gd name="T47" fmla="*/ 21 h 32"/>
                <a:gd name="T48" fmla="*/ 0 w 62"/>
                <a:gd name="T49" fmla="*/ 19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32"/>
                <a:gd name="T77" fmla="*/ 62 w 6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32">
                  <a:moveTo>
                    <a:pt x="0" y="19"/>
                  </a:moveTo>
                  <a:lnTo>
                    <a:pt x="1" y="18"/>
                  </a:lnTo>
                  <a:lnTo>
                    <a:pt x="4" y="16"/>
                  </a:lnTo>
                  <a:lnTo>
                    <a:pt x="11" y="15"/>
                  </a:lnTo>
                  <a:lnTo>
                    <a:pt x="17" y="13"/>
                  </a:lnTo>
                  <a:lnTo>
                    <a:pt x="26" y="10"/>
                  </a:lnTo>
                  <a:lnTo>
                    <a:pt x="35" y="8"/>
                  </a:lnTo>
                  <a:lnTo>
                    <a:pt x="43" y="5"/>
                  </a:lnTo>
                  <a:lnTo>
                    <a:pt x="52" y="1"/>
                  </a:lnTo>
                  <a:lnTo>
                    <a:pt x="57" y="0"/>
                  </a:lnTo>
                  <a:lnTo>
                    <a:pt x="59" y="2"/>
                  </a:lnTo>
                  <a:lnTo>
                    <a:pt x="60" y="7"/>
                  </a:lnTo>
                  <a:lnTo>
                    <a:pt x="61" y="11"/>
                  </a:lnTo>
                  <a:lnTo>
                    <a:pt x="60" y="18"/>
                  </a:lnTo>
                  <a:lnTo>
                    <a:pt x="59" y="23"/>
                  </a:lnTo>
                  <a:lnTo>
                    <a:pt x="56" y="29"/>
                  </a:lnTo>
                  <a:lnTo>
                    <a:pt x="52" y="31"/>
                  </a:lnTo>
                  <a:lnTo>
                    <a:pt x="45" y="28"/>
                  </a:lnTo>
                  <a:lnTo>
                    <a:pt x="37" y="25"/>
                  </a:lnTo>
                  <a:lnTo>
                    <a:pt x="30" y="25"/>
                  </a:lnTo>
                  <a:lnTo>
                    <a:pt x="20" y="24"/>
                  </a:lnTo>
                  <a:lnTo>
                    <a:pt x="12" y="23"/>
                  </a:lnTo>
                  <a:lnTo>
                    <a:pt x="4" y="22"/>
                  </a:lnTo>
                  <a:lnTo>
                    <a:pt x="1" y="21"/>
                  </a:lnTo>
                  <a:lnTo>
                    <a:pt x="0" y="19"/>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75" name="Freeform 27"/>
            <p:cNvSpPr>
              <a:spLocks/>
            </p:cNvSpPr>
            <p:nvPr/>
          </p:nvSpPr>
          <p:spPr bwMode="auto">
            <a:xfrm>
              <a:off x="955" y="2463"/>
              <a:ext cx="74" cy="40"/>
            </a:xfrm>
            <a:custGeom>
              <a:avLst/>
              <a:gdLst>
                <a:gd name="T0" fmla="*/ 0 w 74"/>
                <a:gd name="T1" fmla="*/ 22 h 40"/>
                <a:gd name="T2" fmla="*/ 0 w 74"/>
                <a:gd name="T3" fmla="*/ 22 h 40"/>
                <a:gd name="T4" fmla="*/ 0 w 74"/>
                <a:gd name="T5" fmla="*/ 20 h 40"/>
                <a:gd name="T6" fmla="*/ 5 w 74"/>
                <a:gd name="T7" fmla="*/ 18 h 40"/>
                <a:gd name="T8" fmla="*/ 12 w 74"/>
                <a:gd name="T9" fmla="*/ 16 h 40"/>
                <a:gd name="T10" fmla="*/ 20 w 74"/>
                <a:gd name="T11" fmla="*/ 14 h 40"/>
                <a:gd name="T12" fmla="*/ 31 w 74"/>
                <a:gd name="T13" fmla="*/ 11 h 40"/>
                <a:gd name="T14" fmla="*/ 41 w 74"/>
                <a:gd name="T15" fmla="*/ 9 h 40"/>
                <a:gd name="T16" fmla="*/ 51 w 74"/>
                <a:gd name="T17" fmla="*/ 6 h 40"/>
                <a:gd name="T18" fmla="*/ 61 w 74"/>
                <a:gd name="T19" fmla="*/ 1 h 40"/>
                <a:gd name="T20" fmla="*/ 67 w 74"/>
                <a:gd name="T21" fmla="*/ 0 h 40"/>
                <a:gd name="T22" fmla="*/ 69 w 74"/>
                <a:gd name="T23" fmla="*/ 2 h 40"/>
                <a:gd name="T24" fmla="*/ 71 w 74"/>
                <a:gd name="T25" fmla="*/ 8 h 40"/>
                <a:gd name="T26" fmla="*/ 73 w 74"/>
                <a:gd name="T27" fmla="*/ 15 h 40"/>
                <a:gd name="T28" fmla="*/ 71 w 74"/>
                <a:gd name="T29" fmla="*/ 24 h 40"/>
                <a:gd name="T30" fmla="*/ 69 w 74"/>
                <a:gd name="T31" fmla="*/ 30 h 40"/>
                <a:gd name="T32" fmla="*/ 68 w 74"/>
                <a:gd name="T33" fmla="*/ 37 h 40"/>
                <a:gd name="T34" fmla="*/ 63 w 74"/>
                <a:gd name="T35" fmla="*/ 39 h 40"/>
                <a:gd name="T36" fmla="*/ 56 w 74"/>
                <a:gd name="T37" fmla="*/ 35 h 40"/>
                <a:gd name="T38" fmla="*/ 44 w 74"/>
                <a:gd name="T39" fmla="*/ 32 h 40"/>
                <a:gd name="T40" fmla="*/ 35 w 74"/>
                <a:gd name="T41" fmla="*/ 30 h 40"/>
                <a:gd name="T42" fmla="*/ 24 w 74"/>
                <a:gd name="T43" fmla="*/ 28 h 40"/>
                <a:gd name="T44" fmla="*/ 15 w 74"/>
                <a:gd name="T45" fmla="*/ 27 h 40"/>
                <a:gd name="T46" fmla="*/ 6 w 74"/>
                <a:gd name="T47" fmla="*/ 26 h 40"/>
                <a:gd name="T48" fmla="*/ 1 w 74"/>
                <a:gd name="T49" fmla="*/ 25 h 40"/>
                <a:gd name="T50" fmla="*/ 0 w 74"/>
                <a:gd name="T51" fmla="*/ 22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40"/>
                <a:gd name="T80" fmla="*/ 74 w 74"/>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40">
                  <a:moveTo>
                    <a:pt x="0" y="22"/>
                  </a:moveTo>
                  <a:lnTo>
                    <a:pt x="0" y="22"/>
                  </a:lnTo>
                  <a:lnTo>
                    <a:pt x="0" y="20"/>
                  </a:lnTo>
                  <a:lnTo>
                    <a:pt x="5" y="18"/>
                  </a:lnTo>
                  <a:lnTo>
                    <a:pt x="12" y="16"/>
                  </a:lnTo>
                  <a:lnTo>
                    <a:pt x="20" y="14"/>
                  </a:lnTo>
                  <a:lnTo>
                    <a:pt x="31" y="11"/>
                  </a:lnTo>
                  <a:lnTo>
                    <a:pt x="41" y="9"/>
                  </a:lnTo>
                  <a:lnTo>
                    <a:pt x="51" y="6"/>
                  </a:lnTo>
                  <a:lnTo>
                    <a:pt x="61" y="1"/>
                  </a:lnTo>
                  <a:lnTo>
                    <a:pt x="67" y="0"/>
                  </a:lnTo>
                  <a:lnTo>
                    <a:pt x="69" y="2"/>
                  </a:lnTo>
                  <a:lnTo>
                    <a:pt x="71" y="8"/>
                  </a:lnTo>
                  <a:lnTo>
                    <a:pt x="73" y="15"/>
                  </a:lnTo>
                  <a:lnTo>
                    <a:pt x="71" y="24"/>
                  </a:lnTo>
                  <a:lnTo>
                    <a:pt x="69" y="30"/>
                  </a:lnTo>
                  <a:lnTo>
                    <a:pt x="68" y="37"/>
                  </a:lnTo>
                  <a:lnTo>
                    <a:pt x="63" y="39"/>
                  </a:lnTo>
                  <a:lnTo>
                    <a:pt x="56" y="35"/>
                  </a:lnTo>
                  <a:lnTo>
                    <a:pt x="44" y="32"/>
                  </a:lnTo>
                  <a:lnTo>
                    <a:pt x="35" y="30"/>
                  </a:lnTo>
                  <a:lnTo>
                    <a:pt x="24" y="28"/>
                  </a:lnTo>
                  <a:lnTo>
                    <a:pt x="15" y="27"/>
                  </a:lnTo>
                  <a:lnTo>
                    <a:pt x="6" y="26"/>
                  </a:lnTo>
                  <a:lnTo>
                    <a:pt x="1" y="25"/>
                  </a:lnTo>
                  <a:lnTo>
                    <a:pt x="0" y="2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76" name="Freeform 28"/>
            <p:cNvSpPr>
              <a:spLocks/>
            </p:cNvSpPr>
            <p:nvPr/>
          </p:nvSpPr>
          <p:spPr bwMode="auto">
            <a:xfrm>
              <a:off x="2483" y="2169"/>
              <a:ext cx="109" cy="82"/>
            </a:xfrm>
            <a:custGeom>
              <a:avLst/>
              <a:gdLst>
                <a:gd name="T0" fmla="*/ 103 w 109"/>
                <a:gd name="T1" fmla="*/ 10 h 82"/>
                <a:gd name="T2" fmla="*/ 106 w 109"/>
                <a:gd name="T3" fmla="*/ 11 h 82"/>
                <a:gd name="T4" fmla="*/ 108 w 109"/>
                <a:gd name="T5" fmla="*/ 15 h 82"/>
                <a:gd name="T6" fmla="*/ 107 w 109"/>
                <a:gd name="T7" fmla="*/ 16 h 82"/>
                <a:gd name="T8" fmla="*/ 103 w 109"/>
                <a:gd name="T9" fmla="*/ 18 h 82"/>
                <a:gd name="T10" fmla="*/ 51 w 109"/>
                <a:gd name="T11" fmla="*/ 10 h 82"/>
                <a:gd name="T12" fmla="*/ 30 w 109"/>
                <a:gd name="T13" fmla="*/ 81 h 82"/>
                <a:gd name="T14" fmla="*/ 0 w 109"/>
                <a:gd name="T15" fmla="*/ 76 h 82"/>
                <a:gd name="T16" fmla="*/ 34 w 109"/>
                <a:gd name="T17" fmla="*/ 7 h 82"/>
                <a:gd name="T18" fmla="*/ 26 w 109"/>
                <a:gd name="T19" fmla="*/ 6 h 82"/>
                <a:gd name="T20" fmla="*/ 24 w 109"/>
                <a:gd name="T21" fmla="*/ 5 h 82"/>
                <a:gd name="T22" fmla="*/ 23 w 109"/>
                <a:gd name="T23" fmla="*/ 3 h 82"/>
                <a:gd name="T24" fmla="*/ 24 w 109"/>
                <a:gd name="T25" fmla="*/ 1 h 82"/>
                <a:gd name="T26" fmla="*/ 30 w 109"/>
                <a:gd name="T27" fmla="*/ 0 h 82"/>
                <a:gd name="T28" fmla="*/ 103 w 109"/>
                <a:gd name="T29" fmla="*/ 10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82"/>
                <a:gd name="T47" fmla="*/ 109 w 109"/>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82">
                  <a:moveTo>
                    <a:pt x="103" y="10"/>
                  </a:moveTo>
                  <a:lnTo>
                    <a:pt x="106" y="11"/>
                  </a:lnTo>
                  <a:lnTo>
                    <a:pt x="108" y="15"/>
                  </a:lnTo>
                  <a:lnTo>
                    <a:pt x="107" y="16"/>
                  </a:lnTo>
                  <a:lnTo>
                    <a:pt x="103" y="18"/>
                  </a:lnTo>
                  <a:lnTo>
                    <a:pt x="51" y="10"/>
                  </a:lnTo>
                  <a:lnTo>
                    <a:pt x="30" y="81"/>
                  </a:lnTo>
                  <a:lnTo>
                    <a:pt x="0" y="76"/>
                  </a:lnTo>
                  <a:lnTo>
                    <a:pt x="34" y="7"/>
                  </a:lnTo>
                  <a:lnTo>
                    <a:pt x="26" y="6"/>
                  </a:lnTo>
                  <a:lnTo>
                    <a:pt x="24" y="5"/>
                  </a:lnTo>
                  <a:lnTo>
                    <a:pt x="23" y="3"/>
                  </a:lnTo>
                  <a:lnTo>
                    <a:pt x="24" y="1"/>
                  </a:lnTo>
                  <a:lnTo>
                    <a:pt x="30" y="0"/>
                  </a:lnTo>
                  <a:lnTo>
                    <a:pt x="103" y="1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77" name="Freeform 29"/>
            <p:cNvSpPr>
              <a:spLocks/>
            </p:cNvSpPr>
            <p:nvPr/>
          </p:nvSpPr>
          <p:spPr bwMode="auto">
            <a:xfrm>
              <a:off x="2475" y="2171"/>
              <a:ext cx="120" cy="92"/>
            </a:xfrm>
            <a:custGeom>
              <a:avLst/>
              <a:gdLst>
                <a:gd name="T0" fmla="*/ 114 w 120"/>
                <a:gd name="T1" fmla="*/ 13 h 92"/>
                <a:gd name="T2" fmla="*/ 114 w 120"/>
                <a:gd name="T3" fmla="*/ 13 h 92"/>
                <a:gd name="T4" fmla="*/ 117 w 120"/>
                <a:gd name="T5" fmla="*/ 14 h 92"/>
                <a:gd name="T6" fmla="*/ 119 w 120"/>
                <a:gd name="T7" fmla="*/ 18 h 92"/>
                <a:gd name="T8" fmla="*/ 117 w 120"/>
                <a:gd name="T9" fmla="*/ 20 h 92"/>
                <a:gd name="T10" fmla="*/ 113 w 120"/>
                <a:gd name="T11" fmla="*/ 22 h 92"/>
                <a:gd name="T12" fmla="*/ 58 w 120"/>
                <a:gd name="T13" fmla="*/ 13 h 92"/>
                <a:gd name="T14" fmla="*/ 34 w 120"/>
                <a:gd name="T15" fmla="*/ 91 h 92"/>
                <a:gd name="T16" fmla="*/ 0 w 120"/>
                <a:gd name="T17" fmla="*/ 85 h 92"/>
                <a:gd name="T18" fmla="*/ 39 w 120"/>
                <a:gd name="T19" fmla="*/ 9 h 92"/>
                <a:gd name="T20" fmla="*/ 29 w 120"/>
                <a:gd name="T21" fmla="*/ 8 h 92"/>
                <a:gd name="T22" fmla="*/ 27 w 120"/>
                <a:gd name="T23" fmla="*/ 5 h 92"/>
                <a:gd name="T24" fmla="*/ 26 w 120"/>
                <a:gd name="T25" fmla="*/ 3 h 92"/>
                <a:gd name="T26" fmla="*/ 26 w 120"/>
                <a:gd name="T27" fmla="*/ 1 h 92"/>
                <a:gd name="T28" fmla="*/ 33 w 120"/>
                <a:gd name="T29" fmla="*/ 0 h 92"/>
                <a:gd name="T30" fmla="*/ 114 w 120"/>
                <a:gd name="T31" fmla="*/ 13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92"/>
                <a:gd name="T50" fmla="*/ 120 w 120"/>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92">
                  <a:moveTo>
                    <a:pt x="114" y="13"/>
                  </a:moveTo>
                  <a:lnTo>
                    <a:pt x="114" y="13"/>
                  </a:lnTo>
                  <a:lnTo>
                    <a:pt x="117" y="14"/>
                  </a:lnTo>
                  <a:lnTo>
                    <a:pt x="119" y="18"/>
                  </a:lnTo>
                  <a:lnTo>
                    <a:pt x="117" y="20"/>
                  </a:lnTo>
                  <a:lnTo>
                    <a:pt x="113" y="22"/>
                  </a:lnTo>
                  <a:lnTo>
                    <a:pt x="58" y="13"/>
                  </a:lnTo>
                  <a:lnTo>
                    <a:pt x="34" y="91"/>
                  </a:lnTo>
                  <a:lnTo>
                    <a:pt x="0" y="85"/>
                  </a:lnTo>
                  <a:lnTo>
                    <a:pt x="39" y="9"/>
                  </a:lnTo>
                  <a:lnTo>
                    <a:pt x="29" y="8"/>
                  </a:lnTo>
                  <a:lnTo>
                    <a:pt x="27" y="5"/>
                  </a:lnTo>
                  <a:lnTo>
                    <a:pt x="26" y="3"/>
                  </a:lnTo>
                  <a:lnTo>
                    <a:pt x="26" y="1"/>
                  </a:lnTo>
                  <a:lnTo>
                    <a:pt x="33" y="0"/>
                  </a:lnTo>
                  <a:lnTo>
                    <a:pt x="114" y="1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78" name="Freeform 30"/>
            <p:cNvSpPr>
              <a:spLocks/>
            </p:cNvSpPr>
            <p:nvPr/>
          </p:nvSpPr>
          <p:spPr bwMode="auto">
            <a:xfrm>
              <a:off x="2219" y="2320"/>
              <a:ext cx="134" cy="159"/>
            </a:xfrm>
            <a:custGeom>
              <a:avLst/>
              <a:gdLst>
                <a:gd name="T0" fmla="*/ 22 w 134"/>
                <a:gd name="T1" fmla="*/ 0 h 159"/>
                <a:gd name="T2" fmla="*/ 109 w 134"/>
                <a:gd name="T3" fmla="*/ 7 h 159"/>
                <a:gd name="T4" fmla="*/ 117 w 134"/>
                <a:gd name="T5" fmla="*/ 9 h 159"/>
                <a:gd name="T6" fmla="*/ 125 w 134"/>
                <a:gd name="T7" fmla="*/ 14 h 159"/>
                <a:gd name="T8" fmla="*/ 130 w 134"/>
                <a:gd name="T9" fmla="*/ 23 h 159"/>
                <a:gd name="T10" fmla="*/ 132 w 134"/>
                <a:gd name="T11" fmla="*/ 34 h 159"/>
                <a:gd name="T12" fmla="*/ 133 w 134"/>
                <a:gd name="T13" fmla="*/ 134 h 159"/>
                <a:gd name="T14" fmla="*/ 132 w 134"/>
                <a:gd name="T15" fmla="*/ 139 h 159"/>
                <a:gd name="T16" fmla="*/ 132 w 134"/>
                <a:gd name="T17" fmla="*/ 144 h 159"/>
                <a:gd name="T18" fmla="*/ 129 w 134"/>
                <a:gd name="T19" fmla="*/ 148 h 159"/>
                <a:gd name="T20" fmla="*/ 126 w 134"/>
                <a:gd name="T21" fmla="*/ 151 h 159"/>
                <a:gd name="T22" fmla="*/ 124 w 134"/>
                <a:gd name="T23" fmla="*/ 154 h 159"/>
                <a:gd name="T24" fmla="*/ 120 w 134"/>
                <a:gd name="T25" fmla="*/ 156 h 159"/>
                <a:gd name="T26" fmla="*/ 115 w 134"/>
                <a:gd name="T27" fmla="*/ 157 h 159"/>
                <a:gd name="T28" fmla="*/ 112 w 134"/>
                <a:gd name="T29" fmla="*/ 158 h 159"/>
                <a:gd name="T30" fmla="*/ 23 w 134"/>
                <a:gd name="T31" fmla="*/ 152 h 159"/>
                <a:gd name="T32" fmla="*/ 16 w 134"/>
                <a:gd name="T33" fmla="*/ 150 h 159"/>
                <a:gd name="T34" fmla="*/ 7 w 134"/>
                <a:gd name="T35" fmla="*/ 143 h 159"/>
                <a:gd name="T36" fmla="*/ 3 w 134"/>
                <a:gd name="T37" fmla="*/ 135 h 159"/>
                <a:gd name="T38" fmla="*/ 2 w 134"/>
                <a:gd name="T39" fmla="*/ 124 h 159"/>
                <a:gd name="T40" fmla="*/ 0 w 134"/>
                <a:gd name="T41" fmla="*/ 25 h 159"/>
                <a:gd name="T42" fmla="*/ 1 w 134"/>
                <a:gd name="T43" fmla="*/ 19 h 159"/>
                <a:gd name="T44" fmla="*/ 2 w 134"/>
                <a:gd name="T45" fmla="*/ 16 h 159"/>
                <a:gd name="T46" fmla="*/ 4 w 134"/>
                <a:gd name="T47" fmla="*/ 11 h 159"/>
                <a:gd name="T48" fmla="*/ 7 w 134"/>
                <a:gd name="T49" fmla="*/ 6 h 159"/>
                <a:gd name="T50" fmla="*/ 9 w 134"/>
                <a:gd name="T51" fmla="*/ 4 h 159"/>
                <a:gd name="T52" fmla="*/ 14 w 134"/>
                <a:gd name="T53" fmla="*/ 1 h 159"/>
                <a:gd name="T54" fmla="*/ 18 w 134"/>
                <a:gd name="T55" fmla="*/ 1 h 159"/>
                <a:gd name="T56" fmla="*/ 22 w 134"/>
                <a:gd name="T57" fmla="*/ 0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159"/>
                <a:gd name="T89" fmla="*/ 134 w 134"/>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159">
                  <a:moveTo>
                    <a:pt x="22" y="0"/>
                  </a:moveTo>
                  <a:lnTo>
                    <a:pt x="109" y="7"/>
                  </a:lnTo>
                  <a:lnTo>
                    <a:pt x="117" y="9"/>
                  </a:lnTo>
                  <a:lnTo>
                    <a:pt x="125" y="14"/>
                  </a:lnTo>
                  <a:lnTo>
                    <a:pt x="130" y="23"/>
                  </a:lnTo>
                  <a:lnTo>
                    <a:pt x="132" y="34"/>
                  </a:lnTo>
                  <a:lnTo>
                    <a:pt x="133" y="134"/>
                  </a:lnTo>
                  <a:lnTo>
                    <a:pt x="132" y="139"/>
                  </a:lnTo>
                  <a:lnTo>
                    <a:pt x="132" y="144"/>
                  </a:lnTo>
                  <a:lnTo>
                    <a:pt x="129" y="148"/>
                  </a:lnTo>
                  <a:lnTo>
                    <a:pt x="126" y="151"/>
                  </a:lnTo>
                  <a:lnTo>
                    <a:pt x="124" y="154"/>
                  </a:lnTo>
                  <a:lnTo>
                    <a:pt x="120" y="156"/>
                  </a:lnTo>
                  <a:lnTo>
                    <a:pt x="115" y="157"/>
                  </a:lnTo>
                  <a:lnTo>
                    <a:pt x="112" y="158"/>
                  </a:lnTo>
                  <a:lnTo>
                    <a:pt x="23" y="152"/>
                  </a:lnTo>
                  <a:lnTo>
                    <a:pt x="16" y="150"/>
                  </a:lnTo>
                  <a:lnTo>
                    <a:pt x="7" y="143"/>
                  </a:lnTo>
                  <a:lnTo>
                    <a:pt x="3" y="135"/>
                  </a:lnTo>
                  <a:lnTo>
                    <a:pt x="2" y="124"/>
                  </a:lnTo>
                  <a:lnTo>
                    <a:pt x="0" y="25"/>
                  </a:lnTo>
                  <a:lnTo>
                    <a:pt x="1" y="19"/>
                  </a:lnTo>
                  <a:lnTo>
                    <a:pt x="2" y="16"/>
                  </a:lnTo>
                  <a:lnTo>
                    <a:pt x="4" y="11"/>
                  </a:lnTo>
                  <a:lnTo>
                    <a:pt x="7" y="6"/>
                  </a:lnTo>
                  <a:lnTo>
                    <a:pt x="9" y="4"/>
                  </a:lnTo>
                  <a:lnTo>
                    <a:pt x="14" y="1"/>
                  </a:lnTo>
                  <a:lnTo>
                    <a:pt x="18" y="1"/>
                  </a:lnTo>
                  <a:lnTo>
                    <a:pt x="22" y="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79" name="Freeform 31"/>
            <p:cNvSpPr>
              <a:spLocks/>
            </p:cNvSpPr>
            <p:nvPr/>
          </p:nvSpPr>
          <p:spPr bwMode="auto">
            <a:xfrm>
              <a:off x="2213" y="2323"/>
              <a:ext cx="141" cy="168"/>
            </a:xfrm>
            <a:custGeom>
              <a:avLst/>
              <a:gdLst>
                <a:gd name="T0" fmla="*/ 23 w 141"/>
                <a:gd name="T1" fmla="*/ 0 h 168"/>
                <a:gd name="T2" fmla="*/ 115 w 141"/>
                <a:gd name="T3" fmla="*/ 6 h 168"/>
                <a:gd name="T4" fmla="*/ 124 w 141"/>
                <a:gd name="T5" fmla="*/ 9 h 168"/>
                <a:gd name="T6" fmla="*/ 132 w 141"/>
                <a:gd name="T7" fmla="*/ 14 h 168"/>
                <a:gd name="T8" fmla="*/ 137 w 141"/>
                <a:gd name="T9" fmla="*/ 24 h 168"/>
                <a:gd name="T10" fmla="*/ 140 w 141"/>
                <a:gd name="T11" fmla="*/ 34 h 168"/>
                <a:gd name="T12" fmla="*/ 140 w 141"/>
                <a:gd name="T13" fmla="*/ 140 h 168"/>
                <a:gd name="T14" fmla="*/ 140 w 141"/>
                <a:gd name="T15" fmla="*/ 146 h 168"/>
                <a:gd name="T16" fmla="*/ 140 w 141"/>
                <a:gd name="T17" fmla="*/ 151 h 168"/>
                <a:gd name="T18" fmla="*/ 137 w 141"/>
                <a:gd name="T19" fmla="*/ 156 h 168"/>
                <a:gd name="T20" fmla="*/ 134 w 141"/>
                <a:gd name="T21" fmla="*/ 159 h 168"/>
                <a:gd name="T22" fmla="*/ 129 w 141"/>
                <a:gd name="T23" fmla="*/ 162 h 168"/>
                <a:gd name="T24" fmla="*/ 126 w 141"/>
                <a:gd name="T25" fmla="*/ 164 h 168"/>
                <a:gd name="T26" fmla="*/ 121 w 141"/>
                <a:gd name="T27" fmla="*/ 166 h 168"/>
                <a:gd name="T28" fmla="*/ 117 w 141"/>
                <a:gd name="T29" fmla="*/ 167 h 168"/>
                <a:gd name="T30" fmla="*/ 24 w 141"/>
                <a:gd name="T31" fmla="*/ 160 h 168"/>
                <a:gd name="T32" fmla="*/ 15 w 141"/>
                <a:gd name="T33" fmla="*/ 157 h 168"/>
                <a:gd name="T34" fmla="*/ 7 w 141"/>
                <a:gd name="T35" fmla="*/ 151 h 168"/>
                <a:gd name="T36" fmla="*/ 3 w 141"/>
                <a:gd name="T37" fmla="*/ 142 h 168"/>
                <a:gd name="T38" fmla="*/ 2 w 141"/>
                <a:gd name="T39" fmla="*/ 131 h 168"/>
                <a:gd name="T40" fmla="*/ 0 w 141"/>
                <a:gd name="T41" fmla="*/ 26 h 168"/>
                <a:gd name="T42" fmla="*/ 0 w 141"/>
                <a:gd name="T43" fmla="*/ 20 h 168"/>
                <a:gd name="T44" fmla="*/ 2 w 141"/>
                <a:gd name="T45" fmla="*/ 15 h 168"/>
                <a:gd name="T46" fmla="*/ 4 w 141"/>
                <a:gd name="T47" fmla="*/ 11 h 168"/>
                <a:gd name="T48" fmla="*/ 6 w 141"/>
                <a:gd name="T49" fmla="*/ 6 h 168"/>
                <a:gd name="T50" fmla="*/ 10 w 141"/>
                <a:gd name="T51" fmla="*/ 4 h 168"/>
                <a:gd name="T52" fmla="*/ 15 w 141"/>
                <a:gd name="T53" fmla="*/ 1 h 168"/>
                <a:gd name="T54" fmla="*/ 18 w 141"/>
                <a:gd name="T55" fmla="*/ 0 h 168"/>
                <a:gd name="T56" fmla="*/ 23 w 141"/>
                <a:gd name="T57" fmla="*/ 0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1"/>
                <a:gd name="T88" fmla="*/ 0 h 168"/>
                <a:gd name="T89" fmla="*/ 141 w 141"/>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1" h="168">
                  <a:moveTo>
                    <a:pt x="23" y="0"/>
                  </a:moveTo>
                  <a:lnTo>
                    <a:pt x="115" y="6"/>
                  </a:lnTo>
                  <a:lnTo>
                    <a:pt x="124" y="9"/>
                  </a:lnTo>
                  <a:lnTo>
                    <a:pt x="132" y="14"/>
                  </a:lnTo>
                  <a:lnTo>
                    <a:pt x="137" y="24"/>
                  </a:lnTo>
                  <a:lnTo>
                    <a:pt x="140" y="34"/>
                  </a:lnTo>
                  <a:lnTo>
                    <a:pt x="140" y="140"/>
                  </a:lnTo>
                  <a:lnTo>
                    <a:pt x="140" y="146"/>
                  </a:lnTo>
                  <a:lnTo>
                    <a:pt x="140" y="151"/>
                  </a:lnTo>
                  <a:lnTo>
                    <a:pt x="137" y="156"/>
                  </a:lnTo>
                  <a:lnTo>
                    <a:pt x="134" y="159"/>
                  </a:lnTo>
                  <a:lnTo>
                    <a:pt x="129" y="162"/>
                  </a:lnTo>
                  <a:lnTo>
                    <a:pt x="126" y="164"/>
                  </a:lnTo>
                  <a:lnTo>
                    <a:pt x="121" y="166"/>
                  </a:lnTo>
                  <a:lnTo>
                    <a:pt x="117" y="167"/>
                  </a:lnTo>
                  <a:lnTo>
                    <a:pt x="24" y="160"/>
                  </a:lnTo>
                  <a:lnTo>
                    <a:pt x="15" y="157"/>
                  </a:lnTo>
                  <a:lnTo>
                    <a:pt x="7" y="151"/>
                  </a:lnTo>
                  <a:lnTo>
                    <a:pt x="3" y="142"/>
                  </a:lnTo>
                  <a:lnTo>
                    <a:pt x="2" y="131"/>
                  </a:lnTo>
                  <a:lnTo>
                    <a:pt x="0" y="26"/>
                  </a:lnTo>
                  <a:lnTo>
                    <a:pt x="0" y="20"/>
                  </a:lnTo>
                  <a:lnTo>
                    <a:pt x="2" y="15"/>
                  </a:lnTo>
                  <a:lnTo>
                    <a:pt x="4" y="11"/>
                  </a:lnTo>
                  <a:lnTo>
                    <a:pt x="6" y="6"/>
                  </a:lnTo>
                  <a:lnTo>
                    <a:pt x="10" y="4"/>
                  </a:lnTo>
                  <a:lnTo>
                    <a:pt x="15" y="1"/>
                  </a:lnTo>
                  <a:lnTo>
                    <a:pt x="18" y="0"/>
                  </a:lnTo>
                  <a:lnTo>
                    <a:pt x="23"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80" name="Line 32"/>
            <p:cNvSpPr>
              <a:spLocks noChangeShapeType="1"/>
            </p:cNvSpPr>
            <p:nvPr/>
          </p:nvSpPr>
          <p:spPr bwMode="auto">
            <a:xfrm flipH="1" flipV="1">
              <a:off x="813" y="2111"/>
              <a:ext cx="13" cy="295"/>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39981" name="Line 33"/>
            <p:cNvSpPr>
              <a:spLocks noChangeShapeType="1"/>
            </p:cNvSpPr>
            <p:nvPr/>
          </p:nvSpPr>
          <p:spPr bwMode="auto">
            <a:xfrm>
              <a:off x="826" y="2518"/>
              <a:ext cx="7" cy="269"/>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39982" name="Freeform 34"/>
            <p:cNvSpPr>
              <a:spLocks/>
            </p:cNvSpPr>
            <p:nvPr/>
          </p:nvSpPr>
          <p:spPr bwMode="auto">
            <a:xfrm>
              <a:off x="2733" y="2335"/>
              <a:ext cx="596" cy="26"/>
            </a:xfrm>
            <a:custGeom>
              <a:avLst/>
              <a:gdLst>
                <a:gd name="T0" fmla="*/ 330 w 596"/>
                <a:gd name="T1" fmla="*/ 18 h 26"/>
                <a:gd name="T2" fmla="*/ 387 w 596"/>
                <a:gd name="T3" fmla="*/ 16 h 26"/>
                <a:gd name="T4" fmla="*/ 441 w 596"/>
                <a:gd name="T5" fmla="*/ 13 h 26"/>
                <a:gd name="T6" fmla="*/ 488 w 596"/>
                <a:gd name="T7" fmla="*/ 12 h 26"/>
                <a:gd name="T8" fmla="*/ 528 w 596"/>
                <a:gd name="T9" fmla="*/ 9 h 26"/>
                <a:gd name="T10" fmla="*/ 560 w 596"/>
                <a:gd name="T11" fmla="*/ 7 h 26"/>
                <a:gd name="T12" fmla="*/ 581 w 596"/>
                <a:gd name="T13" fmla="*/ 5 h 26"/>
                <a:gd name="T14" fmla="*/ 593 w 596"/>
                <a:gd name="T15" fmla="*/ 4 h 26"/>
                <a:gd name="T16" fmla="*/ 593 w 596"/>
                <a:gd name="T17" fmla="*/ 3 h 26"/>
                <a:gd name="T18" fmla="*/ 582 w 596"/>
                <a:gd name="T19" fmla="*/ 1 h 26"/>
                <a:gd name="T20" fmla="*/ 560 w 596"/>
                <a:gd name="T21" fmla="*/ 1 h 26"/>
                <a:gd name="T22" fmla="*/ 526 w 596"/>
                <a:gd name="T23" fmla="*/ 1 h 26"/>
                <a:gd name="T24" fmla="*/ 487 w 596"/>
                <a:gd name="T25" fmla="*/ 1 h 26"/>
                <a:gd name="T26" fmla="*/ 440 w 596"/>
                <a:gd name="T27" fmla="*/ 2 h 26"/>
                <a:gd name="T28" fmla="*/ 385 w 596"/>
                <a:gd name="T29" fmla="*/ 4 h 26"/>
                <a:gd name="T30" fmla="*/ 327 w 596"/>
                <a:gd name="T31" fmla="*/ 4 h 26"/>
                <a:gd name="T32" fmla="*/ 266 w 596"/>
                <a:gd name="T33" fmla="*/ 6 h 26"/>
                <a:gd name="T34" fmla="*/ 209 w 596"/>
                <a:gd name="T35" fmla="*/ 9 h 26"/>
                <a:gd name="T36" fmla="*/ 155 w 596"/>
                <a:gd name="T37" fmla="*/ 10 h 26"/>
                <a:gd name="T38" fmla="*/ 107 w 596"/>
                <a:gd name="T39" fmla="*/ 12 h 26"/>
                <a:gd name="T40" fmla="*/ 67 w 596"/>
                <a:gd name="T41" fmla="*/ 15 h 26"/>
                <a:gd name="T42" fmla="*/ 36 w 596"/>
                <a:gd name="T43" fmla="*/ 17 h 26"/>
                <a:gd name="T44" fmla="*/ 14 w 596"/>
                <a:gd name="T45" fmla="*/ 19 h 26"/>
                <a:gd name="T46" fmla="*/ 2 w 596"/>
                <a:gd name="T47" fmla="*/ 20 h 26"/>
                <a:gd name="T48" fmla="*/ 2 w 596"/>
                <a:gd name="T49" fmla="*/ 23 h 26"/>
                <a:gd name="T50" fmla="*/ 14 w 596"/>
                <a:gd name="T51" fmla="*/ 22 h 26"/>
                <a:gd name="T52" fmla="*/ 36 w 596"/>
                <a:gd name="T53" fmla="*/ 24 h 26"/>
                <a:gd name="T54" fmla="*/ 68 w 596"/>
                <a:gd name="T55" fmla="*/ 24 h 26"/>
                <a:gd name="T56" fmla="*/ 108 w 596"/>
                <a:gd name="T57" fmla="*/ 24 h 26"/>
                <a:gd name="T58" fmla="*/ 156 w 596"/>
                <a:gd name="T59" fmla="*/ 22 h 26"/>
                <a:gd name="T60" fmla="*/ 210 w 596"/>
                <a:gd name="T61" fmla="*/ 22 h 26"/>
                <a:gd name="T62" fmla="*/ 269 w 596"/>
                <a:gd name="T63" fmla="*/ 2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6"/>
                <a:gd name="T97" fmla="*/ 0 h 26"/>
                <a:gd name="T98" fmla="*/ 596 w 596"/>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6" h="26">
                  <a:moveTo>
                    <a:pt x="299" y="20"/>
                  </a:moveTo>
                  <a:lnTo>
                    <a:pt x="330" y="18"/>
                  </a:lnTo>
                  <a:lnTo>
                    <a:pt x="358" y="16"/>
                  </a:lnTo>
                  <a:lnTo>
                    <a:pt x="387" y="16"/>
                  </a:lnTo>
                  <a:lnTo>
                    <a:pt x="414" y="15"/>
                  </a:lnTo>
                  <a:lnTo>
                    <a:pt x="441" y="13"/>
                  </a:lnTo>
                  <a:lnTo>
                    <a:pt x="465" y="13"/>
                  </a:lnTo>
                  <a:lnTo>
                    <a:pt x="488" y="12"/>
                  </a:lnTo>
                  <a:lnTo>
                    <a:pt x="508" y="11"/>
                  </a:lnTo>
                  <a:lnTo>
                    <a:pt x="528" y="9"/>
                  </a:lnTo>
                  <a:lnTo>
                    <a:pt x="546" y="9"/>
                  </a:lnTo>
                  <a:lnTo>
                    <a:pt x="560" y="7"/>
                  </a:lnTo>
                  <a:lnTo>
                    <a:pt x="571" y="6"/>
                  </a:lnTo>
                  <a:lnTo>
                    <a:pt x="581" y="5"/>
                  </a:lnTo>
                  <a:lnTo>
                    <a:pt x="589" y="4"/>
                  </a:lnTo>
                  <a:lnTo>
                    <a:pt x="593" y="4"/>
                  </a:lnTo>
                  <a:lnTo>
                    <a:pt x="595" y="3"/>
                  </a:lnTo>
                  <a:lnTo>
                    <a:pt x="593" y="3"/>
                  </a:lnTo>
                  <a:lnTo>
                    <a:pt x="588" y="1"/>
                  </a:lnTo>
                  <a:lnTo>
                    <a:pt x="582" y="1"/>
                  </a:lnTo>
                  <a:lnTo>
                    <a:pt x="571" y="1"/>
                  </a:lnTo>
                  <a:lnTo>
                    <a:pt x="560" y="1"/>
                  </a:lnTo>
                  <a:lnTo>
                    <a:pt x="544" y="0"/>
                  </a:lnTo>
                  <a:lnTo>
                    <a:pt x="526" y="1"/>
                  </a:lnTo>
                  <a:lnTo>
                    <a:pt x="507" y="2"/>
                  </a:lnTo>
                  <a:lnTo>
                    <a:pt x="487" y="1"/>
                  </a:lnTo>
                  <a:lnTo>
                    <a:pt x="463" y="0"/>
                  </a:lnTo>
                  <a:lnTo>
                    <a:pt x="440" y="2"/>
                  </a:lnTo>
                  <a:lnTo>
                    <a:pt x="412" y="2"/>
                  </a:lnTo>
                  <a:lnTo>
                    <a:pt x="385" y="4"/>
                  </a:lnTo>
                  <a:lnTo>
                    <a:pt x="357" y="2"/>
                  </a:lnTo>
                  <a:lnTo>
                    <a:pt x="327" y="4"/>
                  </a:lnTo>
                  <a:lnTo>
                    <a:pt x="297" y="5"/>
                  </a:lnTo>
                  <a:lnTo>
                    <a:pt x="266" y="6"/>
                  </a:lnTo>
                  <a:lnTo>
                    <a:pt x="237" y="7"/>
                  </a:lnTo>
                  <a:lnTo>
                    <a:pt x="209" y="9"/>
                  </a:lnTo>
                  <a:lnTo>
                    <a:pt x="181" y="9"/>
                  </a:lnTo>
                  <a:lnTo>
                    <a:pt x="155" y="10"/>
                  </a:lnTo>
                  <a:lnTo>
                    <a:pt x="131" y="10"/>
                  </a:lnTo>
                  <a:lnTo>
                    <a:pt x="107" y="12"/>
                  </a:lnTo>
                  <a:lnTo>
                    <a:pt x="88" y="15"/>
                  </a:lnTo>
                  <a:lnTo>
                    <a:pt x="67" y="15"/>
                  </a:lnTo>
                  <a:lnTo>
                    <a:pt x="51" y="16"/>
                  </a:lnTo>
                  <a:lnTo>
                    <a:pt x="36" y="17"/>
                  </a:lnTo>
                  <a:lnTo>
                    <a:pt x="25" y="18"/>
                  </a:lnTo>
                  <a:lnTo>
                    <a:pt x="14" y="19"/>
                  </a:lnTo>
                  <a:lnTo>
                    <a:pt x="7" y="20"/>
                  </a:lnTo>
                  <a:lnTo>
                    <a:pt x="2" y="20"/>
                  </a:lnTo>
                  <a:lnTo>
                    <a:pt x="0" y="21"/>
                  </a:lnTo>
                  <a:lnTo>
                    <a:pt x="2" y="23"/>
                  </a:lnTo>
                  <a:lnTo>
                    <a:pt x="6" y="23"/>
                  </a:lnTo>
                  <a:lnTo>
                    <a:pt x="14" y="22"/>
                  </a:lnTo>
                  <a:lnTo>
                    <a:pt x="23" y="23"/>
                  </a:lnTo>
                  <a:lnTo>
                    <a:pt x="36" y="24"/>
                  </a:lnTo>
                  <a:lnTo>
                    <a:pt x="52" y="25"/>
                  </a:lnTo>
                  <a:lnTo>
                    <a:pt x="68" y="24"/>
                  </a:lnTo>
                  <a:lnTo>
                    <a:pt x="88" y="24"/>
                  </a:lnTo>
                  <a:lnTo>
                    <a:pt x="108" y="24"/>
                  </a:lnTo>
                  <a:lnTo>
                    <a:pt x="132" y="22"/>
                  </a:lnTo>
                  <a:lnTo>
                    <a:pt x="156" y="22"/>
                  </a:lnTo>
                  <a:lnTo>
                    <a:pt x="183" y="22"/>
                  </a:lnTo>
                  <a:lnTo>
                    <a:pt x="210" y="22"/>
                  </a:lnTo>
                  <a:lnTo>
                    <a:pt x="238" y="22"/>
                  </a:lnTo>
                  <a:lnTo>
                    <a:pt x="269" y="20"/>
                  </a:lnTo>
                  <a:lnTo>
                    <a:pt x="299" y="20"/>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83" name="Freeform 35"/>
            <p:cNvSpPr>
              <a:spLocks/>
            </p:cNvSpPr>
            <p:nvPr/>
          </p:nvSpPr>
          <p:spPr bwMode="auto">
            <a:xfrm>
              <a:off x="2724" y="2344"/>
              <a:ext cx="610" cy="22"/>
            </a:xfrm>
            <a:custGeom>
              <a:avLst/>
              <a:gdLst>
                <a:gd name="T0" fmla="*/ 306 w 610"/>
                <a:gd name="T1" fmla="*/ 17 h 22"/>
                <a:gd name="T2" fmla="*/ 366 w 610"/>
                <a:gd name="T3" fmla="*/ 15 h 22"/>
                <a:gd name="T4" fmla="*/ 423 w 610"/>
                <a:gd name="T5" fmla="*/ 14 h 22"/>
                <a:gd name="T6" fmla="*/ 475 w 610"/>
                <a:gd name="T7" fmla="*/ 13 h 22"/>
                <a:gd name="T8" fmla="*/ 520 w 610"/>
                <a:gd name="T9" fmla="*/ 10 h 22"/>
                <a:gd name="T10" fmla="*/ 557 w 610"/>
                <a:gd name="T11" fmla="*/ 9 h 22"/>
                <a:gd name="T12" fmla="*/ 585 w 610"/>
                <a:gd name="T13" fmla="*/ 6 h 22"/>
                <a:gd name="T14" fmla="*/ 603 w 610"/>
                <a:gd name="T15" fmla="*/ 5 h 22"/>
                <a:gd name="T16" fmla="*/ 609 w 610"/>
                <a:gd name="T17" fmla="*/ 4 h 22"/>
                <a:gd name="T18" fmla="*/ 602 w 610"/>
                <a:gd name="T19" fmla="*/ 2 h 22"/>
                <a:gd name="T20" fmla="*/ 585 w 610"/>
                <a:gd name="T21" fmla="*/ 1 h 22"/>
                <a:gd name="T22" fmla="*/ 557 w 610"/>
                <a:gd name="T23" fmla="*/ 0 h 22"/>
                <a:gd name="T24" fmla="*/ 519 w 610"/>
                <a:gd name="T25" fmla="*/ 1 h 22"/>
                <a:gd name="T26" fmla="*/ 475 w 610"/>
                <a:gd name="T27" fmla="*/ 0 h 22"/>
                <a:gd name="T28" fmla="*/ 423 w 610"/>
                <a:gd name="T29" fmla="*/ 1 h 22"/>
                <a:gd name="T30" fmla="*/ 365 w 610"/>
                <a:gd name="T31" fmla="*/ 1 h 22"/>
                <a:gd name="T32" fmla="*/ 303 w 610"/>
                <a:gd name="T33" fmla="*/ 2 h 22"/>
                <a:gd name="T34" fmla="*/ 244 w 610"/>
                <a:gd name="T35" fmla="*/ 4 h 22"/>
                <a:gd name="T36" fmla="*/ 187 w 610"/>
                <a:gd name="T37" fmla="*/ 5 h 22"/>
                <a:gd name="T38" fmla="*/ 135 w 610"/>
                <a:gd name="T39" fmla="*/ 8 h 22"/>
                <a:gd name="T40" fmla="*/ 89 w 610"/>
                <a:gd name="T41" fmla="*/ 10 h 22"/>
                <a:gd name="T42" fmla="*/ 52 w 610"/>
                <a:gd name="T43" fmla="*/ 12 h 22"/>
                <a:gd name="T44" fmla="*/ 25 w 610"/>
                <a:gd name="T45" fmla="*/ 11 h 22"/>
                <a:gd name="T46" fmla="*/ 7 w 610"/>
                <a:gd name="T47" fmla="*/ 16 h 22"/>
                <a:gd name="T48" fmla="*/ 0 w 610"/>
                <a:gd name="T49" fmla="*/ 16 h 22"/>
                <a:gd name="T50" fmla="*/ 6 w 610"/>
                <a:gd name="T51" fmla="*/ 18 h 22"/>
                <a:gd name="T52" fmla="*/ 24 w 610"/>
                <a:gd name="T53" fmla="*/ 18 h 22"/>
                <a:gd name="T54" fmla="*/ 53 w 610"/>
                <a:gd name="T55" fmla="*/ 20 h 22"/>
                <a:gd name="T56" fmla="*/ 90 w 610"/>
                <a:gd name="T57" fmla="*/ 20 h 22"/>
                <a:gd name="T58" fmla="*/ 134 w 610"/>
                <a:gd name="T59" fmla="*/ 20 h 22"/>
                <a:gd name="T60" fmla="*/ 187 w 610"/>
                <a:gd name="T61" fmla="*/ 19 h 22"/>
                <a:gd name="T62" fmla="*/ 243 w 610"/>
                <a:gd name="T63" fmla="*/ 18 h 22"/>
                <a:gd name="T64" fmla="*/ 306 w 610"/>
                <a:gd name="T65" fmla="*/ 17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0"/>
                <a:gd name="T100" fmla="*/ 0 h 22"/>
                <a:gd name="T101" fmla="*/ 610 w 610"/>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0" h="22">
                  <a:moveTo>
                    <a:pt x="306" y="17"/>
                  </a:moveTo>
                  <a:lnTo>
                    <a:pt x="306" y="17"/>
                  </a:lnTo>
                  <a:lnTo>
                    <a:pt x="337" y="16"/>
                  </a:lnTo>
                  <a:lnTo>
                    <a:pt x="366" y="15"/>
                  </a:lnTo>
                  <a:lnTo>
                    <a:pt x="395" y="15"/>
                  </a:lnTo>
                  <a:lnTo>
                    <a:pt x="423" y="14"/>
                  </a:lnTo>
                  <a:lnTo>
                    <a:pt x="450" y="12"/>
                  </a:lnTo>
                  <a:lnTo>
                    <a:pt x="475" y="13"/>
                  </a:lnTo>
                  <a:lnTo>
                    <a:pt x="498" y="11"/>
                  </a:lnTo>
                  <a:lnTo>
                    <a:pt x="520" y="10"/>
                  </a:lnTo>
                  <a:lnTo>
                    <a:pt x="539" y="10"/>
                  </a:lnTo>
                  <a:lnTo>
                    <a:pt x="557" y="9"/>
                  </a:lnTo>
                  <a:lnTo>
                    <a:pt x="572" y="8"/>
                  </a:lnTo>
                  <a:lnTo>
                    <a:pt x="585" y="6"/>
                  </a:lnTo>
                  <a:lnTo>
                    <a:pt x="595" y="5"/>
                  </a:lnTo>
                  <a:lnTo>
                    <a:pt x="603" y="5"/>
                  </a:lnTo>
                  <a:lnTo>
                    <a:pt x="607" y="5"/>
                  </a:lnTo>
                  <a:lnTo>
                    <a:pt x="609" y="4"/>
                  </a:lnTo>
                  <a:lnTo>
                    <a:pt x="607" y="3"/>
                  </a:lnTo>
                  <a:lnTo>
                    <a:pt x="602" y="2"/>
                  </a:lnTo>
                  <a:lnTo>
                    <a:pt x="596" y="1"/>
                  </a:lnTo>
                  <a:lnTo>
                    <a:pt x="585" y="1"/>
                  </a:lnTo>
                  <a:lnTo>
                    <a:pt x="573" y="1"/>
                  </a:lnTo>
                  <a:lnTo>
                    <a:pt x="557" y="0"/>
                  </a:lnTo>
                  <a:lnTo>
                    <a:pt x="539" y="0"/>
                  </a:lnTo>
                  <a:lnTo>
                    <a:pt x="519" y="1"/>
                  </a:lnTo>
                  <a:lnTo>
                    <a:pt x="498" y="0"/>
                  </a:lnTo>
                  <a:lnTo>
                    <a:pt x="475" y="0"/>
                  </a:lnTo>
                  <a:lnTo>
                    <a:pt x="451" y="0"/>
                  </a:lnTo>
                  <a:lnTo>
                    <a:pt x="423" y="1"/>
                  </a:lnTo>
                  <a:lnTo>
                    <a:pt x="395" y="1"/>
                  </a:lnTo>
                  <a:lnTo>
                    <a:pt x="365" y="1"/>
                  </a:lnTo>
                  <a:lnTo>
                    <a:pt x="335" y="1"/>
                  </a:lnTo>
                  <a:lnTo>
                    <a:pt x="303" y="2"/>
                  </a:lnTo>
                  <a:lnTo>
                    <a:pt x="273" y="2"/>
                  </a:lnTo>
                  <a:lnTo>
                    <a:pt x="244" y="4"/>
                  </a:lnTo>
                  <a:lnTo>
                    <a:pt x="214" y="5"/>
                  </a:lnTo>
                  <a:lnTo>
                    <a:pt x="187" y="5"/>
                  </a:lnTo>
                  <a:lnTo>
                    <a:pt x="160" y="6"/>
                  </a:lnTo>
                  <a:lnTo>
                    <a:pt x="135" y="8"/>
                  </a:lnTo>
                  <a:lnTo>
                    <a:pt x="111" y="9"/>
                  </a:lnTo>
                  <a:lnTo>
                    <a:pt x="89" y="10"/>
                  </a:lnTo>
                  <a:lnTo>
                    <a:pt x="69" y="11"/>
                  </a:lnTo>
                  <a:lnTo>
                    <a:pt x="52" y="12"/>
                  </a:lnTo>
                  <a:lnTo>
                    <a:pt x="37" y="12"/>
                  </a:lnTo>
                  <a:lnTo>
                    <a:pt x="25" y="11"/>
                  </a:lnTo>
                  <a:lnTo>
                    <a:pt x="13" y="15"/>
                  </a:lnTo>
                  <a:lnTo>
                    <a:pt x="7" y="16"/>
                  </a:lnTo>
                  <a:lnTo>
                    <a:pt x="1" y="16"/>
                  </a:lnTo>
                  <a:lnTo>
                    <a:pt x="0" y="16"/>
                  </a:lnTo>
                  <a:lnTo>
                    <a:pt x="2" y="18"/>
                  </a:lnTo>
                  <a:lnTo>
                    <a:pt x="6" y="18"/>
                  </a:lnTo>
                  <a:lnTo>
                    <a:pt x="14" y="18"/>
                  </a:lnTo>
                  <a:lnTo>
                    <a:pt x="24" y="18"/>
                  </a:lnTo>
                  <a:lnTo>
                    <a:pt x="37" y="19"/>
                  </a:lnTo>
                  <a:lnTo>
                    <a:pt x="53" y="20"/>
                  </a:lnTo>
                  <a:lnTo>
                    <a:pt x="70" y="20"/>
                  </a:lnTo>
                  <a:lnTo>
                    <a:pt x="90" y="20"/>
                  </a:lnTo>
                  <a:lnTo>
                    <a:pt x="111" y="21"/>
                  </a:lnTo>
                  <a:lnTo>
                    <a:pt x="134" y="20"/>
                  </a:lnTo>
                  <a:lnTo>
                    <a:pt x="160" y="19"/>
                  </a:lnTo>
                  <a:lnTo>
                    <a:pt x="187" y="19"/>
                  </a:lnTo>
                  <a:lnTo>
                    <a:pt x="214" y="19"/>
                  </a:lnTo>
                  <a:lnTo>
                    <a:pt x="243" y="18"/>
                  </a:lnTo>
                  <a:lnTo>
                    <a:pt x="274" y="18"/>
                  </a:lnTo>
                  <a:lnTo>
                    <a:pt x="306" y="17"/>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84" name="Freeform 36"/>
            <p:cNvSpPr>
              <a:spLocks/>
            </p:cNvSpPr>
            <p:nvPr/>
          </p:nvSpPr>
          <p:spPr bwMode="auto">
            <a:xfrm>
              <a:off x="3186" y="2119"/>
              <a:ext cx="66" cy="12"/>
            </a:xfrm>
            <a:custGeom>
              <a:avLst/>
              <a:gdLst>
                <a:gd name="T0" fmla="*/ 31 w 66"/>
                <a:gd name="T1" fmla="*/ 9 h 12"/>
                <a:gd name="T2" fmla="*/ 38 w 66"/>
                <a:gd name="T3" fmla="*/ 9 h 12"/>
                <a:gd name="T4" fmla="*/ 44 w 66"/>
                <a:gd name="T5" fmla="*/ 8 h 12"/>
                <a:gd name="T6" fmla="*/ 49 w 66"/>
                <a:gd name="T7" fmla="*/ 7 h 12"/>
                <a:gd name="T8" fmla="*/ 55 w 66"/>
                <a:gd name="T9" fmla="*/ 5 h 12"/>
                <a:gd name="T10" fmla="*/ 59 w 66"/>
                <a:gd name="T11" fmla="*/ 4 h 12"/>
                <a:gd name="T12" fmla="*/ 62 w 66"/>
                <a:gd name="T13" fmla="*/ 3 h 12"/>
                <a:gd name="T14" fmla="*/ 64 w 66"/>
                <a:gd name="T15" fmla="*/ 2 h 12"/>
                <a:gd name="T16" fmla="*/ 65 w 66"/>
                <a:gd name="T17" fmla="*/ 2 h 12"/>
                <a:gd name="T18" fmla="*/ 65 w 66"/>
                <a:gd name="T19" fmla="*/ 1 h 12"/>
                <a:gd name="T20" fmla="*/ 62 w 66"/>
                <a:gd name="T21" fmla="*/ 2 h 12"/>
                <a:gd name="T22" fmla="*/ 60 w 66"/>
                <a:gd name="T23" fmla="*/ 0 h 12"/>
                <a:gd name="T24" fmla="*/ 55 w 66"/>
                <a:gd name="T25" fmla="*/ 1 h 12"/>
                <a:gd name="T26" fmla="*/ 51 w 66"/>
                <a:gd name="T27" fmla="*/ 1 h 12"/>
                <a:gd name="T28" fmla="*/ 46 w 66"/>
                <a:gd name="T29" fmla="*/ 1 h 12"/>
                <a:gd name="T30" fmla="*/ 39 w 66"/>
                <a:gd name="T31" fmla="*/ 0 h 12"/>
                <a:gd name="T32" fmla="*/ 33 w 66"/>
                <a:gd name="T33" fmla="*/ 2 h 12"/>
                <a:gd name="T34" fmla="*/ 27 w 66"/>
                <a:gd name="T35" fmla="*/ 1 h 12"/>
                <a:gd name="T36" fmla="*/ 20 w 66"/>
                <a:gd name="T37" fmla="*/ 3 h 12"/>
                <a:gd name="T38" fmla="*/ 14 w 66"/>
                <a:gd name="T39" fmla="*/ 4 h 12"/>
                <a:gd name="T40" fmla="*/ 9 w 66"/>
                <a:gd name="T41" fmla="*/ 5 h 12"/>
                <a:gd name="T42" fmla="*/ 5 w 66"/>
                <a:gd name="T43" fmla="*/ 7 h 12"/>
                <a:gd name="T44" fmla="*/ 3 w 66"/>
                <a:gd name="T45" fmla="*/ 7 h 12"/>
                <a:gd name="T46" fmla="*/ 1 w 66"/>
                <a:gd name="T47" fmla="*/ 8 h 12"/>
                <a:gd name="T48" fmla="*/ 0 w 66"/>
                <a:gd name="T49" fmla="*/ 9 h 12"/>
                <a:gd name="T50" fmla="*/ 0 w 66"/>
                <a:gd name="T51" fmla="*/ 9 h 12"/>
                <a:gd name="T52" fmla="*/ 3 w 66"/>
                <a:gd name="T53" fmla="*/ 10 h 12"/>
                <a:gd name="T54" fmla="*/ 5 w 66"/>
                <a:gd name="T55" fmla="*/ 10 h 12"/>
                <a:gd name="T56" fmla="*/ 9 w 66"/>
                <a:gd name="T57" fmla="*/ 11 h 12"/>
                <a:gd name="T58" fmla="*/ 14 w 66"/>
                <a:gd name="T59" fmla="*/ 10 h 12"/>
                <a:gd name="T60" fmla="*/ 18 w 66"/>
                <a:gd name="T61" fmla="*/ 8 h 12"/>
                <a:gd name="T62" fmla="*/ 26 w 66"/>
                <a:gd name="T63" fmla="*/ 9 h 12"/>
                <a:gd name="T64" fmla="*/ 31 w 66"/>
                <a:gd name="T65" fmla="*/ 9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2"/>
                <a:gd name="T101" fmla="*/ 66 w 6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2">
                  <a:moveTo>
                    <a:pt x="31" y="9"/>
                  </a:moveTo>
                  <a:lnTo>
                    <a:pt x="38" y="9"/>
                  </a:lnTo>
                  <a:lnTo>
                    <a:pt x="44" y="8"/>
                  </a:lnTo>
                  <a:lnTo>
                    <a:pt x="49" y="7"/>
                  </a:lnTo>
                  <a:lnTo>
                    <a:pt x="55" y="5"/>
                  </a:lnTo>
                  <a:lnTo>
                    <a:pt x="59" y="4"/>
                  </a:lnTo>
                  <a:lnTo>
                    <a:pt x="62" y="3"/>
                  </a:lnTo>
                  <a:lnTo>
                    <a:pt x="64" y="2"/>
                  </a:lnTo>
                  <a:lnTo>
                    <a:pt x="65" y="2"/>
                  </a:lnTo>
                  <a:lnTo>
                    <a:pt x="65" y="1"/>
                  </a:lnTo>
                  <a:lnTo>
                    <a:pt x="62" y="2"/>
                  </a:lnTo>
                  <a:lnTo>
                    <a:pt x="60" y="0"/>
                  </a:lnTo>
                  <a:lnTo>
                    <a:pt x="55" y="1"/>
                  </a:lnTo>
                  <a:lnTo>
                    <a:pt x="51" y="1"/>
                  </a:lnTo>
                  <a:lnTo>
                    <a:pt x="46" y="1"/>
                  </a:lnTo>
                  <a:lnTo>
                    <a:pt x="39" y="0"/>
                  </a:lnTo>
                  <a:lnTo>
                    <a:pt x="33" y="2"/>
                  </a:lnTo>
                  <a:lnTo>
                    <a:pt x="27" y="1"/>
                  </a:lnTo>
                  <a:lnTo>
                    <a:pt x="20" y="3"/>
                  </a:lnTo>
                  <a:lnTo>
                    <a:pt x="14" y="4"/>
                  </a:lnTo>
                  <a:lnTo>
                    <a:pt x="9" y="5"/>
                  </a:lnTo>
                  <a:lnTo>
                    <a:pt x="5" y="7"/>
                  </a:lnTo>
                  <a:lnTo>
                    <a:pt x="3" y="7"/>
                  </a:lnTo>
                  <a:lnTo>
                    <a:pt x="1" y="8"/>
                  </a:lnTo>
                  <a:lnTo>
                    <a:pt x="0" y="9"/>
                  </a:lnTo>
                  <a:lnTo>
                    <a:pt x="3" y="10"/>
                  </a:lnTo>
                  <a:lnTo>
                    <a:pt x="5" y="10"/>
                  </a:lnTo>
                  <a:lnTo>
                    <a:pt x="9" y="11"/>
                  </a:lnTo>
                  <a:lnTo>
                    <a:pt x="14" y="10"/>
                  </a:lnTo>
                  <a:lnTo>
                    <a:pt x="18" y="8"/>
                  </a:lnTo>
                  <a:lnTo>
                    <a:pt x="26" y="9"/>
                  </a:lnTo>
                  <a:lnTo>
                    <a:pt x="31" y="9"/>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85" name="Freeform 37"/>
            <p:cNvSpPr>
              <a:spLocks/>
            </p:cNvSpPr>
            <p:nvPr/>
          </p:nvSpPr>
          <p:spPr bwMode="auto">
            <a:xfrm>
              <a:off x="3177" y="2124"/>
              <a:ext cx="79" cy="13"/>
            </a:xfrm>
            <a:custGeom>
              <a:avLst/>
              <a:gdLst>
                <a:gd name="T0" fmla="*/ 39 w 79"/>
                <a:gd name="T1" fmla="*/ 12 h 13"/>
                <a:gd name="T2" fmla="*/ 39 w 79"/>
                <a:gd name="T3" fmla="*/ 12 h 13"/>
                <a:gd name="T4" fmla="*/ 46 w 79"/>
                <a:gd name="T5" fmla="*/ 12 h 13"/>
                <a:gd name="T6" fmla="*/ 54 w 79"/>
                <a:gd name="T7" fmla="*/ 12 h 13"/>
                <a:gd name="T8" fmla="*/ 60 w 79"/>
                <a:gd name="T9" fmla="*/ 11 h 13"/>
                <a:gd name="T10" fmla="*/ 67 w 79"/>
                <a:gd name="T11" fmla="*/ 11 h 13"/>
                <a:gd name="T12" fmla="*/ 71 w 79"/>
                <a:gd name="T13" fmla="*/ 9 h 13"/>
                <a:gd name="T14" fmla="*/ 74 w 79"/>
                <a:gd name="T15" fmla="*/ 7 h 13"/>
                <a:gd name="T16" fmla="*/ 77 w 79"/>
                <a:gd name="T17" fmla="*/ 6 h 13"/>
                <a:gd name="T18" fmla="*/ 78 w 79"/>
                <a:gd name="T19" fmla="*/ 6 h 13"/>
                <a:gd name="T20" fmla="*/ 78 w 79"/>
                <a:gd name="T21" fmla="*/ 6 h 13"/>
                <a:gd name="T22" fmla="*/ 75 w 79"/>
                <a:gd name="T23" fmla="*/ 5 h 13"/>
                <a:gd name="T24" fmla="*/ 71 w 79"/>
                <a:gd name="T25" fmla="*/ 3 h 13"/>
                <a:gd name="T26" fmla="*/ 66 w 79"/>
                <a:gd name="T27" fmla="*/ 3 h 13"/>
                <a:gd name="T28" fmla="*/ 61 w 79"/>
                <a:gd name="T29" fmla="*/ 3 h 13"/>
                <a:gd name="T30" fmla="*/ 54 w 79"/>
                <a:gd name="T31" fmla="*/ 2 h 13"/>
                <a:gd name="T32" fmla="*/ 46 w 79"/>
                <a:gd name="T33" fmla="*/ 2 h 13"/>
                <a:gd name="T34" fmla="*/ 39 w 79"/>
                <a:gd name="T35" fmla="*/ 2 h 13"/>
                <a:gd name="T36" fmla="*/ 31 w 79"/>
                <a:gd name="T37" fmla="*/ 0 h 13"/>
                <a:gd name="T38" fmla="*/ 24 w 79"/>
                <a:gd name="T39" fmla="*/ 3 h 13"/>
                <a:gd name="T40" fmla="*/ 17 w 79"/>
                <a:gd name="T41" fmla="*/ 3 h 13"/>
                <a:gd name="T42" fmla="*/ 11 w 79"/>
                <a:gd name="T43" fmla="*/ 4 h 13"/>
                <a:gd name="T44" fmla="*/ 6 w 79"/>
                <a:gd name="T45" fmla="*/ 5 h 13"/>
                <a:gd name="T46" fmla="*/ 3 w 79"/>
                <a:gd name="T47" fmla="*/ 6 h 13"/>
                <a:gd name="T48" fmla="*/ 1 w 79"/>
                <a:gd name="T49" fmla="*/ 7 h 13"/>
                <a:gd name="T50" fmla="*/ 0 w 79"/>
                <a:gd name="T51" fmla="*/ 8 h 13"/>
                <a:gd name="T52" fmla="*/ 0 w 79"/>
                <a:gd name="T53" fmla="*/ 9 h 13"/>
                <a:gd name="T54" fmla="*/ 3 w 79"/>
                <a:gd name="T55" fmla="*/ 10 h 13"/>
                <a:gd name="T56" fmla="*/ 6 w 79"/>
                <a:gd name="T57" fmla="*/ 11 h 13"/>
                <a:gd name="T58" fmla="*/ 11 w 79"/>
                <a:gd name="T59" fmla="*/ 11 h 13"/>
                <a:gd name="T60" fmla="*/ 17 w 79"/>
                <a:gd name="T61" fmla="*/ 11 h 13"/>
                <a:gd name="T62" fmla="*/ 23 w 79"/>
                <a:gd name="T63" fmla="*/ 12 h 13"/>
                <a:gd name="T64" fmla="*/ 31 w 79"/>
                <a:gd name="T65" fmla="*/ 12 h 13"/>
                <a:gd name="T66" fmla="*/ 39 w 79"/>
                <a:gd name="T67" fmla="*/ 12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3"/>
                <a:gd name="T104" fmla="*/ 79 w 79"/>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3">
                  <a:moveTo>
                    <a:pt x="39" y="12"/>
                  </a:moveTo>
                  <a:lnTo>
                    <a:pt x="39" y="12"/>
                  </a:lnTo>
                  <a:lnTo>
                    <a:pt x="46" y="12"/>
                  </a:lnTo>
                  <a:lnTo>
                    <a:pt x="54" y="12"/>
                  </a:lnTo>
                  <a:lnTo>
                    <a:pt x="60" y="11"/>
                  </a:lnTo>
                  <a:lnTo>
                    <a:pt x="67" y="11"/>
                  </a:lnTo>
                  <a:lnTo>
                    <a:pt x="71" y="9"/>
                  </a:lnTo>
                  <a:lnTo>
                    <a:pt x="74" y="7"/>
                  </a:lnTo>
                  <a:lnTo>
                    <a:pt x="77" y="6"/>
                  </a:lnTo>
                  <a:lnTo>
                    <a:pt x="78" y="6"/>
                  </a:lnTo>
                  <a:lnTo>
                    <a:pt x="75" y="5"/>
                  </a:lnTo>
                  <a:lnTo>
                    <a:pt x="71" y="3"/>
                  </a:lnTo>
                  <a:lnTo>
                    <a:pt x="66" y="3"/>
                  </a:lnTo>
                  <a:lnTo>
                    <a:pt x="61" y="3"/>
                  </a:lnTo>
                  <a:lnTo>
                    <a:pt x="54" y="2"/>
                  </a:lnTo>
                  <a:lnTo>
                    <a:pt x="46" y="2"/>
                  </a:lnTo>
                  <a:lnTo>
                    <a:pt x="39" y="2"/>
                  </a:lnTo>
                  <a:lnTo>
                    <a:pt x="31" y="0"/>
                  </a:lnTo>
                  <a:lnTo>
                    <a:pt x="24" y="3"/>
                  </a:lnTo>
                  <a:lnTo>
                    <a:pt x="17" y="3"/>
                  </a:lnTo>
                  <a:lnTo>
                    <a:pt x="11" y="4"/>
                  </a:lnTo>
                  <a:lnTo>
                    <a:pt x="6" y="5"/>
                  </a:lnTo>
                  <a:lnTo>
                    <a:pt x="3" y="6"/>
                  </a:lnTo>
                  <a:lnTo>
                    <a:pt x="1" y="7"/>
                  </a:lnTo>
                  <a:lnTo>
                    <a:pt x="0" y="8"/>
                  </a:lnTo>
                  <a:lnTo>
                    <a:pt x="0" y="9"/>
                  </a:lnTo>
                  <a:lnTo>
                    <a:pt x="3" y="10"/>
                  </a:lnTo>
                  <a:lnTo>
                    <a:pt x="6" y="11"/>
                  </a:lnTo>
                  <a:lnTo>
                    <a:pt x="11" y="11"/>
                  </a:lnTo>
                  <a:lnTo>
                    <a:pt x="17" y="11"/>
                  </a:lnTo>
                  <a:lnTo>
                    <a:pt x="23" y="12"/>
                  </a:lnTo>
                  <a:lnTo>
                    <a:pt x="31" y="12"/>
                  </a:lnTo>
                  <a:lnTo>
                    <a:pt x="39" y="1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86" name="Freeform 38"/>
            <p:cNvSpPr>
              <a:spLocks/>
            </p:cNvSpPr>
            <p:nvPr/>
          </p:nvSpPr>
          <p:spPr bwMode="auto">
            <a:xfrm>
              <a:off x="1450" y="2538"/>
              <a:ext cx="861" cy="103"/>
            </a:xfrm>
            <a:custGeom>
              <a:avLst/>
              <a:gdLst>
                <a:gd name="T0" fmla="*/ 130 w 861"/>
                <a:gd name="T1" fmla="*/ 5 h 103"/>
                <a:gd name="T2" fmla="*/ 136 w 861"/>
                <a:gd name="T3" fmla="*/ 4 h 103"/>
                <a:gd name="T4" fmla="*/ 149 w 861"/>
                <a:gd name="T5" fmla="*/ 2 h 103"/>
                <a:gd name="T6" fmla="*/ 167 w 861"/>
                <a:gd name="T7" fmla="*/ 1 h 103"/>
                <a:gd name="T8" fmla="*/ 189 w 861"/>
                <a:gd name="T9" fmla="*/ 1 h 103"/>
                <a:gd name="T10" fmla="*/ 219 w 861"/>
                <a:gd name="T11" fmla="*/ 1 h 103"/>
                <a:gd name="T12" fmla="*/ 255 w 861"/>
                <a:gd name="T13" fmla="*/ 0 h 103"/>
                <a:gd name="T14" fmla="*/ 296 w 861"/>
                <a:gd name="T15" fmla="*/ 1 h 103"/>
                <a:gd name="T16" fmla="*/ 344 w 861"/>
                <a:gd name="T17" fmla="*/ 3 h 103"/>
                <a:gd name="T18" fmla="*/ 394 w 861"/>
                <a:gd name="T19" fmla="*/ 7 h 103"/>
                <a:gd name="T20" fmla="*/ 451 w 861"/>
                <a:gd name="T21" fmla="*/ 12 h 103"/>
                <a:gd name="T22" fmla="*/ 514 w 861"/>
                <a:gd name="T23" fmla="*/ 17 h 103"/>
                <a:gd name="T24" fmla="*/ 582 w 861"/>
                <a:gd name="T25" fmla="*/ 25 h 103"/>
                <a:gd name="T26" fmla="*/ 655 w 861"/>
                <a:gd name="T27" fmla="*/ 37 h 103"/>
                <a:gd name="T28" fmla="*/ 733 w 861"/>
                <a:gd name="T29" fmla="*/ 49 h 103"/>
                <a:gd name="T30" fmla="*/ 815 w 861"/>
                <a:gd name="T31" fmla="*/ 65 h 103"/>
                <a:gd name="T32" fmla="*/ 858 w 861"/>
                <a:gd name="T33" fmla="*/ 74 h 103"/>
                <a:gd name="T34" fmla="*/ 852 w 861"/>
                <a:gd name="T35" fmla="*/ 74 h 103"/>
                <a:gd name="T36" fmla="*/ 836 w 861"/>
                <a:gd name="T37" fmla="*/ 74 h 103"/>
                <a:gd name="T38" fmla="*/ 817 w 861"/>
                <a:gd name="T39" fmla="*/ 74 h 103"/>
                <a:gd name="T40" fmla="*/ 790 w 861"/>
                <a:gd name="T41" fmla="*/ 76 h 103"/>
                <a:gd name="T42" fmla="*/ 755 w 861"/>
                <a:gd name="T43" fmla="*/ 77 h 103"/>
                <a:gd name="T44" fmla="*/ 716 w 861"/>
                <a:gd name="T45" fmla="*/ 76 h 103"/>
                <a:gd name="T46" fmla="*/ 672 w 861"/>
                <a:gd name="T47" fmla="*/ 78 h 103"/>
                <a:gd name="T48" fmla="*/ 624 w 861"/>
                <a:gd name="T49" fmla="*/ 79 h 103"/>
                <a:gd name="T50" fmla="*/ 569 w 861"/>
                <a:gd name="T51" fmla="*/ 79 h 103"/>
                <a:gd name="T52" fmla="*/ 513 w 861"/>
                <a:gd name="T53" fmla="*/ 82 h 103"/>
                <a:gd name="T54" fmla="*/ 451 w 861"/>
                <a:gd name="T55" fmla="*/ 84 h 103"/>
                <a:gd name="T56" fmla="*/ 385 w 861"/>
                <a:gd name="T57" fmla="*/ 87 h 103"/>
                <a:gd name="T58" fmla="*/ 316 w 861"/>
                <a:gd name="T59" fmla="*/ 90 h 103"/>
                <a:gd name="T60" fmla="*/ 244 w 861"/>
                <a:gd name="T61" fmla="*/ 95 h 103"/>
                <a:gd name="T62" fmla="*/ 170 w 861"/>
                <a:gd name="T63" fmla="*/ 100 h 103"/>
                <a:gd name="T64" fmla="*/ 126 w 861"/>
                <a:gd name="T65" fmla="*/ 102 h 103"/>
                <a:gd name="T66" fmla="*/ 110 w 861"/>
                <a:gd name="T67" fmla="*/ 102 h 103"/>
                <a:gd name="T68" fmla="*/ 89 w 861"/>
                <a:gd name="T69" fmla="*/ 102 h 103"/>
                <a:gd name="T70" fmla="*/ 67 w 861"/>
                <a:gd name="T71" fmla="*/ 101 h 103"/>
                <a:gd name="T72" fmla="*/ 46 w 861"/>
                <a:gd name="T73" fmla="*/ 96 h 103"/>
                <a:gd name="T74" fmla="*/ 27 w 861"/>
                <a:gd name="T75" fmla="*/ 92 h 103"/>
                <a:gd name="T76" fmla="*/ 11 w 861"/>
                <a:gd name="T77" fmla="*/ 84 h 103"/>
                <a:gd name="T78" fmla="*/ 5 w 861"/>
                <a:gd name="T79" fmla="*/ 71 h 103"/>
                <a:gd name="T80" fmla="*/ 1 w 861"/>
                <a:gd name="T81" fmla="*/ 64 h 103"/>
                <a:gd name="T82" fmla="*/ 1 w 861"/>
                <a:gd name="T83" fmla="*/ 56 h 103"/>
                <a:gd name="T84" fmla="*/ 6 w 861"/>
                <a:gd name="T85" fmla="*/ 49 h 103"/>
                <a:gd name="T86" fmla="*/ 18 w 861"/>
                <a:gd name="T87" fmla="*/ 39 h 103"/>
                <a:gd name="T88" fmla="*/ 35 w 861"/>
                <a:gd name="T89" fmla="*/ 30 h 103"/>
                <a:gd name="T90" fmla="*/ 57 w 861"/>
                <a:gd name="T91" fmla="*/ 20 h 103"/>
                <a:gd name="T92" fmla="*/ 83 w 861"/>
                <a:gd name="T93" fmla="*/ 11 h 103"/>
                <a:gd name="T94" fmla="*/ 114 w 861"/>
                <a:gd name="T95" fmla="*/ 7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61"/>
                <a:gd name="T145" fmla="*/ 0 h 103"/>
                <a:gd name="T146" fmla="*/ 861 w 861"/>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61" h="103">
                  <a:moveTo>
                    <a:pt x="130" y="5"/>
                  </a:moveTo>
                  <a:lnTo>
                    <a:pt x="130" y="5"/>
                  </a:lnTo>
                  <a:lnTo>
                    <a:pt x="133" y="4"/>
                  </a:lnTo>
                  <a:lnTo>
                    <a:pt x="136" y="4"/>
                  </a:lnTo>
                  <a:lnTo>
                    <a:pt x="141" y="2"/>
                  </a:lnTo>
                  <a:lnTo>
                    <a:pt x="149" y="2"/>
                  </a:lnTo>
                  <a:lnTo>
                    <a:pt x="157" y="2"/>
                  </a:lnTo>
                  <a:lnTo>
                    <a:pt x="167" y="1"/>
                  </a:lnTo>
                  <a:lnTo>
                    <a:pt x="178" y="1"/>
                  </a:lnTo>
                  <a:lnTo>
                    <a:pt x="189" y="1"/>
                  </a:lnTo>
                  <a:lnTo>
                    <a:pt x="204" y="1"/>
                  </a:lnTo>
                  <a:lnTo>
                    <a:pt x="219" y="1"/>
                  </a:lnTo>
                  <a:lnTo>
                    <a:pt x="237" y="0"/>
                  </a:lnTo>
                  <a:lnTo>
                    <a:pt x="255" y="0"/>
                  </a:lnTo>
                  <a:lnTo>
                    <a:pt x="275" y="1"/>
                  </a:lnTo>
                  <a:lnTo>
                    <a:pt x="296" y="1"/>
                  </a:lnTo>
                  <a:lnTo>
                    <a:pt x="318" y="2"/>
                  </a:lnTo>
                  <a:lnTo>
                    <a:pt x="344" y="3"/>
                  </a:lnTo>
                  <a:lnTo>
                    <a:pt x="368" y="4"/>
                  </a:lnTo>
                  <a:lnTo>
                    <a:pt x="394" y="7"/>
                  </a:lnTo>
                  <a:lnTo>
                    <a:pt x="423" y="9"/>
                  </a:lnTo>
                  <a:lnTo>
                    <a:pt x="451" y="12"/>
                  </a:lnTo>
                  <a:lnTo>
                    <a:pt x="482" y="15"/>
                  </a:lnTo>
                  <a:lnTo>
                    <a:pt x="514" y="17"/>
                  </a:lnTo>
                  <a:lnTo>
                    <a:pt x="548" y="23"/>
                  </a:lnTo>
                  <a:lnTo>
                    <a:pt x="582" y="25"/>
                  </a:lnTo>
                  <a:lnTo>
                    <a:pt x="619" y="31"/>
                  </a:lnTo>
                  <a:lnTo>
                    <a:pt x="655" y="37"/>
                  </a:lnTo>
                  <a:lnTo>
                    <a:pt x="694" y="43"/>
                  </a:lnTo>
                  <a:lnTo>
                    <a:pt x="733" y="49"/>
                  </a:lnTo>
                  <a:lnTo>
                    <a:pt x="774" y="56"/>
                  </a:lnTo>
                  <a:lnTo>
                    <a:pt x="815" y="65"/>
                  </a:lnTo>
                  <a:lnTo>
                    <a:pt x="860" y="73"/>
                  </a:lnTo>
                  <a:lnTo>
                    <a:pt x="858" y="74"/>
                  </a:lnTo>
                  <a:lnTo>
                    <a:pt x="855" y="74"/>
                  </a:lnTo>
                  <a:lnTo>
                    <a:pt x="852" y="74"/>
                  </a:lnTo>
                  <a:lnTo>
                    <a:pt x="845" y="74"/>
                  </a:lnTo>
                  <a:lnTo>
                    <a:pt x="836" y="74"/>
                  </a:lnTo>
                  <a:lnTo>
                    <a:pt x="827" y="75"/>
                  </a:lnTo>
                  <a:lnTo>
                    <a:pt x="817" y="74"/>
                  </a:lnTo>
                  <a:lnTo>
                    <a:pt x="805" y="75"/>
                  </a:lnTo>
                  <a:lnTo>
                    <a:pt x="790" y="76"/>
                  </a:lnTo>
                  <a:lnTo>
                    <a:pt x="773" y="76"/>
                  </a:lnTo>
                  <a:lnTo>
                    <a:pt x="755" y="77"/>
                  </a:lnTo>
                  <a:lnTo>
                    <a:pt x="737" y="77"/>
                  </a:lnTo>
                  <a:lnTo>
                    <a:pt x="716" y="76"/>
                  </a:lnTo>
                  <a:lnTo>
                    <a:pt x="695" y="77"/>
                  </a:lnTo>
                  <a:lnTo>
                    <a:pt x="672" y="78"/>
                  </a:lnTo>
                  <a:lnTo>
                    <a:pt x="649" y="78"/>
                  </a:lnTo>
                  <a:lnTo>
                    <a:pt x="624" y="79"/>
                  </a:lnTo>
                  <a:lnTo>
                    <a:pt x="597" y="79"/>
                  </a:lnTo>
                  <a:lnTo>
                    <a:pt x="569" y="79"/>
                  </a:lnTo>
                  <a:lnTo>
                    <a:pt x="541" y="81"/>
                  </a:lnTo>
                  <a:lnTo>
                    <a:pt x="513" y="82"/>
                  </a:lnTo>
                  <a:lnTo>
                    <a:pt x="481" y="84"/>
                  </a:lnTo>
                  <a:lnTo>
                    <a:pt x="451" y="84"/>
                  </a:lnTo>
                  <a:lnTo>
                    <a:pt x="417" y="85"/>
                  </a:lnTo>
                  <a:lnTo>
                    <a:pt x="385" y="87"/>
                  </a:lnTo>
                  <a:lnTo>
                    <a:pt x="351" y="88"/>
                  </a:lnTo>
                  <a:lnTo>
                    <a:pt x="316" y="90"/>
                  </a:lnTo>
                  <a:lnTo>
                    <a:pt x="280" y="93"/>
                  </a:lnTo>
                  <a:lnTo>
                    <a:pt x="244" y="95"/>
                  </a:lnTo>
                  <a:lnTo>
                    <a:pt x="207" y="97"/>
                  </a:lnTo>
                  <a:lnTo>
                    <a:pt x="170" y="100"/>
                  </a:lnTo>
                  <a:lnTo>
                    <a:pt x="132" y="102"/>
                  </a:lnTo>
                  <a:lnTo>
                    <a:pt x="126" y="102"/>
                  </a:lnTo>
                  <a:lnTo>
                    <a:pt x="119" y="102"/>
                  </a:lnTo>
                  <a:lnTo>
                    <a:pt x="110" y="102"/>
                  </a:lnTo>
                  <a:lnTo>
                    <a:pt x="100" y="102"/>
                  </a:lnTo>
                  <a:lnTo>
                    <a:pt x="89" y="102"/>
                  </a:lnTo>
                  <a:lnTo>
                    <a:pt x="78" y="102"/>
                  </a:lnTo>
                  <a:lnTo>
                    <a:pt x="67" y="101"/>
                  </a:lnTo>
                  <a:lnTo>
                    <a:pt x="56" y="99"/>
                  </a:lnTo>
                  <a:lnTo>
                    <a:pt x="46" y="96"/>
                  </a:lnTo>
                  <a:lnTo>
                    <a:pt x="36" y="95"/>
                  </a:lnTo>
                  <a:lnTo>
                    <a:pt x="27" y="92"/>
                  </a:lnTo>
                  <a:lnTo>
                    <a:pt x="19" y="87"/>
                  </a:lnTo>
                  <a:lnTo>
                    <a:pt x="11" y="84"/>
                  </a:lnTo>
                  <a:lnTo>
                    <a:pt x="8" y="77"/>
                  </a:lnTo>
                  <a:lnTo>
                    <a:pt x="5" y="71"/>
                  </a:lnTo>
                  <a:lnTo>
                    <a:pt x="4" y="64"/>
                  </a:lnTo>
                  <a:lnTo>
                    <a:pt x="1" y="64"/>
                  </a:lnTo>
                  <a:lnTo>
                    <a:pt x="0" y="60"/>
                  </a:lnTo>
                  <a:lnTo>
                    <a:pt x="1" y="56"/>
                  </a:lnTo>
                  <a:lnTo>
                    <a:pt x="3" y="53"/>
                  </a:lnTo>
                  <a:lnTo>
                    <a:pt x="6" y="49"/>
                  </a:lnTo>
                  <a:lnTo>
                    <a:pt x="10" y="43"/>
                  </a:lnTo>
                  <a:lnTo>
                    <a:pt x="18" y="39"/>
                  </a:lnTo>
                  <a:lnTo>
                    <a:pt x="26" y="34"/>
                  </a:lnTo>
                  <a:lnTo>
                    <a:pt x="35" y="30"/>
                  </a:lnTo>
                  <a:lnTo>
                    <a:pt x="45" y="24"/>
                  </a:lnTo>
                  <a:lnTo>
                    <a:pt x="57" y="20"/>
                  </a:lnTo>
                  <a:lnTo>
                    <a:pt x="69" y="15"/>
                  </a:lnTo>
                  <a:lnTo>
                    <a:pt x="83" y="11"/>
                  </a:lnTo>
                  <a:lnTo>
                    <a:pt x="99" y="8"/>
                  </a:lnTo>
                  <a:lnTo>
                    <a:pt x="114" y="7"/>
                  </a:lnTo>
                  <a:lnTo>
                    <a:pt x="130" y="5"/>
                  </a:lnTo>
                </a:path>
              </a:pathLst>
            </a:custGeom>
            <a:solidFill>
              <a:srgbClr val="E5E5E5"/>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87" name="Freeform 39"/>
            <p:cNvSpPr>
              <a:spLocks/>
            </p:cNvSpPr>
            <p:nvPr/>
          </p:nvSpPr>
          <p:spPr bwMode="auto">
            <a:xfrm>
              <a:off x="1441" y="2542"/>
              <a:ext cx="874" cy="107"/>
            </a:xfrm>
            <a:custGeom>
              <a:avLst/>
              <a:gdLst>
                <a:gd name="T0" fmla="*/ 133 w 874"/>
                <a:gd name="T1" fmla="*/ 4 h 107"/>
                <a:gd name="T2" fmla="*/ 138 w 874"/>
                <a:gd name="T3" fmla="*/ 3 h 107"/>
                <a:gd name="T4" fmla="*/ 151 w 874"/>
                <a:gd name="T5" fmla="*/ 3 h 107"/>
                <a:gd name="T6" fmla="*/ 170 w 874"/>
                <a:gd name="T7" fmla="*/ 2 h 107"/>
                <a:gd name="T8" fmla="*/ 194 w 874"/>
                <a:gd name="T9" fmla="*/ 1 h 107"/>
                <a:gd name="T10" fmla="*/ 223 w 874"/>
                <a:gd name="T11" fmla="*/ 1 h 107"/>
                <a:gd name="T12" fmla="*/ 260 w 874"/>
                <a:gd name="T13" fmla="*/ 1 h 107"/>
                <a:gd name="T14" fmla="*/ 302 w 874"/>
                <a:gd name="T15" fmla="*/ 2 h 107"/>
                <a:gd name="T16" fmla="*/ 349 w 874"/>
                <a:gd name="T17" fmla="*/ 5 h 107"/>
                <a:gd name="T18" fmla="*/ 401 w 874"/>
                <a:gd name="T19" fmla="*/ 8 h 107"/>
                <a:gd name="T20" fmla="*/ 458 w 874"/>
                <a:gd name="T21" fmla="*/ 13 h 107"/>
                <a:gd name="T22" fmla="*/ 522 w 874"/>
                <a:gd name="T23" fmla="*/ 20 h 107"/>
                <a:gd name="T24" fmla="*/ 592 w 874"/>
                <a:gd name="T25" fmla="*/ 29 h 107"/>
                <a:gd name="T26" fmla="*/ 665 w 874"/>
                <a:gd name="T27" fmla="*/ 40 h 107"/>
                <a:gd name="T28" fmla="*/ 744 w 874"/>
                <a:gd name="T29" fmla="*/ 53 h 107"/>
                <a:gd name="T30" fmla="*/ 828 w 874"/>
                <a:gd name="T31" fmla="*/ 69 h 107"/>
                <a:gd name="T32" fmla="*/ 871 w 874"/>
                <a:gd name="T33" fmla="*/ 79 h 107"/>
                <a:gd name="T34" fmla="*/ 865 w 874"/>
                <a:gd name="T35" fmla="*/ 79 h 107"/>
                <a:gd name="T36" fmla="*/ 849 w 874"/>
                <a:gd name="T37" fmla="*/ 81 h 107"/>
                <a:gd name="T38" fmla="*/ 829 w 874"/>
                <a:gd name="T39" fmla="*/ 80 h 107"/>
                <a:gd name="T40" fmla="*/ 802 w 874"/>
                <a:gd name="T41" fmla="*/ 80 h 107"/>
                <a:gd name="T42" fmla="*/ 767 w 874"/>
                <a:gd name="T43" fmla="*/ 81 h 107"/>
                <a:gd name="T44" fmla="*/ 728 w 874"/>
                <a:gd name="T45" fmla="*/ 82 h 107"/>
                <a:gd name="T46" fmla="*/ 683 w 874"/>
                <a:gd name="T47" fmla="*/ 81 h 107"/>
                <a:gd name="T48" fmla="*/ 633 w 874"/>
                <a:gd name="T49" fmla="*/ 83 h 107"/>
                <a:gd name="T50" fmla="*/ 578 w 874"/>
                <a:gd name="T51" fmla="*/ 83 h 107"/>
                <a:gd name="T52" fmla="*/ 520 w 874"/>
                <a:gd name="T53" fmla="*/ 85 h 107"/>
                <a:gd name="T54" fmla="*/ 458 w 874"/>
                <a:gd name="T55" fmla="*/ 88 h 107"/>
                <a:gd name="T56" fmla="*/ 391 w 874"/>
                <a:gd name="T57" fmla="*/ 91 h 107"/>
                <a:gd name="T58" fmla="*/ 321 w 874"/>
                <a:gd name="T59" fmla="*/ 94 h 107"/>
                <a:gd name="T60" fmla="*/ 249 w 874"/>
                <a:gd name="T61" fmla="*/ 97 h 107"/>
                <a:gd name="T62" fmla="*/ 172 w 874"/>
                <a:gd name="T63" fmla="*/ 102 h 107"/>
                <a:gd name="T64" fmla="*/ 129 w 874"/>
                <a:gd name="T65" fmla="*/ 105 h 107"/>
                <a:gd name="T66" fmla="*/ 112 w 874"/>
                <a:gd name="T67" fmla="*/ 104 h 107"/>
                <a:gd name="T68" fmla="*/ 91 w 874"/>
                <a:gd name="T69" fmla="*/ 104 h 107"/>
                <a:gd name="T70" fmla="*/ 68 w 874"/>
                <a:gd name="T71" fmla="*/ 103 h 107"/>
                <a:gd name="T72" fmla="*/ 46 w 874"/>
                <a:gd name="T73" fmla="*/ 99 h 107"/>
                <a:gd name="T74" fmla="*/ 27 w 874"/>
                <a:gd name="T75" fmla="*/ 92 h 107"/>
                <a:gd name="T76" fmla="*/ 12 w 874"/>
                <a:gd name="T77" fmla="*/ 85 h 107"/>
                <a:gd name="T78" fmla="*/ 5 w 874"/>
                <a:gd name="T79" fmla="*/ 72 h 107"/>
                <a:gd name="T80" fmla="*/ 2 w 874"/>
                <a:gd name="T81" fmla="*/ 64 h 107"/>
                <a:gd name="T82" fmla="*/ 1 w 874"/>
                <a:gd name="T83" fmla="*/ 56 h 107"/>
                <a:gd name="T84" fmla="*/ 5 w 874"/>
                <a:gd name="T85" fmla="*/ 49 h 107"/>
                <a:gd name="T86" fmla="*/ 17 w 874"/>
                <a:gd name="T87" fmla="*/ 39 h 107"/>
                <a:gd name="T88" fmla="*/ 35 w 874"/>
                <a:gd name="T89" fmla="*/ 29 h 107"/>
                <a:gd name="T90" fmla="*/ 57 w 874"/>
                <a:gd name="T91" fmla="*/ 19 h 107"/>
                <a:gd name="T92" fmla="*/ 84 w 874"/>
                <a:gd name="T93" fmla="*/ 11 h 107"/>
                <a:gd name="T94" fmla="*/ 115 w 874"/>
                <a:gd name="T95" fmla="*/ 6 h 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4"/>
                <a:gd name="T145" fmla="*/ 0 h 107"/>
                <a:gd name="T146" fmla="*/ 874 w 874"/>
                <a:gd name="T147" fmla="*/ 107 h 1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4" h="107">
                  <a:moveTo>
                    <a:pt x="133" y="4"/>
                  </a:moveTo>
                  <a:lnTo>
                    <a:pt x="133" y="4"/>
                  </a:lnTo>
                  <a:lnTo>
                    <a:pt x="136" y="4"/>
                  </a:lnTo>
                  <a:lnTo>
                    <a:pt x="138" y="3"/>
                  </a:lnTo>
                  <a:lnTo>
                    <a:pt x="144" y="2"/>
                  </a:lnTo>
                  <a:lnTo>
                    <a:pt x="151" y="3"/>
                  </a:lnTo>
                  <a:lnTo>
                    <a:pt x="161" y="2"/>
                  </a:lnTo>
                  <a:lnTo>
                    <a:pt x="170" y="2"/>
                  </a:lnTo>
                  <a:lnTo>
                    <a:pt x="181" y="2"/>
                  </a:lnTo>
                  <a:lnTo>
                    <a:pt x="194" y="1"/>
                  </a:lnTo>
                  <a:lnTo>
                    <a:pt x="207" y="0"/>
                  </a:lnTo>
                  <a:lnTo>
                    <a:pt x="223" y="1"/>
                  </a:lnTo>
                  <a:lnTo>
                    <a:pt x="241" y="1"/>
                  </a:lnTo>
                  <a:lnTo>
                    <a:pt x="260" y="1"/>
                  </a:lnTo>
                  <a:lnTo>
                    <a:pt x="280" y="2"/>
                  </a:lnTo>
                  <a:lnTo>
                    <a:pt x="302" y="2"/>
                  </a:lnTo>
                  <a:lnTo>
                    <a:pt x="324" y="3"/>
                  </a:lnTo>
                  <a:lnTo>
                    <a:pt x="349" y="5"/>
                  </a:lnTo>
                  <a:lnTo>
                    <a:pt x="374" y="5"/>
                  </a:lnTo>
                  <a:lnTo>
                    <a:pt x="401" y="8"/>
                  </a:lnTo>
                  <a:lnTo>
                    <a:pt x="429" y="11"/>
                  </a:lnTo>
                  <a:lnTo>
                    <a:pt x="458" y="13"/>
                  </a:lnTo>
                  <a:lnTo>
                    <a:pt x="489" y="16"/>
                  </a:lnTo>
                  <a:lnTo>
                    <a:pt x="522" y="20"/>
                  </a:lnTo>
                  <a:lnTo>
                    <a:pt x="556" y="24"/>
                  </a:lnTo>
                  <a:lnTo>
                    <a:pt x="592" y="29"/>
                  </a:lnTo>
                  <a:lnTo>
                    <a:pt x="628" y="34"/>
                  </a:lnTo>
                  <a:lnTo>
                    <a:pt x="665" y="40"/>
                  </a:lnTo>
                  <a:lnTo>
                    <a:pt x="704" y="46"/>
                  </a:lnTo>
                  <a:lnTo>
                    <a:pt x="744" y="53"/>
                  </a:lnTo>
                  <a:lnTo>
                    <a:pt x="786" y="60"/>
                  </a:lnTo>
                  <a:lnTo>
                    <a:pt x="828" y="69"/>
                  </a:lnTo>
                  <a:lnTo>
                    <a:pt x="873" y="78"/>
                  </a:lnTo>
                  <a:lnTo>
                    <a:pt x="871" y="79"/>
                  </a:lnTo>
                  <a:lnTo>
                    <a:pt x="868" y="79"/>
                  </a:lnTo>
                  <a:lnTo>
                    <a:pt x="865" y="79"/>
                  </a:lnTo>
                  <a:lnTo>
                    <a:pt x="858" y="79"/>
                  </a:lnTo>
                  <a:lnTo>
                    <a:pt x="849" y="81"/>
                  </a:lnTo>
                  <a:lnTo>
                    <a:pt x="840" y="80"/>
                  </a:lnTo>
                  <a:lnTo>
                    <a:pt x="829" y="80"/>
                  </a:lnTo>
                  <a:lnTo>
                    <a:pt x="816" y="81"/>
                  </a:lnTo>
                  <a:lnTo>
                    <a:pt x="802" y="80"/>
                  </a:lnTo>
                  <a:lnTo>
                    <a:pt x="785" y="80"/>
                  </a:lnTo>
                  <a:lnTo>
                    <a:pt x="767" y="81"/>
                  </a:lnTo>
                  <a:lnTo>
                    <a:pt x="748" y="81"/>
                  </a:lnTo>
                  <a:lnTo>
                    <a:pt x="728" y="82"/>
                  </a:lnTo>
                  <a:lnTo>
                    <a:pt x="705" y="81"/>
                  </a:lnTo>
                  <a:lnTo>
                    <a:pt x="683" y="81"/>
                  </a:lnTo>
                  <a:lnTo>
                    <a:pt x="659" y="82"/>
                  </a:lnTo>
                  <a:lnTo>
                    <a:pt x="633" y="83"/>
                  </a:lnTo>
                  <a:lnTo>
                    <a:pt x="605" y="83"/>
                  </a:lnTo>
                  <a:lnTo>
                    <a:pt x="578" y="83"/>
                  </a:lnTo>
                  <a:lnTo>
                    <a:pt x="550" y="85"/>
                  </a:lnTo>
                  <a:lnTo>
                    <a:pt x="520" y="85"/>
                  </a:lnTo>
                  <a:lnTo>
                    <a:pt x="490" y="87"/>
                  </a:lnTo>
                  <a:lnTo>
                    <a:pt x="458" y="88"/>
                  </a:lnTo>
                  <a:lnTo>
                    <a:pt x="424" y="89"/>
                  </a:lnTo>
                  <a:lnTo>
                    <a:pt x="391" y="91"/>
                  </a:lnTo>
                  <a:lnTo>
                    <a:pt x="356" y="91"/>
                  </a:lnTo>
                  <a:lnTo>
                    <a:pt x="321" y="94"/>
                  </a:lnTo>
                  <a:lnTo>
                    <a:pt x="285" y="94"/>
                  </a:lnTo>
                  <a:lnTo>
                    <a:pt x="249" y="97"/>
                  </a:lnTo>
                  <a:lnTo>
                    <a:pt x="210" y="98"/>
                  </a:lnTo>
                  <a:lnTo>
                    <a:pt x="172" y="102"/>
                  </a:lnTo>
                  <a:lnTo>
                    <a:pt x="133" y="105"/>
                  </a:lnTo>
                  <a:lnTo>
                    <a:pt x="129" y="105"/>
                  </a:lnTo>
                  <a:lnTo>
                    <a:pt x="120" y="105"/>
                  </a:lnTo>
                  <a:lnTo>
                    <a:pt x="112" y="104"/>
                  </a:lnTo>
                  <a:lnTo>
                    <a:pt x="102" y="106"/>
                  </a:lnTo>
                  <a:lnTo>
                    <a:pt x="91" y="104"/>
                  </a:lnTo>
                  <a:lnTo>
                    <a:pt x="80" y="104"/>
                  </a:lnTo>
                  <a:lnTo>
                    <a:pt x="68" y="103"/>
                  </a:lnTo>
                  <a:lnTo>
                    <a:pt x="56" y="101"/>
                  </a:lnTo>
                  <a:lnTo>
                    <a:pt x="46" y="99"/>
                  </a:lnTo>
                  <a:lnTo>
                    <a:pt x="36" y="96"/>
                  </a:lnTo>
                  <a:lnTo>
                    <a:pt x="27" y="92"/>
                  </a:lnTo>
                  <a:lnTo>
                    <a:pt x="19" y="88"/>
                  </a:lnTo>
                  <a:lnTo>
                    <a:pt x="12" y="85"/>
                  </a:lnTo>
                  <a:lnTo>
                    <a:pt x="8" y="78"/>
                  </a:lnTo>
                  <a:lnTo>
                    <a:pt x="5" y="72"/>
                  </a:lnTo>
                  <a:lnTo>
                    <a:pt x="6" y="65"/>
                  </a:lnTo>
                  <a:lnTo>
                    <a:pt x="2" y="64"/>
                  </a:lnTo>
                  <a:lnTo>
                    <a:pt x="0" y="60"/>
                  </a:lnTo>
                  <a:lnTo>
                    <a:pt x="1" y="56"/>
                  </a:lnTo>
                  <a:lnTo>
                    <a:pt x="3" y="53"/>
                  </a:lnTo>
                  <a:lnTo>
                    <a:pt x="5" y="49"/>
                  </a:lnTo>
                  <a:lnTo>
                    <a:pt x="10" y="44"/>
                  </a:lnTo>
                  <a:lnTo>
                    <a:pt x="17" y="39"/>
                  </a:lnTo>
                  <a:lnTo>
                    <a:pt x="25" y="34"/>
                  </a:lnTo>
                  <a:lnTo>
                    <a:pt x="35" y="29"/>
                  </a:lnTo>
                  <a:lnTo>
                    <a:pt x="46" y="25"/>
                  </a:lnTo>
                  <a:lnTo>
                    <a:pt x="57" y="19"/>
                  </a:lnTo>
                  <a:lnTo>
                    <a:pt x="70" y="15"/>
                  </a:lnTo>
                  <a:lnTo>
                    <a:pt x="84" y="11"/>
                  </a:lnTo>
                  <a:lnTo>
                    <a:pt x="100" y="8"/>
                  </a:lnTo>
                  <a:lnTo>
                    <a:pt x="115" y="6"/>
                  </a:lnTo>
                  <a:lnTo>
                    <a:pt x="133" y="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88" name="Freeform 40"/>
            <p:cNvSpPr>
              <a:spLocks/>
            </p:cNvSpPr>
            <p:nvPr/>
          </p:nvSpPr>
          <p:spPr bwMode="auto">
            <a:xfrm>
              <a:off x="1529" y="2545"/>
              <a:ext cx="520" cy="64"/>
            </a:xfrm>
            <a:custGeom>
              <a:avLst/>
              <a:gdLst>
                <a:gd name="T0" fmla="*/ 78 w 520"/>
                <a:gd name="T1" fmla="*/ 3 h 64"/>
                <a:gd name="T2" fmla="*/ 83 w 520"/>
                <a:gd name="T3" fmla="*/ 2 h 64"/>
                <a:gd name="T4" fmla="*/ 89 w 520"/>
                <a:gd name="T5" fmla="*/ 3 h 64"/>
                <a:gd name="T6" fmla="*/ 101 w 520"/>
                <a:gd name="T7" fmla="*/ 1 h 64"/>
                <a:gd name="T8" fmla="*/ 113 w 520"/>
                <a:gd name="T9" fmla="*/ 1 h 64"/>
                <a:gd name="T10" fmla="*/ 132 w 520"/>
                <a:gd name="T11" fmla="*/ 1 h 64"/>
                <a:gd name="T12" fmla="*/ 154 w 520"/>
                <a:gd name="T13" fmla="*/ 0 h 64"/>
                <a:gd name="T14" fmla="*/ 178 w 520"/>
                <a:gd name="T15" fmla="*/ 1 h 64"/>
                <a:gd name="T16" fmla="*/ 207 w 520"/>
                <a:gd name="T17" fmla="*/ 2 h 64"/>
                <a:gd name="T18" fmla="*/ 238 w 520"/>
                <a:gd name="T19" fmla="*/ 5 h 64"/>
                <a:gd name="T20" fmla="*/ 272 w 520"/>
                <a:gd name="T21" fmla="*/ 8 h 64"/>
                <a:gd name="T22" fmla="*/ 310 w 520"/>
                <a:gd name="T23" fmla="*/ 11 h 64"/>
                <a:gd name="T24" fmla="*/ 351 w 520"/>
                <a:gd name="T25" fmla="*/ 15 h 64"/>
                <a:gd name="T26" fmla="*/ 394 w 520"/>
                <a:gd name="T27" fmla="*/ 21 h 64"/>
                <a:gd name="T28" fmla="*/ 442 w 520"/>
                <a:gd name="T29" fmla="*/ 29 h 64"/>
                <a:gd name="T30" fmla="*/ 491 w 520"/>
                <a:gd name="T31" fmla="*/ 38 h 64"/>
                <a:gd name="T32" fmla="*/ 518 w 520"/>
                <a:gd name="T33" fmla="*/ 43 h 64"/>
                <a:gd name="T34" fmla="*/ 513 w 520"/>
                <a:gd name="T35" fmla="*/ 44 h 64"/>
                <a:gd name="T36" fmla="*/ 504 w 520"/>
                <a:gd name="T37" fmla="*/ 43 h 64"/>
                <a:gd name="T38" fmla="*/ 492 w 520"/>
                <a:gd name="T39" fmla="*/ 44 h 64"/>
                <a:gd name="T40" fmla="*/ 474 w 520"/>
                <a:gd name="T41" fmla="*/ 45 h 64"/>
                <a:gd name="T42" fmla="*/ 454 w 520"/>
                <a:gd name="T43" fmla="*/ 45 h 64"/>
                <a:gd name="T44" fmla="*/ 431 w 520"/>
                <a:gd name="T45" fmla="*/ 45 h 64"/>
                <a:gd name="T46" fmla="*/ 404 w 520"/>
                <a:gd name="T47" fmla="*/ 46 h 64"/>
                <a:gd name="T48" fmla="*/ 374 w 520"/>
                <a:gd name="T49" fmla="*/ 46 h 64"/>
                <a:gd name="T50" fmla="*/ 341 w 520"/>
                <a:gd name="T51" fmla="*/ 48 h 64"/>
                <a:gd name="T52" fmla="*/ 307 w 520"/>
                <a:gd name="T53" fmla="*/ 49 h 64"/>
                <a:gd name="T54" fmla="*/ 270 w 520"/>
                <a:gd name="T55" fmla="*/ 50 h 64"/>
                <a:gd name="T56" fmla="*/ 231 w 520"/>
                <a:gd name="T57" fmla="*/ 52 h 64"/>
                <a:gd name="T58" fmla="*/ 189 w 520"/>
                <a:gd name="T59" fmla="*/ 54 h 64"/>
                <a:gd name="T60" fmla="*/ 146 w 520"/>
                <a:gd name="T61" fmla="*/ 57 h 64"/>
                <a:gd name="T62" fmla="*/ 101 w 520"/>
                <a:gd name="T63" fmla="*/ 61 h 64"/>
                <a:gd name="T64" fmla="*/ 72 w 520"/>
                <a:gd name="T65" fmla="*/ 63 h 64"/>
                <a:gd name="T66" fmla="*/ 47 w 520"/>
                <a:gd name="T67" fmla="*/ 62 h 64"/>
                <a:gd name="T68" fmla="*/ 19 w 520"/>
                <a:gd name="T69" fmla="*/ 56 h 64"/>
                <a:gd name="T70" fmla="*/ 3 w 520"/>
                <a:gd name="T71" fmla="*/ 48 h 64"/>
                <a:gd name="T72" fmla="*/ 0 w 520"/>
                <a:gd name="T73" fmla="*/ 37 h 64"/>
                <a:gd name="T74" fmla="*/ 6 w 520"/>
                <a:gd name="T75" fmla="*/ 28 h 64"/>
                <a:gd name="T76" fmla="*/ 26 w 520"/>
                <a:gd name="T77" fmla="*/ 15 h 64"/>
                <a:gd name="T78" fmla="*/ 59 w 520"/>
                <a:gd name="T79" fmla="*/ 5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0"/>
                <a:gd name="T121" fmla="*/ 0 h 64"/>
                <a:gd name="T122" fmla="*/ 520 w 520"/>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0" h="64">
                  <a:moveTo>
                    <a:pt x="77" y="3"/>
                  </a:moveTo>
                  <a:lnTo>
                    <a:pt x="78" y="3"/>
                  </a:lnTo>
                  <a:lnTo>
                    <a:pt x="80" y="3"/>
                  </a:lnTo>
                  <a:lnTo>
                    <a:pt x="83" y="2"/>
                  </a:lnTo>
                  <a:lnTo>
                    <a:pt x="86" y="2"/>
                  </a:lnTo>
                  <a:lnTo>
                    <a:pt x="89" y="3"/>
                  </a:lnTo>
                  <a:lnTo>
                    <a:pt x="94" y="2"/>
                  </a:lnTo>
                  <a:lnTo>
                    <a:pt x="101" y="1"/>
                  </a:lnTo>
                  <a:lnTo>
                    <a:pt x="107" y="2"/>
                  </a:lnTo>
                  <a:lnTo>
                    <a:pt x="113" y="1"/>
                  </a:lnTo>
                  <a:lnTo>
                    <a:pt x="124" y="1"/>
                  </a:lnTo>
                  <a:lnTo>
                    <a:pt x="132" y="1"/>
                  </a:lnTo>
                  <a:lnTo>
                    <a:pt x="143" y="0"/>
                  </a:lnTo>
                  <a:lnTo>
                    <a:pt x="154" y="0"/>
                  </a:lnTo>
                  <a:lnTo>
                    <a:pt x="165" y="1"/>
                  </a:lnTo>
                  <a:lnTo>
                    <a:pt x="178" y="1"/>
                  </a:lnTo>
                  <a:lnTo>
                    <a:pt x="191" y="1"/>
                  </a:lnTo>
                  <a:lnTo>
                    <a:pt x="207" y="2"/>
                  </a:lnTo>
                  <a:lnTo>
                    <a:pt x="221" y="3"/>
                  </a:lnTo>
                  <a:lnTo>
                    <a:pt x="238" y="5"/>
                  </a:lnTo>
                  <a:lnTo>
                    <a:pt x="254" y="5"/>
                  </a:lnTo>
                  <a:lnTo>
                    <a:pt x="272" y="8"/>
                  </a:lnTo>
                  <a:lnTo>
                    <a:pt x="291" y="9"/>
                  </a:lnTo>
                  <a:lnTo>
                    <a:pt x="310" y="11"/>
                  </a:lnTo>
                  <a:lnTo>
                    <a:pt x="331" y="14"/>
                  </a:lnTo>
                  <a:lnTo>
                    <a:pt x="351" y="15"/>
                  </a:lnTo>
                  <a:lnTo>
                    <a:pt x="374" y="19"/>
                  </a:lnTo>
                  <a:lnTo>
                    <a:pt x="394" y="21"/>
                  </a:lnTo>
                  <a:lnTo>
                    <a:pt x="418" y="25"/>
                  </a:lnTo>
                  <a:lnTo>
                    <a:pt x="442" y="29"/>
                  </a:lnTo>
                  <a:lnTo>
                    <a:pt x="467" y="32"/>
                  </a:lnTo>
                  <a:lnTo>
                    <a:pt x="491" y="38"/>
                  </a:lnTo>
                  <a:lnTo>
                    <a:pt x="519" y="43"/>
                  </a:lnTo>
                  <a:lnTo>
                    <a:pt x="518" y="43"/>
                  </a:lnTo>
                  <a:lnTo>
                    <a:pt x="516" y="44"/>
                  </a:lnTo>
                  <a:lnTo>
                    <a:pt x="513" y="44"/>
                  </a:lnTo>
                  <a:lnTo>
                    <a:pt x="509" y="43"/>
                  </a:lnTo>
                  <a:lnTo>
                    <a:pt x="504" y="43"/>
                  </a:lnTo>
                  <a:lnTo>
                    <a:pt x="499" y="43"/>
                  </a:lnTo>
                  <a:lnTo>
                    <a:pt x="492" y="44"/>
                  </a:lnTo>
                  <a:lnTo>
                    <a:pt x="484" y="45"/>
                  </a:lnTo>
                  <a:lnTo>
                    <a:pt x="474" y="45"/>
                  </a:lnTo>
                  <a:lnTo>
                    <a:pt x="465" y="45"/>
                  </a:lnTo>
                  <a:lnTo>
                    <a:pt x="454" y="45"/>
                  </a:lnTo>
                  <a:lnTo>
                    <a:pt x="442" y="45"/>
                  </a:lnTo>
                  <a:lnTo>
                    <a:pt x="431" y="45"/>
                  </a:lnTo>
                  <a:lnTo>
                    <a:pt x="418" y="45"/>
                  </a:lnTo>
                  <a:lnTo>
                    <a:pt x="404" y="46"/>
                  </a:lnTo>
                  <a:lnTo>
                    <a:pt x="390" y="47"/>
                  </a:lnTo>
                  <a:lnTo>
                    <a:pt x="374" y="46"/>
                  </a:lnTo>
                  <a:lnTo>
                    <a:pt x="359" y="49"/>
                  </a:lnTo>
                  <a:lnTo>
                    <a:pt x="341" y="48"/>
                  </a:lnTo>
                  <a:lnTo>
                    <a:pt x="325" y="48"/>
                  </a:lnTo>
                  <a:lnTo>
                    <a:pt x="307" y="49"/>
                  </a:lnTo>
                  <a:lnTo>
                    <a:pt x="289" y="50"/>
                  </a:lnTo>
                  <a:lnTo>
                    <a:pt x="270" y="50"/>
                  </a:lnTo>
                  <a:lnTo>
                    <a:pt x="250" y="52"/>
                  </a:lnTo>
                  <a:lnTo>
                    <a:pt x="231" y="52"/>
                  </a:lnTo>
                  <a:lnTo>
                    <a:pt x="212" y="54"/>
                  </a:lnTo>
                  <a:lnTo>
                    <a:pt x="189" y="54"/>
                  </a:lnTo>
                  <a:lnTo>
                    <a:pt x="169" y="56"/>
                  </a:lnTo>
                  <a:lnTo>
                    <a:pt x="146" y="57"/>
                  </a:lnTo>
                  <a:lnTo>
                    <a:pt x="125" y="58"/>
                  </a:lnTo>
                  <a:lnTo>
                    <a:pt x="101" y="61"/>
                  </a:lnTo>
                  <a:lnTo>
                    <a:pt x="79" y="62"/>
                  </a:lnTo>
                  <a:lnTo>
                    <a:pt x="72" y="63"/>
                  </a:lnTo>
                  <a:lnTo>
                    <a:pt x="60" y="61"/>
                  </a:lnTo>
                  <a:lnTo>
                    <a:pt x="47" y="62"/>
                  </a:lnTo>
                  <a:lnTo>
                    <a:pt x="34" y="60"/>
                  </a:lnTo>
                  <a:lnTo>
                    <a:pt x="19" y="56"/>
                  </a:lnTo>
                  <a:lnTo>
                    <a:pt x="8" y="53"/>
                  </a:lnTo>
                  <a:lnTo>
                    <a:pt x="3" y="48"/>
                  </a:lnTo>
                  <a:lnTo>
                    <a:pt x="2" y="39"/>
                  </a:lnTo>
                  <a:lnTo>
                    <a:pt x="0" y="37"/>
                  </a:lnTo>
                  <a:lnTo>
                    <a:pt x="2" y="33"/>
                  </a:lnTo>
                  <a:lnTo>
                    <a:pt x="6" y="28"/>
                  </a:lnTo>
                  <a:lnTo>
                    <a:pt x="15" y="22"/>
                  </a:lnTo>
                  <a:lnTo>
                    <a:pt x="26" y="15"/>
                  </a:lnTo>
                  <a:lnTo>
                    <a:pt x="41" y="10"/>
                  </a:lnTo>
                  <a:lnTo>
                    <a:pt x="59" y="5"/>
                  </a:lnTo>
                  <a:lnTo>
                    <a:pt x="77" y="3"/>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89" name="Freeform 41"/>
            <p:cNvSpPr>
              <a:spLocks/>
            </p:cNvSpPr>
            <p:nvPr/>
          </p:nvSpPr>
          <p:spPr bwMode="auto">
            <a:xfrm>
              <a:off x="1520" y="2549"/>
              <a:ext cx="533" cy="66"/>
            </a:xfrm>
            <a:custGeom>
              <a:avLst/>
              <a:gdLst>
                <a:gd name="T0" fmla="*/ 79 w 533"/>
                <a:gd name="T1" fmla="*/ 2 h 66"/>
                <a:gd name="T2" fmla="*/ 82 w 533"/>
                <a:gd name="T3" fmla="*/ 3 h 66"/>
                <a:gd name="T4" fmla="*/ 87 w 533"/>
                <a:gd name="T5" fmla="*/ 2 h 66"/>
                <a:gd name="T6" fmla="*/ 97 w 533"/>
                <a:gd name="T7" fmla="*/ 2 h 66"/>
                <a:gd name="T8" fmla="*/ 110 w 533"/>
                <a:gd name="T9" fmla="*/ 1 h 66"/>
                <a:gd name="T10" fmla="*/ 126 w 533"/>
                <a:gd name="T11" fmla="*/ 0 h 66"/>
                <a:gd name="T12" fmla="*/ 147 w 533"/>
                <a:gd name="T13" fmla="*/ 1 h 66"/>
                <a:gd name="T14" fmla="*/ 169 w 533"/>
                <a:gd name="T15" fmla="*/ 1 h 66"/>
                <a:gd name="T16" fmla="*/ 196 w 533"/>
                <a:gd name="T17" fmla="*/ 3 h 66"/>
                <a:gd name="T18" fmla="*/ 227 w 533"/>
                <a:gd name="T19" fmla="*/ 4 h 66"/>
                <a:gd name="T20" fmla="*/ 260 w 533"/>
                <a:gd name="T21" fmla="*/ 7 h 66"/>
                <a:gd name="T22" fmla="*/ 298 w 533"/>
                <a:gd name="T23" fmla="*/ 10 h 66"/>
                <a:gd name="T24" fmla="*/ 339 w 533"/>
                <a:gd name="T25" fmla="*/ 15 h 66"/>
                <a:gd name="T26" fmla="*/ 382 w 533"/>
                <a:gd name="T27" fmla="*/ 21 h 66"/>
                <a:gd name="T28" fmla="*/ 428 w 533"/>
                <a:gd name="T29" fmla="*/ 28 h 66"/>
                <a:gd name="T30" fmla="*/ 479 w 533"/>
                <a:gd name="T31" fmla="*/ 38 h 66"/>
                <a:gd name="T32" fmla="*/ 532 w 533"/>
                <a:gd name="T33" fmla="*/ 48 h 66"/>
                <a:gd name="T34" fmla="*/ 529 w 533"/>
                <a:gd name="T35" fmla="*/ 49 h 66"/>
                <a:gd name="T36" fmla="*/ 522 w 533"/>
                <a:gd name="T37" fmla="*/ 48 h 66"/>
                <a:gd name="T38" fmla="*/ 512 w 533"/>
                <a:gd name="T39" fmla="*/ 49 h 66"/>
                <a:gd name="T40" fmla="*/ 496 w 533"/>
                <a:gd name="T41" fmla="*/ 49 h 66"/>
                <a:gd name="T42" fmla="*/ 478 w 533"/>
                <a:gd name="T43" fmla="*/ 50 h 66"/>
                <a:gd name="T44" fmla="*/ 455 w 533"/>
                <a:gd name="T45" fmla="*/ 50 h 66"/>
                <a:gd name="T46" fmla="*/ 429 w 533"/>
                <a:gd name="T47" fmla="*/ 49 h 66"/>
                <a:gd name="T48" fmla="*/ 400 w 533"/>
                <a:gd name="T49" fmla="*/ 51 h 66"/>
                <a:gd name="T50" fmla="*/ 369 w 533"/>
                <a:gd name="T51" fmla="*/ 52 h 66"/>
                <a:gd name="T52" fmla="*/ 335 w 533"/>
                <a:gd name="T53" fmla="*/ 52 h 66"/>
                <a:gd name="T54" fmla="*/ 298 w 533"/>
                <a:gd name="T55" fmla="*/ 54 h 66"/>
                <a:gd name="T56" fmla="*/ 258 w 533"/>
                <a:gd name="T57" fmla="*/ 55 h 66"/>
                <a:gd name="T58" fmla="*/ 217 w 533"/>
                <a:gd name="T59" fmla="*/ 56 h 66"/>
                <a:gd name="T60" fmla="*/ 173 w 533"/>
                <a:gd name="T61" fmla="*/ 59 h 66"/>
                <a:gd name="T62" fmla="*/ 128 w 533"/>
                <a:gd name="T63" fmla="*/ 61 h 66"/>
                <a:gd name="T64" fmla="*/ 81 w 533"/>
                <a:gd name="T65" fmla="*/ 65 h 66"/>
                <a:gd name="T66" fmla="*/ 62 w 533"/>
                <a:gd name="T67" fmla="*/ 64 h 66"/>
                <a:gd name="T68" fmla="*/ 34 w 533"/>
                <a:gd name="T69" fmla="*/ 61 h 66"/>
                <a:gd name="T70" fmla="*/ 10 w 533"/>
                <a:gd name="T71" fmla="*/ 55 h 66"/>
                <a:gd name="T72" fmla="*/ 1 w 533"/>
                <a:gd name="T73" fmla="*/ 40 h 66"/>
                <a:gd name="T74" fmla="*/ 1 w 533"/>
                <a:gd name="T75" fmla="*/ 33 h 66"/>
                <a:gd name="T76" fmla="*/ 15 w 533"/>
                <a:gd name="T77" fmla="*/ 21 h 66"/>
                <a:gd name="T78" fmla="*/ 41 w 533"/>
                <a:gd name="T79" fmla="*/ 9 h 66"/>
                <a:gd name="T80" fmla="*/ 79 w 533"/>
                <a:gd name="T81" fmla="*/ 2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3"/>
                <a:gd name="T124" fmla="*/ 0 h 66"/>
                <a:gd name="T125" fmla="*/ 533 w 533"/>
                <a:gd name="T126" fmla="*/ 66 h 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3" h="66">
                  <a:moveTo>
                    <a:pt x="79" y="2"/>
                  </a:moveTo>
                  <a:lnTo>
                    <a:pt x="79" y="2"/>
                  </a:lnTo>
                  <a:lnTo>
                    <a:pt x="80" y="3"/>
                  </a:lnTo>
                  <a:lnTo>
                    <a:pt x="82" y="3"/>
                  </a:lnTo>
                  <a:lnTo>
                    <a:pt x="85" y="2"/>
                  </a:lnTo>
                  <a:lnTo>
                    <a:pt x="87" y="2"/>
                  </a:lnTo>
                  <a:lnTo>
                    <a:pt x="91" y="3"/>
                  </a:lnTo>
                  <a:lnTo>
                    <a:pt x="97" y="2"/>
                  </a:lnTo>
                  <a:lnTo>
                    <a:pt x="102" y="1"/>
                  </a:lnTo>
                  <a:lnTo>
                    <a:pt x="110" y="1"/>
                  </a:lnTo>
                  <a:lnTo>
                    <a:pt x="117" y="1"/>
                  </a:lnTo>
                  <a:lnTo>
                    <a:pt x="126" y="0"/>
                  </a:lnTo>
                  <a:lnTo>
                    <a:pt x="136" y="1"/>
                  </a:lnTo>
                  <a:lnTo>
                    <a:pt x="147" y="1"/>
                  </a:lnTo>
                  <a:lnTo>
                    <a:pt x="157" y="1"/>
                  </a:lnTo>
                  <a:lnTo>
                    <a:pt x="169" y="1"/>
                  </a:lnTo>
                  <a:lnTo>
                    <a:pt x="183" y="2"/>
                  </a:lnTo>
                  <a:lnTo>
                    <a:pt x="196" y="3"/>
                  </a:lnTo>
                  <a:lnTo>
                    <a:pt x="212" y="3"/>
                  </a:lnTo>
                  <a:lnTo>
                    <a:pt x="227" y="4"/>
                  </a:lnTo>
                  <a:lnTo>
                    <a:pt x="243" y="5"/>
                  </a:lnTo>
                  <a:lnTo>
                    <a:pt x="260" y="7"/>
                  </a:lnTo>
                  <a:lnTo>
                    <a:pt x="280" y="9"/>
                  </a:lnTo>
                  <a:lnTo>
                    <a:pt x="298" y="10"/>
                  </a:lnTo>
                  <a:lnTo>
                    <a:pt x="318" y="12"/>
                  </a:lnTo>
                  <a:lnTo>
                    <a:pt x="339" y="15"/>
                  </a:lnTo>
                  <a:lnTo>
                    <a:pt x="359" y="18"/>
                  </a:lnTo>
                  <a:lnTo>
                    <a:pt x="382" y="21"/>
                  </a:lnTo>
                  <a:lnTo>
                    <a:pt x="404" y="24"/>
                  </a:lnTo>
                  <a:lnTo>
                    <a:pt x="428" y="28"/>
                  </a:lnTo>
                  <a:lnTo>
                    <a:pt x="453" y="33"/>
                  </a:lnTo>
                  <a:lnTo>
                    <a:pt x="479" y="38"/>
                  </a:lnTo>
                  <a:lnTo>
                    <a:pt x="503" y="42"/>
                  </a:lnTo>
                  <a:lnTo>
                    <a:pt x="532" y="48"/>
                  </a:lnTo>
                  <a:lnTo>
                    <a:pt x="531" y="48"/>
                  </a:lnTo>
                  <a:lnTo>
                    <a:pt x="529" y="49"/>
                  </a:lnTo>
                  <a:lnTo>
                    <a:pt x="526" y="49"/>
                  </a:lnTo>
                  <a:lnTo>
                    <a:pt x="522" y="48"/>
                  </a:lnTo>
                  <a:lnTo>
                    <a:pt x="517" y="48"/>
                  </a:lnTo>
                  <a:lnTo>
                    <a:pt x="512" y="49"/>
                  </a:lnTo>
                  <a:lnTo>
                    <a:pt x="504" y="49"/>
                  </a:lnTo>
                  <a:lnTo>
                    <a:pt x="496" y="49"/>
                  </a:lnTo>
                  <a:lnTo>
                    <a:pt x="487" y="49"/>
                  </a:lnTo>
                  <a:lnTo>
                    <a:pt x="478" y="50"/>
                  </a:lnTo>
                  <a:lnTo>
                    <a:pt x="466" y="49"/>
                  </a:lnTo>
                  <a:lnTo>
                    <a:pt x="455" y="50"/>
                  </a:lnTo>
                  <a:lnTo>
                    <a:pt x="443" y="50"/>
                  </a:lnTo>
                  <a:lnTo>
                    <a:pt x="429" y="49"/>
                  </a:lnTo>
                  <a:lnTo>
                    <a:pt x="415" y="50"/>
                  </a:lnTo>
                  <a:lnTo>
                    <a:pt x="400" y="51"/>
                  </a:lnTo>
                  <a:lnTo>
                    <a:pt x="385" y="51"/>
                  </a:lnTo>
                  <a:lnTo>
                    <a:pt x="369" y="52"/>
                  </a:lnTo>
                  <a:lnTo>
                    <a:pt x="351" y="51"/>
                  </a:lnTo>
                  <a:lnTo>
                    <a:pt x="335" y="52"/>
                  </a:lnTo>
                  <a:lnTo>
                    <a:pt x="315" y="52"/>
                  </a:lnTo>
                  <a:lnTo>
                    <a:pt x="298" y="54"/>
                  </a:lnTo>
                  <a:lnTo>
                    <a:pt x="278" y="53"/>
                  </a:lnTo>
                  <a:lnTo>
                    <a:pt x="258" y="55"/>
                  </a:lnTo>
                  <a:lnTo>
                    <a:pt x="237" y="55"/>
                  </a:lnTo>
                  <a:lnTo>
                    <a:pt x="217" y="56"/>
                  </a:lnTo>
                  <a:lnTo>
                    <a:pt x="195" y="59"/>
                  </a:lnTo>
                  <a:lnTo>
                    <a:pt x="173" y="59"/>
                  </a:lnTo>
                  <a:lnTo>
                    <a:pt x="150" y="59"/>
                  </a:lnTo>
                  <a:lnTo>
                    <a:pt x="128" y="61"/>
                  </a:lnTo>
                  <a:lnTo>
                    <a:pt x="105" y="63"/>
                  </a:lnTo>
                  <a:lnTo>
                    <a:pt x="81" y="65"/>
                  </a:lnTo>
                  <a:lnTo>
                    <a:pt x="74" y="65"/>
                  </a:lnTo>
                  <a:lnTo>
                    <a:pt x="62" y="64"/>
                  </a:lnTo>
                  <a:lnTo>
                    <a:pt x="49" y="64"/>
                  </a:lnTo>
                  <a:lnTo>
                    <a:pt x="34" y="61"/>
                  </a:lnTo>
                  <a:lnTo>
                    <a:pt x="21" y="58"/>
                  </a:lnTo>
                  <a:lnTo>
                    <a:pt x="10" y="55"/>
                  </a:lnTo>
                  <a:lnTo>
                    <a:pt x="4" y="48"/>
                  </a:lnTo>
                  <a:lnTo>
                    <a:pt x="1" y="40"/>
                  </a:lnTo>
                  <a:lnTo>
                    <a:pt x="0" y="37"/>
                  </a:lnTo>
                  <a:lnTo>
                    <a:pt x="1" y="33"/>
                  </a:lnTo>
                  <a:lnTo>
                    <a:pt x="6" y="28"/>
                  </a:lnTo>
                  <a:lnTo>
                    <a:pt x="15" y="21"/>
                  </a:lnTo>
                  <a:lnTo>
                    <a:pt x="27" y="15"/>
                  </a:lnTo>
                  <a:lnTo>
                    <a:pt x="41" y="9"/>
                  </a:lnTo>
                  <a:lnTo>
                    <a:pt x="60" y="5"/>
                  </a:lnTo>
                  <a:lnTo>
                    <a:pt x="79" y="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90" name="Freeform 42"/>
            <p:cNvSpPr>
              <a:spLocks/>
            </p:cNvSpPr>
            <p:nvPr/>
          </p:nvSpPr>
          <p:spPr bwMode="auto">
            <a:xfrm>
              <a:off x="3051" y="2328"/>
              <a:ext cx="314" cy="35"/>
            </a:xfrm>
            <a:custGeom>
              <a:avLst/>
              <a:gdLst>
                <a:gd name="T0" fmla="*/ 47 w 314"/>
                <a:gd name="T1" fmla="*/ 5 h 35"/>
                <a:gd name="T2" fmla="*/ 48 w 314"/>
                <a:gd name="T3" fmla="*/ 6 h 35"/>
                <a:gd name="T4" fmla="*/ 52 w 314"/>
                <a:gd name="T5" fmla="*/ 6 h 35"/>
                <a:gd name="T6" fmla="*/ 57 w 314"/>
                <a:gd name="T7" fmla="*/ 4 h 35"/>
                <a:gd name="T8" fmla="*/ 65 w 314"/>
                <a:gd name="T9" fmla="*/ 3 h 35"/>
                <a:gd name="T10" fmla="*/ 75 w 314"/>
                <a:gd name="T11" fmla="*/ 3 h 35"/>
                <a:gd name="T12" fmla="*/ 87 w 314"/>
                <a:gd name="T13" fmla="*/ 2 h 35"/>
                <a:gd name="T14" fmla="*/ 101 w 314"/>
                <a:gd name="T15" fmla="*/ 0 h 35"/>
                <a:gd name="T16" fmla="*/ 117 w 314"/>
                <a:gd name="T17" fmla="*/ 1 h 35"/>
                <a:gd name="T18" fmla="*/ 134 w 314"/>
                <a:gd name="T19" fmla="*/ 1 h 35"/>
                <a:gd name="T20" fmla="*/ 154 w 314"/>
                <a:gd name="T21" fmla="*/ 0 h 35"/>
                <a:gd name="T22" fmla="*/ 175 w 314"/>
                <a:gd name="T23" fmla="*/ 1 h 35"/>
                <a:gd name="T24" fmla="*/ 200 w 314"/>
                <a:gd name="T25" fmla="*/ 3 h 35"/>
                <a:gd name="T26" fmla="*/ 225 w 314"/>
                <a:gd name="T27" fmla="*/ 4 h 35"/>
                <a:gd name="T28" fmla="*/ 252 w 314"/>
                <a:gd name="T29" fmla="*/ 6 h 35"/>
                <a:gd name="T30" fmla="*/ 282 w 314"/>
                <a:gd name="T31" fmla="*/ 8 h 35"/>
                <a:gd name="T32" fmla="*/ 313 w 314"/>
                <a:gd name="T33" fmla="*/ 13 h 35"/>
                <a:gd name="T34" fmla="*/ 312 w 314"/>
                <a:gd name="T35" fmla="*/ 14 h 35"/>
                <a:gd name="T36" fmla="*/ 307 w 314"/>
                <a:gd name="T37" fmla="*/ 15 h 35"/>
                <a:gd name="T38" fmla="*/ 301 w 314"/>
                <a:gd name="T39" fmla="*/ 16 h 35"/>
                <a:gd name="T40" fmla="*/ 293 w 314"/>
                <a:gd name="T41" fmla="*/ 16 h 35"/>
                <a:gd name="T42" fmla="*/ 282 w 314"/>
                <a:gd name="T43" fmla="*/ 20 h 35"/>
                <a:gd name="T44" fmla="*/ 269 w 314"/>
                <a:gd name="T45" fmla="*/ 20 h 35"/>
                <a:gd name="T46" fmla="*/ 253 w 314"/>
                <a:gd name="T47" fmla="*/ 21 h 35"/>
                <a:gd name="T48" fmla="*/ 238 w 314"/>
                <a:gd name="T49" fmla="*/ 23 h 35"/>
                <a:gd name="T50" fmla="*/ 217 w 314"/>
                <a:gd name="T51" fmla="*/ 24 h 35"/>
                <a:gd name="T52" fmla="*/ 198 w 314"/>
                <a:gd name="T53" fmla="*/ 27 h 35"/>
                <a:gd name="T54" fmla="*/ 177 w 314"/>
                <a:gd name="T55" fmla="*/ 28 h 35"/>
                <a:gd name="T56" fmla="*/ 153 w 314"/>
                <a:gd name="T57" fmla="*/ 29 h 35"/>
                <a:gd name="T58" fmla="*/ 129 w 314"/>
                <a:gd name="T59" fmla="*/ 32 h 35"/>
                <a:gd name="T60" fmla="*/ 103 w 314"/>
                <a:gd name="T61" fmla="*/ 33 h 35"/>
                <a:gd name="T62" fmla="*/ 77 w 314"/>
                <a:gd name="T63" fmla="*/ 32 h 35"/>
                <a:gd name="T64" fmla="*/ 49 w 314"/>
                <a:gd name="T65" fmla="*/ 33 h 35"/>
                <a:gd name="T66" fmla="*/ 44 w 314"/>
                <a:gd name="T67" fmla="*/ 32 h 35"/>
                <a:gd name="T68" fmla="*/ 38 w 314"/>
                <a:gd name="T69" fmla="*/ 34 h 35"/>
                <a:gd name="T70" fmla="*/ 29 w 314"/>
                <a:gd name="T71" fmla="*/ 33 h 35"/>
                <a:gd name="T72" fmla="*/ 21 w 314"/>
                <a:gd name="T73" fmla="*/ 32 h 35"/>
                <a:gd name="T74" fmla="*/ 14 w 314"/>
                <a:gd name="T75" fmla="*/ 30 h 35"/>
                <a:gd name="T76" fmla="*/ 8 w 314"/>
                <a:gd name="T77" fmla="*/ 28 h 35"/>
                <a:gd name="T78" fmla="*/ 3 w 314"/>
                <a:gd name="T79" fmla="*/ 25 h 35"/>
                <a:gd name="T80" fmla="*/ 2 w 314"/>
                <a:gd name="T81" fmla="*/ 21 h 35"/>
                <a:gd name="T82" fmla="*/ 0 w 314"/>
                <a:gd name="T83" fmla="*/ 19 h 35"/>
                <a:gd name="T84" fmla="*/ 1 w 314"/>
                <a:gd name="T85" fmla="*/ 17 h 35"/>
                <a:gd name="T86" fmla="*/ 5 w 314"/>
                <a:gd name="T87" fmla="*/ 16 h 35"/>
                <a:gd name="T88" fmla="*/ 10 w 314"/>
                <a:gd name="T89" fmla="*/ 13 h 35"/>
                <a:gd name="T90" fmla="*/ 16 w 314"/>
                <a:gd name="T91" fmla="*/ 12 h 35"/>
                <a:gd name="T92" fmla="*/ 25 w 314"/>
                <a:gd name="T93" fmla="*/ 9 h 35"/>
                <a:gd name="T94" fmla="*/ 36 w 314"/>
                <a:gd name="T95" fmla="*/ 8 h 35"/>
                <a:gd name="T96" fmla="*/ 47 w 314"/>
                <a:gd name="T97" fmla="*/ 5 h 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4"/>
                <a:gd name="T148" fmla="*/ 0 h 35"/>
                <a:gd name="T149" fmla="*/ 314 w 314"/>
                <a:gd name="T150" fmla="*/ 35 h 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4" h="35">
                  <a:moveTo>
                    <a:pt x="47" y="5"/>
                  </a:moveTo>
                  <a:lnTo>
                    <a:pt x="48" y="6"/>
                  </a:lnTo>
                  <a:lnTo>
                    <a:pt x="52" y="6"/>
                  </a:lnTo>
                  <a:lnTo>
                    <a:pt x="57" y="4"/>
                  </a:lnTo>
                  <a:lnTo>
                    <a:pt x="65" y="3"/>
                  </a:lnTo>
                  <a:lnTo>
                    <a:pt x="75" y="3"/>
                  </a:lnTo>
                  <a:lnTo>
                    <a:pt x="87" y="2"/>
                  </a:lnTo>
                  <a:lnTo>
                    <a:pt x="101" y="0"/>
                  </a:lnTo>
                  <a:lnTo>
                    <a:pt x="117" y="1"/>
                  </a:lnTo>
                  <a:lnTo>
                    <a:pt x="134" y="1"/>
                  </a:lnTo>
                  <a:lnTo>
                    <a:pt x="154" y="0"/>
                  </a:lnTo>
                  <a:lnTo>
                    <a:pt x="175" y="1"/>
                  </a:lnTo>
                  <a:lnTo>
                    <a:pt x="200" y="3"/>
                  </a:lnTo>
                  <a:lnTo>
                    <a:pt x="225" y="4"/>
                  </a:lnTo>
                  <a:lnTo>
                    <a:pt x="252" y="6"/>
                  </a:lnTo>
                  <a:lnTo>
                    <a:pt x="282" y="8"/>
                  </a:lnTo>
                  <a:lnTo>
                    <a:pt x="313" y="13"/>
                  </a:lnTo>
                  <a:lnTo>
                    <a:pt x="312" y="14"/>
                  </a:lnTo>
                  <a:lnTo>
                    <a:pt x="307" y="15"/>
                  </a:lnTo>
                  <a:lnTo>
                    <a:pt x="301" y="16"/>
                  </a:lnTo>
                  <a:lnTo>
                    <a:pt x="293" y="16"/>
                  </a:lnTo>
                  <a:lnTo>
                    <a:pt x="282" y="20"/>
                  </a:lnTo>
                  <a:lnTo>
                    <a:pt x="269" y="20"/>
                  </a:lnTo>
                  <a:lnTo>
                    <a:pt x="253" y="21"/>
                  </a:lnTo>
                  <a:lnTo>
                    <a:pt x="238" y="23"/>
                  </a:lnTo>
                  <a:lnTo>
                    <a:pt x="217" y="24"/>
                  </a:lnTo>
                  <a:lnTo>
                    <a:pt x="198" y="27"/>
                  </a:lnTo>
                  <a:lnTo>
                    <a:pt x="177" y="28"/>
                  </a:lnTo>
                  <a:lnTo>
                    <a:pt x="153" y="29"/>
                  </a:lnTo>
                  <a:lnTo>
                    <a:pt x="129" y="32"/>
                  </a:lnTo>
                  <a:lnTo>
                    <a:pt x="103" y="33"/>
                  </a:lnTo>
                  <a:lnTo>
                    <a:pt x="77" y="32"/>
                  </a:lnTo>
                  <a:lnTo>
                    <a:pt x="49" y="33"/>
                  </a:lnTo>
                  <a:lnTo>
                    <a:pt x="44" y="32"/>
                  </a:lnTo>
                  <a:lnTo>
                    <a:pt x="38" y="34"/>
                  </a:lnTo>
                  <a:lnTo>
                    <a:pt x="29" y="33"/>
                  </a:lnTo>
                  <a:lnTo>
                    <a:pt x="21" y="32"/>
                  </a:lnTo>
                  <a:lnTo>
                    <a:pt x="14" y="30"/>
                  </a:lnTo>
                  <a:lnTo>
                    <a:pt x="8" y="28"/>
                  </a:lnTo>
                  <a:lnTo>
                    <a:pt x="3" y="25"/>
                  </a:lnTo>
                  <a:lnTo>
                    <a:pt x="2" y="21"/>
                  </a:lnTo>
                  <a:lnTo>
                    <a:pt x="0" y="19"/>
                  </a:lnTo>
                  <a:lnTo>
                    <a:pt x="1" y="17"/>
                  </a:lnTo>
                  <a:lnTo>
                    <a:pt x="5" y="16"/>
                  </a:lnTo>
                  <a:lnTo>
                    <a:pt x="10" y="13"/>
                  </a:lnTo>
                  <a:lnTo>
                    <a:pt x="16" y="12"/>
                  </a:lnTo>
                  <a:lnTo>
                    <a:pt x="25" y="9"/>
                  </a:lnTo>
                  <a:lnTo>
                    <a:pt x="36" y="8"/>
                  </a:lnTo>
                  <a:lnTo>
                    <a:pt x="47" y="5"/>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91" name="Freeform 43"/>
            <p:cNvSpPr>
              <a:spLocks/>
            </p:cNvSpPr>
            <p:nvPr/>
          </p:nvSpPr>
          <p:spPr bwMode="auto">
            <a:xfrm>
              <a:off x="3042" y="2333"/>
              <a:ext cx="327" cy="36"/>
            </a:xfrm>
            <a:custGeom>
              <a:avLst/>
              <a:gdLst>
                <a:gd name="T0" fmla="*/ 49 w 327"/>
                <a:gd name="T1" fmla="*/ 4 h 36"/>
                <a:gd name="T2" fmla="*/ 49 w 327"/>
                <a:gd name="T3" fmla="*/ 4 h 36"/>
                <a:gd name="T4" fmla="*/ 51 w 327"/>
                <a:gd name="T5" fmla="*/ 4 h 36"/>
                <a:gd name="T6" fmla="*/ 53 w 327"/>
                <a:gd name="T7" fmla="*/ 4 h 36"/>
                <a:gd name="T8" fmla="*/ 60 w 327"/>
                <a:gd name="T9" fmla="*/ 4 h 36"/>
                <a:gd name="T10" fmla="*/ 67 w 327"/>
                <a:gd name="T11" fmla="*/ 3 h 36"/>
                <a:gd name="T12" fmla="*/ 77 w 327"/>
                <a:gd name="T13" fmla="*/ 2 h 36"/>
                <a:gd name="T14" fmla="*/ 90 w 327"/>
                <a:gd name="T15" fmla="*/ 2 h 36"/>
                <a:gd name="T16" fmla="*/ 104 w 327"/>
                <a:gd name="T17" fmla="*/ 0 h 36"/>
                <a:gd name="T18" fmla="*/ 122 w 327"/>
                <a:gd name="T19" fmla="*/ 1 h 36"/>
                <a:gd name="T20" fmla="*/ 139 w 327"/>
                <a:gd name="T21" fmla="*/ 1 h 36"/>
                <a:gd name="T22" fmla="*/ 160 w 327"/>
                <a:gd name="T23" fmla="*/ 1 h 36"/>
                <a:gd name="T24" fmla="*/ 182 w 327"/>
                <a:gd name="T25" fmla="*/ 2 h 36"/>
                <a:gd name="T26" fmla="*/ 208 w 327"/>
                <a:gd name="T27" fmla="*/ 3 h 36"/>
                <a:gd name="T28" fmla="*/ 233 w 327"/>
                <a:gd name="T29" fmla="*/ 5 h 36"/>
                <a:gd name="T30" fmla="*/ 263 w 327"/>
                <a:gd name="T31" fmla="*/ 9 h 36"/>
                <a:gd name="T32" fmla="*/ 294 w 327"/>
                <a:gd name="T33" fmla="*/ 12 h 36"/>
                <a:gd name="T34" fmla="*/ 326 w 327"/>
                <a:gd name="T35" fmla="*/ 17 h 36"/>
                <a:gd name="T36" fmla="*/ 325 w 327"/>
                <a:gd name="T37" fmla="*/ 18 h 36"/>
                <a:gd name="T38" fmla="*/ 320 w 327"/>
                <a:gd name="T39" fmla="*/ 19 h 36"/>
                <a:gd name="T40" fmla="*/ 314 w 327"/>
                <a:gd name="T41" fmla="*/ 20 h 36"/>
                <a:gd name="T42" fmla="*/ 305 w 327"/>
                <a:gd name="T43" fmla="*/ 22 h 36"/>
                <a:gd name="T44" fmla="*/ 293 w 327"/>
                <a:gd name="T45" fmla="*/ 23 h 36"/>
                <a:gd name="T46" fmla="*/ 279 w 327"/>
                <a:gd name="T47" fmla="*/ 22 h 36"/>
                <a:gd name="T48" fmla="*/ 264 w 327"/>
                <a:gd name="T49" fmla="*/ 26 h 36"/>
                <a:gd name="T50" fmla="*/ 247 w 327"/>
                <a:gd name="T51" fmla="*/ 26 h 36"/>
                <a:gd name="T52" fmla="*/ 228 w 327"/>
                <a:gd name="T53" fmla="*/ 29 h 36"/>
                <a:gd name="T54" fmla="*/ 206 w 327"/>
                <a:gd name="T55" fmla="*/ 30 h 36"/>
                <a:gd name="T56" fmla="*/ 183 w 327"/>
                <a:gd name="T57" fmla="*/ 31 h 36"/>
                <a:gd name="T58" fmla="*/ 160 w 327"/>
                <a:gd name="T59" fmla="*/ 32 h 36"/>
                <a:gd name="T60" fmla="*/ 134 w 327"/>
                <a:gd name="T61" fmla="*/ 34 h 36"/>
                <a:gd name="T62" fmla="*/ 107 w 327"/>
                <a:gd name="T63" fmla="*/ 34 h 36"/>
                <a:gd name="T64" fmla="*/ 79 w 327"/>
                <a:gd name="T65" fmla="*/ 34 h 36"/>
                <a:gd name="T66" fmla="*/ 52 w 327"/>
                <a:gd name="T67" fmla="*/ 33 h 36"/>
                <a:gd name="T68" fmla="*/ 46 w 327"/>
                <a:gd name="T69" fmla="*/ 35 h 36"/>
                <a:gd name="T70" fmla="*/ 40 w 327"/>
                <a:gd name="T71" fmla="*/ 35 h 36"/>
                <a:gd name="T72" fmla="*/ 30 w 327"/>
                <a:gd name="T73" fmla="*/ 34 h 36"/>
                <a:gd name="T74" fmla="*/ 22 w 327"/>
                <a:gd name="T75" fmla="*/ 33 h 36"/>
                <a:gd name="T76" fmla="*/ 14 w 327"/>
                <a:gd name="T77" fmla="*/ 31 h 36"/>
                <a:gd name="T78" fmla="*/ 8 w 327"/>
                <a:gd name="T79" fmla="*/ 28 h 36"/>
                <a:gd name="T80" fmla="*/ 3 w 327"/>
                <a:gd name="T81" fmla="*/ 25 h 36"/>
                <a:gd name="T82" fmla="*/ 2 w 327"/>
                <a:gd name="T83" fmla="*/ 20 h 36"/>
                <a:gd name="T84" fmla="*/ 0 w 327"/>
                <a:gd name="T85" fmla="*/ 18 h 36"/>
                <a:gd name="T86" fmla="*/ 2 w 327"/>
                <a:gd name="T87" fmla="*/ 17 h 36"/>
                <a:gd name="T88" fmla="*/ 6 w 327"/>
                <a:gd name="T89" fmla="*/ 15 h 36"/>
                <a:gd name="T90" fmla="*/ 10 w 327"/>
                <a:gd name="T91" fmla="*/ 12 h 36"/>
                <a:gd name="T92" fmla="*/ 16 w 327"/>
                <a:gd name="T93" fmla="*/ 11 h 36"/>
                <a:gd name="T94" fmla="*/ 26 w 327"/>
                <a:gd name="T95" fmla="*/ 8 h 36"/>
                <a:gd name="T96" fmla="*/ 37 w 327"/>
                <a:gd name="T97" fmla="*/ 7 h 36"/>
                <a:gd name="T98" fmla="*/ 49 w 327"/>
                <a:gd name="T99" fmla="*/ 4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7"/>
                <a:gd name="T151" fmla="*/ 0 h 36"/>
                <a:gd name="T152" fmla="*/ 327 w 327"/>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7" h="36">
                  <a:moveTo>
                    <a:pt x="49" y="4"/>
                  </a:moveTo>
                  <a:lnTo>
                    <a:pt x="49" y="4"/>
                  </a:lnTo>
                  <a:lnTo>
                    <a:pt x="51" y="4"/>
                  </a:lnTo>
                  <a:lnTo>
                    <a:pt x="53" y="4"/>
                  </a:lnTo>
                  <a:lnTo>
                    <a:pt x="60" y="4"/>
                  </a:lnTo>
                  <a:lnTo>
                    <a:pt x="67" y="3"/>
                  </a:lnTo>
                  <a:lnTo>
                    <a:pt x="77" y="2"/>
                  </a:lnTo>
                  <a:lnTo>
                    <a:pt x="90" y="2"/>
                  </a:lnTo>
                  <a:lnTo>
                    <a:pt x="104" y="0"/>
                  </a:lnTo>
                  <a:lnTo>
                    <a:pt x="122" y="1"/>
                  </a:lnTo>
                  <a:lnTo>
                    <a:pt x="139" y="1"/>
                  </a:lnTo>
                  <a:lnTo>
                    <a:pt x="160" y="1"/>
                  </a:lnTo>
                  <a:lnTo>
                    <a:pt x="182" y="2"/>
                  </a:lnTo>
                  <a:lnTo>
                    <a:pt x="208" y="3"/>
                  </a:lnTo>
                  <a:lnTo>
                    <a:pt x="233" y="5"/>
                  </a:lnTo>
                  <a:lnTo>
                    <a:pt x="263" y="9"/>
                  </a:lnTo>
                  <a:lnTo>
                    <a:pt x="294" y="12"/>
                  </a:lnTo>
                  <a:lnTo>
                    <a:pt x="326" y="17"/>
                  </a:lnTo>
                  <a:lnTo>
                    <a:pt x="325" y="18"/>
                  </a:lnTo>
                  <a:lnTo>
                    <a:pt x="320" y="19"/>
                  </a:lnTo>
                  <a:lnTo>
                    <a:pt x="314" y="20"/>
                  </a:lnTo>
                  <a:lnTo>
                    <a:pt x="305" y="22"/>
                  </a:lnTo>
                  <a:lnTo>
                    <a:pt x="293" y="23"/>
                  </a:lnTo>
                  <a:lnTo>
                    <a:pt x="279" y="22"/>
                  </a:lnTo>
                  <a:lnTo>
                    <a:pt x="264" y="26"/>
                  </a:lnTo>
                  <a:lnTo>
                    <a:pt x="247" y="26"/>
                  </a:lnTo>
                  <a:lnTo>
                    <a:pt x="228" y="29"/>
                  </a:lnTo>
                  <a:lnTo>
                    <a:pt x="206" y="30"/>
                  </a:lnTo>
                  <a:lnTo>
                    <a:pt x="183" y="31"/>
                  </a:lnTo>
                  <a:lnTo>
                    <a:pt x="160" y="32"/>
                  </a:lnTo>
                  <a:lnTo>
                    <a:pt x="134" y="34"/>
                  </a:lnTo>
                  <a:lnTo>
                    <a:pt x="107" y="34"/>
                  </a:lnTo>
                  <a:lnTo>
                    <a:pt x="79" y="34"/>
                  </a:lnTo>
                  <a:lnTo>
                    <a:pt x="52" y="33"/>
                  </a:lnTo>
                  <a:lnTo>
                    <a:pt x="46" y="35"/>
                  </a:lnTo>
                  <a:lnTo>
                    <a:pt x="40" y="35"/>
                  </a:lnTo>
                  <a:lnTo>
                    <a:pt x="30" y="34"/>
                  </a:lnTo>
                  <a:lnTo>
                    <a:pt x="22" y="33"/>
                  </a:lnTo>
                  <a:lnTo>
                    <a:pt x="14" y="31"/>
                  </a:lnTo>
                  <a:lnTo>
                    <a:pt x="8" y="28"/>
                  </a:lnTo>
                  <a:lnTo>
                    <a:pt x="3" y="25"/>
                  </a:lnTo>
                  <a:lnTo>
                    <a:pt x="2" y="20"/>
                  </a:lnTo>
                  <a:lnTo>
                    <a:pt x="0" y="18"/>
                  </a:lnTo>
                  <a:lnTo>
                    <a:pt x="2" y="17"/>
                  </a:lnTo>
                  <a:lnTo>
                    <a:pt x="6" y="15"/>
                  </a:lnTo>
                  <a:lnTo>
                    <a:pt x="10" y="12"/>
                  </a:lnTo>
                  <a:lnTo>
                    <a:pt x="16" y="11"/>
                  </a:lnTo>
                  <a:lnTo>
                    <a:pt x="26" y="8"/>
                  </a:lnTo>
                  <a:lnTo>
                    <a:pt x="37" y="7"/>
                  </a:lnTo>
                  <a:lnTo>
                    <a:pt x="49" y="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92" name="Freeform 44"/>
            <p:cNvSpPr>
              <a:spLocks/>
            </p:cNvSpPr>
            <p:nvPr/>
          </p:nvSpPr>
          <p:spPr bwMode="auto">
            <a:xfrm>
              <a:off x="1714" y="2157"/>
              <a:ext cx="85" cy="149"/>
            </a:xfrm>
            <a:custGeom>
              <a:avLst/>
              <a:gdLst>
                <a:gd name="T0" fmla="*/ 0 w 85"/>
                <a:gd name="T1" fmla="*/ 148 h 149"/>
                <a:gd name="T2" fmla="*/ 21 w 85"/>
                <a:gd name="T3" fmla="*/ 144 h 149"/>
                <a:gd name="T4" fmla="*/ 84 w 85"/>
                <a:gd name="T5" fmla="*/ 0 h 149"/>
                <a:gd name="T6" fmla="*/ 63 w 85"/>
                <a:gd name="T7" fmla="*/ 2 h 149"/>
                <a:gd name="T8" fmla="*/ 0 w 85"/>
                <a:gd name="T9" fmla="*/ 148 h 149"/>
                <a:gd name="T10" fmla="*/ 0 60000 65536"/>
                <a:gd name="T11" fmla="*/ 0 60000 65536"/>
                <a:gd name="T12" fmla="*/ 0 60000 65536"/>
                <a:gd name="T13" fmla="*/ 0 60000 65536"/>
                <a:gd name="T14" fmla="*/ 0 60000 65536"/>
                <a:gd name="T15" fmla="*/ 0 w 85"/>
                <a:gd name="T16" fmla="*/ 0 h 149"/>
                <a:gd name="T17" fmla="*/ 85 w 85"/>
                <a:gd name="T18" fmla="*/ 149 h 149"/>
              </a:gdLst>
              <a:ahLst/>
              <a:cxnLst>
                <a:cxn ang="T10">
                  <a:pos x="T0" y="T1"/>
                </a:cxn>
                <a:cxn ang="T11">
                  <a:pos x="T2" y="T3"/>
                </a:cxn>
                <a:cxn ang="T12">
                  <a:pos x="T4" y="T5"/>
                </a:cxn>
                <a:cxn ang="T13">
                  <a:pos x="T6" y="T7"/>
                </a:cxn>
                <a:cxn ang="T14">
                  <a:pos x="T8" y="T9"/>
                </a:cxn>
              </a:cxnLst>
              <a:rect l="T15" t="T16" r="T17" b="T18"/>
              <a:pathLst>
                <a:path w="85" h="149">
                  <a:moveTo>
                    <a:pt x="0" y="148"/>
                  </a:moveTo>
                  <a:lnTo>
                    <a:pt x="21" y="144"/>
                  </a:lnTo>
                  <a:lnTo>
                    <a:pt x="84" y="0"/>
                  </a:lnTo>
                  <a:lnTo>
                    <a:pt x="63" y="2"/>
                  </a:lnTo>
                  <a:lnTo>
                    <a:pt x="0" y="148"/>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93" name="Freeform 45"/>
            <p:cNvSpPr>
              <a:spLocks/>
            </p:cNvSpPr>
            <p:nvPr/>
          </p:nvSpPr>
          <p:spPr bwMode="auto">
            <a:xfrm>
              <a:off x="1710" y="2157"/>
              <a:ext cx="89" cy="163"/>
            </a:xfrm>
            <a:custGeom>
              <a:avLst/>
              <a:gdLst>
                <a:gd name="T0" fmla="*/ 0 w 89"/>
                <a:gd name="T1" fmla="*/ 162 h 163"/>
                <a:gd name="T2" fmla="*/ 21 w 89"/>
                <a:gd name="T3" fmla="*/ 157 h 163"/>
                <a:gd name="T4" fmla="*/ 88 w 89"/>
                <a:gd name="T5" fmla="*/ 0 h 163"/>
                <a:gd name="T6" fmla="*/ 66 w 89"/>
                <a:gd name="T7" fmla="*/ 3 h 163"/>
                <a:gd name="T8" fmla="*/ 0 w 89"/>
                <a:gd name="T9" fmla="*/ 162 h 163"/>
                <a:gd name="T10" fmla="*/ 0 60000 65536"/>
                <a:gd name="T11" fmla="*/ 0 60000 65536"/>
                <a:gd name="T12" fmla="*/ 0 60000 65536"/>
                <a:gd name="T13" fmla="*/ 0 60000 65536"/>
                <a:gd name="T14" fmla="*/ 0 60000 65536"/>
                <a:gd name="T15" fmla="*/ 0 w 89"/>
                <a:gd name="T16" fmla="*/ 0 h 163"/>
                <a:gd name="T17" fmla="*/ 89 w 89"/>
                <a:gd name="T18" fmla="*/ 163 h 163"/>
              </a:gdLst>
              <a:ahLst/>
              <a:cxnLst>
                <a:cxn ang="T10">
                  <a:pos x="T0" y="T1"/>
                </a:cxn>
                <a:cxn ang="T11">
                  <a:pos x="T2" y="T3"/>
                </a:cxn>
                <a:cxn ang="T12">
                  <a:pos x="T4" y="T5"/>
                </a:cxn>
                <a:cxn ang="T13">
                  <a:pos x="T6" y="T7"/>
                </a:cxn>
                <a:cxn ang="T14">
                  <a:pos x="T8" y="T9"/>
                </a:cxn>
              </a:cxnLst>
              <a:rect l="T15" t="T16" r="T17" b="T18"/>
              <a:pathLst>
                <a:path w="89" h="163">
                  <a:moveTo>
                    <a:pt x="0" y="162"/>
                  </a:moveTo>
                  <a:lnTo>
                    <a:pt x="21" y="157"/>
                  </a:lnTo>
                  <a:lnTo>
                    <a:pt x="88" y="0"/>
                  </a:lnTo>
                  <a:lnTo>
                    <a:pt x="66" y="3"/>
                  </a:lnTo>
                  <a:lnTo>
                    <a:pt x="0" y="16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94" name="Freeform 46"/>
            <p:cNvSpPr>
              <a:spLocks/>
            </p:cNvSpPr>
            <p:nvPr/>
          </p:nvSpPr>
          <p:spPr bwMode="auto">
            <a:xfrm>
              <a:off x="1717" y="2156"/>
              <a:ext cx="78" cy="148"/>
            </a:xfrm>
            <a:custGeom>
              <a:avLst/>
              <a:gdLst>
                <a:gd name="T0" fmla="*/ 0 w 78"/>
                <a:gd name="T1" fmla="*/ 147 h 148"/>
                <a:gd name="T2" fmla="*/ 14 w 78"/>
                <a:gd name="T3" fmla="*/ 146 h 148"/>
                <a:gd name="T4" fmla="*/ 77 w 78"/>
                <a:gd name="T5" fmla="*/ 0 h 148"/>
                <a:gd name="T6" fmla="*/ 64 w 78"/>
                <a:gd name="T7" fmla="*/ 3 h 148"/>
                <a:gd name="T8" fmla="*/ 0 w 78"/>
                <a:gd name="T9" fmla="*/ 147 h 148"/>
                <a:gd name="T10" fmla="*/ 0 60000 65536"/>
                <a:gd name="T11" fmla="*/ 0 60000 65536"/>
                <a:gd name="T12" fmla="*/ 0 60000 65536"/>
                <a:gd name="T13" fmla="*/ 0 60000 65536"/>
                <a:gd name="T14" fmla="*/ 0 60000 65536"/>
                <a:gd name="T15" fmla="*/ 0 w 78"/>
                <a:gd name="T16" fmla="*/ 0 h 148"/>
                <a:gd name="T17" fmla="*/ 78 w 78"/>
                <a:gd name="T18" fmla="*/ 148 h 148"/>
              </a:gdLst>
              <a:ahLst/>
              <a:cxnLst>
                <a:cxn ang="T10">
                  <a:pos x="T0" y="T1"/>
                </a:cxn>
                <a:cxn ang="T11">
                  <a:pos x="T2" y="T3"/>
                </a:cxn>
                <a:cxn ang="T12">
                  <a:pos x="T4" y="T5"/>
                </a:cxn>
                <a:cxn ang="T13">
                  <a:pos x="T6" y="T7"/>
                </a:cxn>
                <a:cxn ang="T14">
                  <a:pos x="T8" y="T9"/>
                </a:cxn>
              </a:cxnLst>
              <a:rect l="T15" t="T16" r="T17" b="T18"/>
              <a:pathLst>
                <a:path w="78" h="148">
                  <a:moveTo>
                    <a:pt x="0" y="147"/>
                  </a:moveTo>
                  <a:lnTo>
                    <a:pt x="14" y="146"/>
                  </a:lnTo>
                  <a:lnTo>
                    <a:pt x="77" y="0"/>
                  </a:lnTo>
                  <a:lnTo>
                    <a:pt x="64" y="3"/>
                  </a:lnTo>
                  <a:lnTo>
                    <a:pt x="0" y="147"/>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95" name="Freeform 47"/>
            <p:cNvSpPr>
              <a:spLocks/>
            </p:cNvSpPr>
            <p:nvPr/>
          </p:nvSpPr>
          <p:spPr bwMode="auto">
            <a:xfrm>
              <a:off x="1713" y="2156"/>
              <a:ext cx="82" cy="161"/>
            </a:xfrm>
            <a:custGeom>
              <a:avLst/>
              <a:gdLst>
                <a:gd name="T0" fmla="*/ 0 w 82"/>
                <a:gd name="T1" fmla="*/ 160 h 161"/>
                <a:gd name="T2" fmla="*/ 15 w 82"/>
                <a:gd name="T3" fmla="*/ 159 h 161"/>
                <a:gd name="T4" fmla="*/ 81 w 82"/>
                <a:gd name="T5" fmla="*/ 0 h 161"/>
                <a:gd name="T6" fmla="*/ 67 w 82"/>
                <a:gd name="T7" fmla="*/ 3 h 161"/>
                <a:gd name="T8" fmla="*/ 0 w 82"/>
                <a:gd name="T9" fmla="*/ 160 h 161"/>
                <a:gd name="T10" fmla="*/ 0 60000 65536"/>
                <a:gd name="T11" fmla="*/ 0 60000 65536"/>
                <a:gd name="T12" fmla="*/ 0 60000 65536"/>
                <a:gd name="T13" fmla="*/ 0 60000 65536"/>
                <a:gd name="T14" fmla="*/ 0 60000 65536"/>
                <a:gd name="T15" fmla="*/ 0 w 82"/>
                <a:gd name="T16" fmla="*/ 0 h 161"/>
                <a:gd name="T17" fmla="*/ 82 w 82"/>
                <a:gd name="T18" fmla="*/ 161 h 161"/>
              </a:gdLst>
              <a:ahLst/>
              <a:cxnLst>
                <a:cxn ang="T10">
                  <a:pos x="T0" y="T1"/>
                </a:cxn>
                <a:cxn ang="T11">
                  <a:pos x="T2" y="T3"/>
                </a:cxn>
                <a:cxn ang="T12">
                  <a:pos x="T4" y="T5"/>
                </a:cxn>
                <a:cxn ang="T13">
                  <a:pos x="T6" y="T7"/>
                </a:cxn>
                <a:cxn ang="T14">
                  <a:pos x="T8" y="T9"/>
                </a:cxn>
              </a:cxnLst>
              <a:rect l="T15" t="T16" r="T17" b="T18"/>
              <a:pathLst>
                <a:path w="82" h="161">
                  <a:moveTo>
                    <a:pt x="0" y="160"/>
                  </a:moveTo>
                  <a:lnTo>
                    <a:pt x="15" y="159"/>
                  </a:lnTo>
                  <a:lnTo>
                    <a:pt x="81" y="0"/>
                  </a:lnTo>
                  <a:lnTo>
                    <a:pt x="67" y="3"/>
                  </a:lnTo>
                  <a:lnTo>
                    <a:pt x="0" y="16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96" name="Freeform 48"/>
            <p:cNvSpPr>
              <a:spLocks/>
            </p:cNvSpPr>
            <p:nvPr/>
          </p:nvSpPr>
          <p:spPr bwMode="auto">
            <a:xfrm>
              <a:off x="1450" y="2591"/>
              <a:ext cx="851" cy="29"/>
            </a:xfrm>
            <a:custGeom>
              <a:avLst/>
              <a:gdLst>
                <a:gd name="T0" fmla="*/ 0 w 851"/>
                <a:gd name="T1" fmla="*/ 16 h 29"/>
                <a:gd name="T2" fmla="*/ 0 w 851"/>
                <a:gd name="T3" fmla="*/ 16 h 29"/>
                <a:gd name="T4" fmla="*/ 3 w 851"/>
                <a:gd name="T5" fmla="*/ 15 h 29"/>
                <a:gd name="T6" fmla="*/ 13 w 851"/>
                <a:gd name="T7" fmla="*/ 14 h 29"/>
                <a:gd name="T8" fmla="*/ 24 w 851"/>
                <a:gd name="T9" fmla="*/ 11 h 29"/>
                <a:gd name="T10" fmla="*/ 37 w 851"/>
                <a:gd name="T11" fmla="*/ 9 h 29"/>
                <a:gd name="T12" fmla="*/ 52 w 851"/>
                <a:gd name="T13" fmla="*/ 4 h 29"/>
                <a:gd name="T14" fmla="*/ 62 w 851"/>
                <a:gd name="T15" fmla="*/ 2 h 29"/>
                <a:gd name="T16" fmla="*/ 71 w 851"/>
                <a:gd name="T17" fmla="*/ 1 h 29"/>
                <a:gd name="T18" fmla="*/ 73 w 851"/>
                <a:gd name="T19" fmla="*/ 0 h 29"/>
                <a:gd name="T20" fmla="*/ 75 w 851"/>
                <a:gd name="T21" fmla="*/ 0 h 29"/>
                <a:gd name="T22" fmla="*/ 78 w 851"/>
                <a:gd name="T23" fmla="*/ 1 h 29"/>
                <a:gd name="T24" fmla="*/ 85 w 851"/>
                <a:gd name="T25" fmla="*/ 0 h 29"/>
                <a:gd name="T26" fmla="*/ 95 w 851"/>
                <a:gd name="T27" fmla="*/ 0 h 29"/>
                <a:gd name="T28" fmla="*/ 107 w 851"/>
                <a:gd name="T29" fmla="*/ 0 h 29"/>
                <a:gd name="T30" fmla="*/ 121 w 851"/>
                <a:gd name="T31" fmla="*/ 0 h 29"/>
                <a:gd name="T32" fmla="*/ 136 w 851"/>
                <a:gd name="T33" fmla="*/ 1 h 29"/>
                <a:gd name="T34" fmla="*/ 155 w 851"/>
                <a:gd name="T35" fmla="*/ 0 h 29"/>
                <a:gd name="T36" fmla="*/ 173 w 851"/>
                <a:gd name="T37" fmla="*/ 1 h 29"/>
                <a:gd name="T38" fmla="*/ 195 w 851"/>
                <a:gd name="T39" fmla="*/ 1 h 29"/>
                <a:gd name="T40" fmla="*/ 216 w 851"/>
                <a:gd name="T41" fmla="*/ 1 h 29"/>
                <a:gd name="T42" fmla="*/ 238 w 851"/>
                <a:gd name="T43" fmla="*/ 2 h 29"/>
                <a:gd name="T44" fmla="*/ 262 w 851"/>
                <a:gd name="T45" fmla="*/ 1 h 29"/>
                <a:gd name="T46" fmla="*/ 287 w 851"/>
                <a:gd name="T47" fmla="*/ 2 h 29"/>
                <a:gd name="T48" fmla="*/ 312 w 851"/>
                <a:gd name="T49" fmla="*/ 1 h 29"/>
                <a:gd name="T50" fmla="*/ 337 w 851"/>
                <a:gd name="T51" fmla="*/ 2 h 29"/>
                <a:gd name="T52" fmla="*/ 362 w 851"/>
                <a:gd name="T53" fmla="*/ 2 h 29"/>
                <a:gd name="T54" fmla="*/ 386 w 851"/>
                <a:gd name="T55" fmla="*/ 3 h 29"/>
                <a:gd name="T56" fmla="*/ 410 w 851"/>
                <a:gd name="T57" fmla="*/ 3 h 29"/>
                <a:gd name="T58" fmla="*/ 434 w 851"/>
                <a:gd name="T59" fmla="*/ 3 h 29"/>
                <a:gd name="T60" fmla="*/ 456 w 851"/>
                <a:gd name="T61" fmla="*/ 3 h 29"/>
                <a:gd name="T62" fmla="*/ 479 w 851"/>
                <a:gd name="T63" fmla="*/ 3 h 29"/>
                <a:gd name="T64" fmla="*/ 500 w 851"/>
                <a:gd name="T65" fmla="*/ 4 h 29"/>
                <a:gd name="T66" fmla="*/ 520 w 851"/>
                <a:gd name="T67" fmla="*/ 5 h 29"/>
                <a:gd name="T68" fmla="*/ 538 w 851"/>
                <a:gd name="T69" fmla="*/ 4 h 29"/>
                <a:gd name="T70" fmla="*/ 555 w 851"/>
                <a:gd name="T71" fmla="*/ 5 h 29"/>
                <a:gd name="T72" fmla="*/ 568 w 851"/>
                <a:gd name="T73" fmla="*/ 5 h 29"/>
                <a:gd name="T74" fmla="*/ 580 w 851"/>
                <a:gd name="T75" fmla="*/ 6 h 29"/>
                <a:gd name="T76" fmla="*/ 590 w 851"/>
                <a:gd name="T77" fmla="*/ 5 h 29"/>
                <a:gd name="T78" fmla="*/ 596 w 851"/>
                <a:gd name="T79" fmla="*/ 7 h 29"/>
                <a:gd name="T80" fmla="*/ 602 w 851"/>
                <a:gd name="T81" fmla="*/ 7 h 29"/>
                <a:gd name="T82" fmla="*/ 603 w 851"/>
                <a:gd name="T83" fmla="*/ 7 h 29"/>
                <a:gd name="T84" fmla="*/ 606 w 851"/>
                <a:gd name="T85" fmla="*/ 8 h 29"/>
                <a:gd name="T86" fmla="*/ 614 w 851"/>
                <a:gd name="T87" fmla="*/ 9 h 29"/>
                <a:gd name="T88" fmla="*/ 626 w 851"/>
                <a:gd name="T89" fmla="*/ 10 h 29"/>
                <a:gd name="T90" fmla="*/ 642 w 851"/>
                <a:gd name="T91" fmla="*/ 12 h 29"/>
                <a:gd name="T92" fmla="*/ 661 w 851"/>
                <a:gd name="T93" fmla="*/ 13 h 29"/>
                <a:gd name="T94" fmla="*/ 681 w 851"/>
                <a:gd name="T95" fmla="*/ 15 h 29"/>
                <a:gd name="T96" fmla="*/ 702 w 851"/>
                <a:gd name="T97" fmla="*/ 17 h 29"/>
                <a:gd name="T98" fmla="*/ 727 w 851"/>
                <a:gd name="T99" fmla="*/ 18 h 29"/>
                <a:gd name="T100" fmla="*/ 749 w 851"/>
                <a:gd name="T101" fmla="*/ 20 h 29"/>
                <a:gd name="T102" fmla="*/ 772 w 851"/>
                <a:gd name="T103" fmla="*/ 22 h 29"/>
                <a:gd name="T104" fmla="*/ 793 w 851"/>
                <a:gd name="T105" fmla="*/ 23 h 29"/>
                <a:gd name="T106" fmla="*/ 812 w 851"/>
                <a:gd name="T107" fmla="*/ 25 h 29"/>
                <a:gd name="T108" fmla="*/ 827 w 851"/>
                <a:gd name="T109" fmla="*/ 25 h 29"/>
                <a:gd name="T110" fmla="*/ 840 w 851"/>
                <a:gd name="T111" fmla="*/ 28 h 29"/>
                <a:gd name="T112" fmla="*/ 847 w 851"/>
                <a:gd name="T113" fmla="*/ 27 h 29"/>
                <a:gd name="T114" fmla="*/ 850 w 851"/>
                <a:gd name="T115" fmla="*/ 27 h 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1"/>
                <a:gd name="T175" fmla="*/ 0 h 29"/>
                <a:gd name="T176" fmla="*/ 851 w 851"/>
                <a:gd name="T177" fmla="*/ 29 h 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1" h="29">
                  <a:moveTo>
                    <a:pt x="0" y="16"/>
                  </a:moveTo>
                  <a:lnTo>
                    <a:pt x="0" y="16"/>
                  </a:lnTo>
                  <a:lnTo>
                    <a:pt x="3" y="15"/>
                  </a:lnTo>
                  <a:lnTo>
                    <a:pt x="13" y="14"/>
                  </a:lnTo>
                  <a:lnTo>
                    <a:pt x="24" y="11"/>
                  </a:lnTo>
                  <a:lnTo>
                    <a:pt x="37" y="9"/>
                  </a:lnTo>
                  <a:lnTo>
                    <a:pt x="52" y="4"/>
                  </a:lnTo>
                  <a:lnTo>
                    <a:pt x="62" y="2"/>
                  </a:lnTo>
                  <a:lnTo>
                    <a:pt x="71" y="1"/>
                  </a:lnTo>
                  <a:lnTo>
                    <a:pt x="73" y="0"/>
                  </a:lnTo>
                  <a:lnTo>
                    <a:pt x="75" y="0"/>
                  </a:lnTo>
                  <a:lnTo>
                    <a:pt x="78" y="1"/>
                  </a:lnTo>
                  <a:lnTo>
                    <a:pt x="85" y="0"/>
                  </a:lnTo>
                  <a:lnTo>
                    <a:pt x="95" y="0"/>
                  </a:lnTo>
                  <a:lnTo>
                    <a:pt x="107" y="0"/>
                  </a:lnTo>
                  <a:lnTo>
                    <a:pt x="121" y="0"/>
                  </a:lnTo>
                  <a:lnTo>
                    <a:pt x="136" y="1"/>
                  </a:lnTo>
                  <a:lnTo>
                    <a:pt x="155" y="0"/>
                  </a:lnTo>
                  <a:lnTo>
                    <a:pt x="173" y="1"/>
                  </a:lnTo>
                  <a:lnTo>
                    <a:pt x="195" y="1"/>
                  </a:lnTo>
                  <a:lnTo>
                    <a:pt x="216" y="1"/>
                  </a:lnTo>
                  <a:lnTo>
                    <a:pt x="238" y="2"/>
                  </a:lnTo>
                  <a:lnTo>
                    <a:pt x="262" y="1"/>
                  </a:lnTo>
                  <a:lnTo>
                    <a:pt x="287" y="2"/>
                  </a:lnTo>
                  <a:lnTo>
                    <a:pt x="312" y="1"/>
                  </a:lnTo>
                  <a:lnTo>
                    <a:pt x="337" y="2"/>
                  </a:lnTo>
                  <a:lnTo>
                    <a:pt x="362" y="2"/>
                  </a:lnTo>
                  <a:lnTo>
                    <a:pt x="386" y="3"/>
                  </a:lnTo>
                  <a:lnTo>
                    <a:pt x="410" y="3"/>
                  </a:lnTo>
                  <a:lnTo>
                    <a:pt x="434" y="3"/>
                  </a:lnTo>
                  <a:lnTo>
                    <a:pt x="456" y="3"/>
                  </a:lnTo>
                  <a:lnTo>
                    <a:pt x="479" y="3"/>
                  </a:lnTo>
                  <a:lnTo>
                    <a:pt x="500" y="4"/>
                  </a:lnTo>
                  <a:lnTo>
                    <a:pt x="520" y="5"/>
                  </a:lnTo>
                  <a:lnTo>
                    <a:pt x="538" y="4"/>
                  </a:lnTo>
                  <a:lnTo>
                    <a:pt x="555" y="5"/>
                  </a:lnTo>
                  <a:lnTo>
                    <a:pt x="568" y="5"/>
                  </a:lnTo>
                  <a:lnTo>
                    <a:pt x="580" y="6"/>
                  </a:lnTo>
                  <a:lnTo>
                    <a:pt x="590" y="5"/>
                  </a:lnTo>
                  <a:lnTo>
                    <a:pt x="596" y="7"/>
                  </a:lnTo>
                  <a:lnTo>
                    <a:pt x="602" y="7"/>
                  </a:lnTo>
                  <a:lnTo>
                    <a:pt x="603" y="7"/>
                  </a:lnTo>
                  <a:lnTo>
                    <a:pt x="606" y="8"/>
                  </a:lnTo>
                  <a:lnTo>
                    <a:pt x="614" y="9"/>
                  </a:lnTo>
                  <a:lnTo>
                    <a:pt x="626" y="10"/>
                  </a:lnTo>
                  <a:lnTo>
                    <a:pt x="642" y="12"/>
                  </a:lnTo>
                  <a:lnTo>
                    <a:pt x="661" y="13"/>
                  </a:lnTo>
                  <a:lnTo>
                    <a:pt x="681" y="15"/>
                  </a:lnTo>
                  <a:lnTo>
                    <a:pt x="702" y="17"/>
                  </a:lnTo>
                  <a:lnTo>
                    <a:pt x="727" y="18"/>
                  </a:lnTo>
                  <a:lnTo>
                    <a:pt x="749" y="20"/>
                  </a:lnTo>
                  <a:lnTo>
                    <a:pt x="772" y="22"/>
                  </a:lnTo>
                  <a:lnTo>
                    <a:pt x="793" y="23"/>
                  </a:lnTo>
                  <a:lnTo>
                    <a:pt x="812" y="25"/>
                  </a:lnTo>
                  <a:lnTo>
                    <a:pt x="827" y="25"/>
                  </a:lnTo>
                  <a:lnTo>
                    <a:pt x="840" y="28"/>
                  </a:lnTo>
                  <a:lnTo>
                    <a:pt x="847" y="27"/>
                  </a:lnTo>
                  <a:lnTo>
                    <a:pt x="850" y="27"/>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39997" name="Line 49"/>
            <p:cNvSpPr>
              <a:spLocks noChangeShapeType="1"/>
            </p:cNvSpPr>
            <p:nvPr/>
          </p:nvSpPr>
          <p:spPr bwMode="auto">
            <a:xfrm flipV="1">
              <a:off x="2495" y="2255"/>
              <a:ext cx="1" cy="10"/>
            </a:xfrm>
            <a:prstGeom prst="line">
              <a:avLst/>
            </a:prstGeom>
            <a:noFill/>
            <a:ln w="12700">
              <a:solidFill>
                <a:srgbClr val="99FFFF"/>
              </a:solidFill>
              <a:round/>
              <a:headEnd/>
              <a:tailEnd/>
            </a:ln>
          </p:spPr>
          <p:txBody>
            <a:bodyPr wrap="none" anchor="ctr"/>
            <a:lstStyle/>
            <a:p>
              <a:endParaRPr lang="en-GB" sz="2400" b="1">
                <a:solidFill>
                  <a:srgbClr val="FFFF00"/>
                </a:solidFill>
              </a:endParaRPr>
            </a:p>
          </p:txBody>
        </p:sp>
        <p:sp>
          <p:nvSpPr>
            <p:cNvPr id="39998" name="Freeform 50"/>
            <p:cNvSpPr>
              <a:spLocks/>
            </p:cNvSpPr>
            <p:nvPr/>
          </p:nvSpPr>
          <p:spPr bwMode="auto">
            <a:xfrm>
              <a:off x="2500" y="2258"/>
              <a:ext cx="134" cy="343"/>
            </a:xfrm>
            <a:custGeom>
              <a:avLst/>
              <a:gdLst>
                <a:gd name="T0" fmla="*/ 0 w 134"/>
                <a:gd name="T1" fmla="*/ 1 h 343"/>
                <a:gd name="T2" fmla="*/ 125 w 134"/>
                <a:gd name="T3" fmla="*/ 26 h 343"/>
                <a:gd name="T4" fmla="*/ 133 w 134"/>
                <a:gd name="T5" fmla="*/ 340 h 343"/>
                <a:gd name="T6" fmla="*/ 11 w 134"/>
                <a:gd name="T7" fmla="*/ 342 h 343"/>
                <a:gd name="T8" fmla="*/ 0 w 134"/>
                <a:gd name="T9" fmla="*/ 0 h 343"/>
                <a:gd name="T10" fmla="*/ 0 w 134"/>
                <a:gd name="T11" fmla="*/ 1 h 343"/>
                <a:gd name="T12" fmla="*/ 0 60000 65536"/>
                <a:gd name="T13" fmla="*/ 0 60000 65536"/>
                <a:gd name="T14" fmla="*/ 0 60000 65536"/>
                <a:gd name="T15" fmla="*/ 0 60000 65536"/>
                <a:gd name="T16" fmla="*/ 0 60000 65536"/>
                <a:gd name="T17" fmla="*/ 0 60000 65536"/>
                <a:gd name="T18" fmla="*/ 0 w 134"/>
                <a:gd name="T19" fmla="*/ 0 h 343"/>
                <a:gd name="T20" fmla="*/ 134 w 134"/>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134" h="343">
                  <a:moveTo>
                    <a:pt x="0" y="1"/>
                  </a:moveTo>
                  <a:lnTo>
                    <a:pt x="125" y="26"/>
                  </a:lnTo>
                  <a:lnTo>
                    <a:pt x="133" y="340"/>
                  </a:lnTo>
                  <a:lnTo>
                    <a:pt x="11" y="342"/>
                  </a:lnTo>
                  <a:lnTo>
                    <a:pt x="0" y="0"/>
                  </a:lnTo>
                  <a:lnTo>
                    <a:pt x="0" y="1"/>
                  </a:lnTo>
                </a:path>
              </a:pathLst>
            </a:custGeom>
            <a:solidFill>
              <a:srgbClr val="6699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39999" name="Freeform 51"/>
            <p:cNvSpPr>
              <a:spLocks/>
            </p:cNvSpPr>
            <p:nvPr/>
          </p:nvSpPr>
          <p:spPr bwMode="auto">
            <a:xfrm>
              <a:off x="2496" y="2260"/>
              <a:ext cx="137" cy="353"/>
            </a:xfrm>
            <a:custGeom>
              <a:avLst/>
              <a:gdLst>
                <a:gd name="T0" fmla="*/ 0 w 137"/>
                <a:gd name="T1" fmla="*/ 1 h 353"/>
                <a:gd name="T2" fmla="*/ 129 w 137"/>
                <a:gd name="T3" fmla="*/ 26 h 353"/>
                <a:gd name="T4" fmla="*/ 136 w 137"/>
                <a:gd name="T5" fmla="*/ 350 h 353"/>
                <a:gd name="T6" fmla="*/ 9 w 137"/>
                <a:gd name="T7" fmla="*/ 352 h 353"/>
                <a:gd name="T8" fmla="*/ 0 w 137"/>
                <a:gd name="T9" fmla="*/ 0 h 353"/>
                <a:gd name="T10" fmla="*/ 0 w 137"/>
                <a:gd name="T11" fmla="*/ 1 h 353"/>
                <a:gd name="T12" fmla="*/ 0 60000 65536"/>
                <a:gd name="T13" fmla="*/ 0 60000 65536"/>
                <a:gd name="T14" fmla="*/ 0 60000 65536"/>
                <a:gd name="T15" fmla="*/ 0 60000 65536"/>
                <a:gd name="T16" fmla="*/ 0 60000 65536"/>
                <a:gd name="T17" fmla="*/ 0 60000 65536"/>
                <a:gd name="T18" fmla="*/ 0 w 137"/>
                <a:gd name="T19" fmla="*/ 0 h 353"/>
                <a:gd name="T20" fmla="*/ 137 w 137"/>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137" h="353">
                  <a:moveTo>
                    <a:pt x="0" y="1"/>
                  </a:moveTo>
                  <a:lnTo>
                    <a:pt x="129" y="26"/>
                  </a:lnTo>
                  <a:lnTo>
                    <a:pt x="136" y="350"/>
                  </a:lnTo>
                  <a:lnTo>
                    <a:pt x="9" y="352"/>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0000" name="Freeform 52"/>
            <p:cNvSpPr>
              <a:spLocks/>
            </p:cNvSpPr>
            <p:nvPr/>
          </p:nvSpPr>
          <p:spPr bwMode="auto">
            <a:xfrm>
              <a:off x="2495" y="2259"/>
              <a:ext cx="27" cy="342"/>
            </a:xfrm>
            <a:custGeom>
              <a:avLst/>
              <a:gdLst>
                <a:gd name="T0" fmla="*/ 0 w 27"/>
                <a:gd name="T1" fmla="*/ 2 h 342"/>
                <a:gd name="T2" fmla="*/ 14 w 27"/>
                <a:gd name="T3" fmla="*/ 3 h 342"/>
                <a:gd name="T4" fmla="*/ 26 w 27"/>
                <a:gd name="T5" fmla="*/ 341 h 342"/>
                <a:gd name="T6" fmla="*/ 13 w 27"/>
                <a:gd name="T7" fmla="*/ 340 h 342"/>
                <a:gd name="T8" fmla="*/ 1 w 27"/>
                <a:gd name="T9" fmla="*/ 0 h 342"/>
                <a:gd name="T10" fmla="*/ 0 w 27"/>
                <a:gd name="T11" fmla="*/ 2 h 342"/>
                <a:gd name="T12" fmla="*/ 0 60000 65536"/>
                <a:gd name="T13" fmla="*/ 0 60000 65536"/>
                <a:gd name="T14" fmla="*/ 0 60000 65536"/>
                <a:gd name="T15" fmla="*/ 0 60000 65536"/>
                <a:gd name="T16" fmla="*/ 0 60000 65536"/>
                <a:gd name="T17" fmla="*/ 0 60000 65536"/>
                <a:gd name="T18" fmla="*/ 0 w 27"/>
                <a:gd name="T19" fmla="*/ 0 h 342"/>
                <a:gd name="T20" fmla="*/ 27 w 27"/>
                <a:gd name="T21" fmla="*/ 342 h 342"/>
              </a:gdLst>
              <a:ahLst/>
              <a:cxnLst>
                <a:cxn ang="T12">
                  <a:pos x="T0" y="T1"/>
                </a:cxn>
                <a:cxn ang="T13">
                  <a:pos x="T2" y="T3"/>
                </a:cxn>
                <a:cxn ang="T14">
                  <a:pos x="T4" y="T5"/>
                </a:cxn>
                <a:cxn ang="T15">
                  <a:pos x="T6" y="T7"/>
                </a:cxn>
                <a:cxn ang="T16">
                  <a:pos x="T8" y="T9"/>
                </a:cxn>
                <a:cxn ang="T17">
                  <a:pos x="T10" y="T11"/>
                </a:cxn>
              </a:cxnLst>
              <a:rect l="T18" t="T19" r="T20" b="T21"/>
              <a:pathLst>
                <a:path w="27" h="342">
                  <a:moveTo>
                    <a:pt x="0" y="2"/>
                  </a:moveTo>
                  <a:lnTo>
                    <a:pt x="14" y="3"/>
                  </a:lnTo>
                  <a:lnTo>
                    <a:pt x="26" y="341"/>
                  </a:lnTo>
                  <a:lnTo>
                    <a:pt x="13" y="340"/>
                  </a:lnTo>
                  <a:lnTo>
                    <a:pt x="1" y="0"/>
                  </a:lnTo>
                  <a:lnTo>
                    <a:pt x="0" y="2"/>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001" name="Freeform 53"/>
            <p:cNvSpPr>
              <a:spLocks/>
            </p:cNvSpPr>
            <p:nvPr/>
          </p:nvSpPr>
          <p:spPr bwMode="auto">
            <a:xfrm>
              <a:off x="2494" y="2259"/>
              <a:ext cx="24" cy="354"/>
            </a:xfrm>
            <a:custGeom>
              <a:avLst/>
              <a:gdLst>
                <a:gd name="T0" fmla="*/ 0 w 24"/>
                <a:gd name="T1" fmla="*/ 3 h 354"/>
                <a:gd name="T2" fmla="*/ 15 w 24"/>
                <a:gd name="T3" fmla="*/ 3 h 354"/>
                <a:gd name="T4" fmla="*/ 23 w 24"/>
                <a:gd name="T5" fmla="*/ 352 h 354"/>
                <a:gd name="T6" fmla="*/ 9 w 24"/>
                <a:gd name="T7" fmla="*/ 353 h 354"/>
                <a:gd name="T8" fmla="*/ 1 w 24"/>
                <a:gd name="T9" fmla="*/ 0 h 354"/>
                <a:gd name="T10" fmla="*/ 0 w 24"/>
                <a:gd name="T11" fmla="*/ 3 h 354"/>
                <a:gd name="T12" fmla="*/ 0 60000 65536"/>
                <a:gd name="T13" fmla="*/ 0 60000 65536"/>
                <a:gd name="T14" fmla="*/ 0 60000 65536"/>
                <a:gd name="T15" fmla="*/ 0 60000 65536"/>
                <a:gd name="T16" fmla="*/ 0 60000 65536"/>
                <a:gd name="T17" fmla="*/ 0 60000 65536"/>
                <a:gd name="T18" fmla="*/ 0 w 24"/>
                <a:gd name="T19" fmla="*/ 0 h 354"/>
                <a:gd name="T20" fmla="*/ 24 w 24"/>
                <a:gd name="T21" fmla="*/ 354 h 354"/>
              </a:gdLst>
              <a:ahLst/>
              <a:cxnLst>
                <a:cxn ang="T12">
                  <a:pos x="T0" y="T1"/>
                </a:cxn>
                <a:cxn ang="T13">
                  <a:pos x="T2" y="T3"/>
                </a:cxn>
                <a:cxn ang="T14">
                  <a:pos x="T4" y="T5"/>
                </a:cxn>
                <a:cxn ang="T15">
                  <a:pos x="T6" y="T7"/>
                </a:cxn>
                <a:cxn ang="T16">
                  <a:pos x="T8" y="T9"/>
                </a:cxn>
                <a:cxn ang="T17">
                  <a:pos x="T10" y="T11"/>
                </a:cxn>
              </a:cxnLst>
              <a:rect l="T18" t="T19" r="T20" b="T21"/>
              <a:pathLst>
                <a:path w="24" h="354">
                  <a:moveTo>
                    <a:pt x="0" y="3"/>
                  </a:moveTo>
                  <a:lnTo>
                    <a:pt x="15" y="3"/>
                  </a:lnTo>
                  <a:lnTo>
                    <a:pt x="23" y="352"/>
                  </a:lnTo>
                  <a:lnTo>
                    <a:pt x="9" y="353"/>
                  </a:lnTo>
                  <a:lnTo>
                    <a:pt x="1" y="0"/>
                  </a:lnTo>
                  <a:lnTo>
                    <a:pt x="0" y="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0002" name="Freeform 54"/>
            <p:cNvSpPr>
              <a:spLocks/>
            </p:cNvSpPr>
            <p:nvPr/>
          </p:nvSpPr>
          <p:spPr bwMode="auto">
            <a:xfrm>
              <a:off x="2613" y="2282"/>
              <a:ext cx="26" cy="315"/>
            </a:xfrm>
            <a:custGeom>
              <a:avLst/>
              <a:gdLst>
                <a:gd name="T0" fmla="*/ 0 w 26"/>
                <a:gd name="T1" fmla="*/ 1 h 315"/>
                <a:gd name="T2" fmla="*/ 12 w 26"/>
                <a:gd name="T3" fmla="*/ 4 h 315"/>
                <a:gd name="T4" fmla="*/ 25 w 26"/>
                <a:gd name="T5" fmla="*/ 314 h 315"/>
                <a:gd name="T6" fmla="*/ 12 w 26"/>
                <a:gd name="T7" fmla="*/ 314 h 315"/>
                <a:gd name="T8" fmla="*/ 0 w 26"/>
                <a:gd name="T9" fmla="*/ 0 h 315"/>
                <a:gd name="T10" fmla="*/ 0 w 26"/>
                <a:gd name="T11" fmla="*/ 1 h 315"/>
                <a:gd name="T12" fmla="*/ 0 60000 65536"/>
                <a:gd name="T13" fmla="*/ 0 60000 65536"/>
                <a:gd name="T14" fmla="*/ 0 60000 65536"/>
                <a:gd name="T15" fmla="*/ 0 60000 65536"/>
                <a:gd name="T16" fmla="*/ 0 60000 65536"/>
                <a:gd name="T17" fmla="*/ 0 60000 65536"/>
                <a:gd name="T18" fmla="*/ 0 w 26"/>
                <a:gd name="T19" fmla="*/ 0 h 315"/>
                <a:gd name="T20" fmla="*/ 26 w 26"/>
                <a:gd name="T21" fmla="*/ 315 h 315"/>
              </a:gdLst>
              <a:ahLst/>
              <a:cxnLst>
                <a:cxn ang="T12">
                  <a:pos x="T0" y="T1"/>
                </a:cxn>
                <a:cxn ang="T13">
                  <a:pos x="T2" y="T3"/>
                </a:cxn>
                <a:cxn ang="T14">
                  <a:pos x="T4" y="T5"/>
                </a:cxn>
                <a:cxn ang="T15">
                  <a:pos x="T6" y="T7"/>
                </a:cxn>
                <a:cxn ang="T16">
                  <a:pos x="T8" y="T9"/>
                </a:cxn>
                <a:cxn ang="T17">
                  <a:pos x="T10" y="T11"/>
                </a:cxn>
              </a:cxnLst>
              <a:rect l="T18" t="T19" r="T20" b="T21"/>
              <a:pathLst>
                <a:path w="26" h="315">
                  <a:moveTo>
                    <a:pt x="0" y="1"/>
                  </a:moveTo>
                  <a:lnTo>
                    <a:pt x="12" y="4"/>
                  </a:lnTo>
                  <a:lnTo>
                    <a:pt x="25" y="314"/>
                  </a:lnTo>
                  <a:lnTo>
                    <a:pt x="12" y="314"/>
                  </a:lnTo>
                  <a:lnTo>
                    <a:pt x="0" y="0"/>
                  </a:lnTo>
                  <a:lnTo>
                    <a:pt x="0" y="1"/>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003" name="Freeform 55"/>
            <p:cNvSpPr>
              <a:spLocks/>
            </p:cNvSpPr>
            <p:nvPr/>
          </p:nvSpPr>
          <p:spPr bwMode="auto">
            <a:xfrm>
              <a:off x="2612" y="2283"/>
              <a:ext cx="22" cy="328"/>
            </a:xfrm>
            <a:custGeom>
              <a:avLst/>
              <a:gdLst>
                <a:gd name="T0" fmla="*/ 0 w 22"/>
                <a:gd name="T1" fmla="*/ 1 h 328"/>
                <a:gd name="T2" fmla="*/ 13 w 22"/>
                <a:gd name="T3" fmla="*/ 3 h 328"/>
                <a:gd name="T4" fmla="*/ 21 w 22"/>
                <a:gd name="T5" fmla="*/ 327 h 328"/>
                <a:gd name="T6" fmla="*/ 7 w 22"/>
                <a:gd name="T7" fmla="*/ 326 h 328"/>
                <a:gd name="T8" fmla="*/ 0 w 22"/>
                <a:gd name="T9" fmla="*/ 0 h 328"/>
                <a:gd name="T10" fmla="*/ 0 w 22"/>
                <a:gd name="T11" fmla="*/ 1 h 328"/>
                <a:gd name="T12" fmla="*/ 0 60000 65536"/>
                <a:gd name="T13" fmla="*/ 0 60000 65536"/>
                <a:gd name="T14" fmla="*/ 0 60000 65536"/>
                <a:gd name="T15" fmla="*/ 0 60000 65536"/>
                <a:gd name="T16" fmla="*/ 0 60000 65536"/>
                <a:gd name="T17" fmla="*/ 0 60000 65536"/>
                <a:gd name="T18" fmla="*/ 0 w 22"/>
                <a:gd name="T19" fmla="*/ 0 h 328"/>
                <a:gd name="T20" fmla="*/ 22 w 22"/>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2" h="328">
                  <a:moveTo>
                    <a:pt x="0" y="1"/>
                  </a:moveTo>
                  <a:lnTo>
                    <a:pt x="13" y="3"/>
                  </a:lnTo>
                  <a:lnTo>
                    <a:pt x="21" y="327"/>
                  </a:lnTo>
                  <a:lnTo>
                    <a:pt x="7" y="326"/>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0004" name="Freeform 56"/>
            <p:cNvSpPr>
              <a:spLocks/>
            </p:cNvSpPr>
            <p:nvPr/>
          </p:nvSpPr>
          <p:spPr bwMode="auto">
            <a:xfrm>
              <a:off x="2489" y="2357"/>
              <a:ext cx="156" cy="164"/>
            </a:xfrm>
            <a:custGeom>
              <a:avLst/>
              <a:gdLst>
                <a:gd name="T0" fmla="*/ 78 w 156"/>
                <a:gd name="T1" fmla="*/ 163 h 164"/>
                <a:gd name="T2" fmla="*/ 86 w 156"/>
                <a:gd name="T3" fmla="*/ 162 h 164"/>
                <a:gd name="T4" fmla="*/ 93 w 156"/>
                <a:gd name="T5" fmla="*/ 160 h 164"/>
                <a:gd name="T6" fmla="*/ 102 w 156"/>
                <a:gd name="T7" fmla="*/ 158 h 164"/>
                <a:gd name="T8" fmla="*/ 109 w 156"/>
                <a:gd name="T9" fmla="*/ 155 h 164"/>
                <a:gd name="T10" fmla="*/ 115 w 156"/>
                <a:gd name="T11" fmla="*/ 151 h 164"/>
                <a:gd name="T12" fmla="*/ 122 w 156"/>
                <a:gd name="T13" fmla="*/ 148 h 164"/>
                <a:gd name="T14" fmla="*/ 128 w 156"/>
                <a:gd name="T15" fmla="*/ 143 h 164"/>
                <a:gd name="T16" fmla="*/ 133 w 156"/>
                <a:gd name="T17" fmla="*/ 137 h 164"/>
                <a:gd name="T18" fmla="*/ 139 w 156"/>
                <a:gd name="T19" fmla="*/ 132 h 164"/>
                <a:gd name="T20" fmla="*/ 142 w 156"/>
                <a:gd name="T21" fmla="*/ 127 h 164"/>
                <a:gd name="T22" fmla="*/ 147 w 156"/>
                <a:gd name="T23" fmla="*/ 119 h 164"/>
                <a:gd name="T24" fmla="*/ 150 w 156"/>
                <a:gd name="T25" fmla="*/ 110 h 164"/>
                <a:gd name="T26" fmla="*/ 152 w 156"/>
                <a:gd name="T27" fmla="*/ 105 h 164"/>
                <a:gd name="T28" fmla="*/ 153 w 156"/>
                <a:gd name="T29" fmla="*/ 95 h 164"/>
                <a:gd name="T30" fmla="*/ 155 w 156"/>
                <a:gd name="T31" fmla="*/ 87 h 164"/>
                <a:gd name="T32" fmla="*/ 155 w 156"/>
                <a:gd name="T33" fmla="*/ 79 h 164"/>
                <a:gd name="T34" fmla="*/ 154 w 156"/>
                <a:gd name="T35" fmla="*/ 63 h 164"/>
                <a:gd name="T36" fmla="*/ 147 w 156"/>
                <a:gd name="T37" fmla="*/ 48 h 164"/>
                <a:gd name="T38" fmla="*/ 140 w 156"/>
                <a:gd name="T39" fmla="*/ 34 h 164"/>
                <a:gd name="T40" fmla="*/ 130 w 156"/>
                <a:gd name="T41" fmla="*/ 22 h 164"/>
                <a:gd name="T42" fmla="*/ 120 w 156"/>
                <a:gd name="T43" fmla="*/ 12 h 164"/>
                <a:gd name="T44" fmla="*/ 106 w 156"/>
                <a:gd name="T45" fmla="*/ 4 h 164"/>
                <a:gd name="T46" fmla="*/ 92 w 156"/>
                <a:gd name="T47" fmla="*/ 0 h 164"/>
                <a:gd name="T48" fmla="*/ 76 w 156"/>
                <a:gd name="T49" fmla="*/ 0 h 164"/>
                <a:gd name="T50" fmla="*/ 68 w 156"/>
                <a:gd name="T51" fmla="*/ 0 h 164"/>
                <a:gd name="T52" fmla="*/ 59 w 156"/>
                <a:gd name="T53" fmla="*/ 1 h 164"/>
                <a:gd name="T54" fmla="*/ 52 w 156"/>
                <a:gd name="T55" fmla="*/ 3 h 164"/>
                <a:gd name="T56" fmla="*/ 46 w 156"/>
                <a:gd name="T57" fmla="*/ 6 h 164"/>
                <a:gd name="T58" fmla="*/ 38 w 156"/>
                <a:gd name="T59" fmla="*/ 9 h 164"/>
                <a:gd name="T60" fmla="*/ 32 w 156"/>
                <a:gd name="T61" fmla="*/ 13 h 164"/>
                <a:gd name="T62" fmla="*/ 26 w 156"/>
                <a:gd name="T63" fmla="*/ 19 h 164"/>
                <a:gd name="T64" fmla="*/ 21 w 156"/>
                <a:gd name="T65" fmla="*/ 25 h 164"/>
                <a:gd name="T66" fmla="*/ 16 w 156"/>
                <a:gd name="T67" fmla="*/ 31 h 164"/>
                <a:gd name="T68" fmla="*/ 10 w 156"/>
                <a:gd name="T69" fmla="*/ 37 h 164"/>
                <a:gd name="T70" fmla="*/ 7 w 156"/>
                <a:gd name="T71" fmla="*/ 44 h 164"/>
                <a:gd name="T72" fmla="*/ 3 w 156"/>
                <a:gd name="T73" fmla="*/ 50 h 164"/>
                <a:gd name="T74" fmla="*/ 3 w 156"/>
                <a:gd name="T75" fmla="*/ 59 h 164"/>
                <a:gd name="T76" fmla="*/ 2 w 156"/>
                <a:gd name="T77" fmla="*/ 66 h 164"/>
                <a:gd name="T78" fmla="*/ 0 w 156"/>
                <a:gd name="T79" fmla="*/ 75 h 164"/>
                <a:gd name="T80" fmla="*/ 0 w 156"/>
                <a:gd name="T81" fmla="*/ 83 h 164"/>
                <a:gd name="T82" fmla="*/ 1 w 156"/>
                <a:gd name="T83" fmla="*/ 99 h 164"/>
                <a:gd name="T84" fmla="*/ 7 w 156"/>
                <a:gd name="T85" fmla="*/ 114 h 164"/>
                <a:gd name="T86" fmla="*/ 13 w 156"/>
                <a:gd name="T87" fmla="*/ 129 h 164"/>
                <a:gd name="T88" fmla="*/ 23 w 156"/>
                <a:gd name="T89" fmla="*/ 140 h 164"/>
                <a:gd name="T90" fmla="*/ 34 w 156"/>
                <a:gd name="T91" fmla="*/ 149 h 164"/>
                <a:gd name="T92" fmla="*/ 48 w 156"/>
                <a:gd name="T93" fmla="*/ 156 h 164"/>
                <a:gd name="T94" fmla="*/ 63 w 156"/>
                <a:gd name="T95" fmla="*/ 162 h 164"/>
                <a:gd name="T96" fmla="*/ 78 w 156"/>
                <a:gd name="T97" fmla="*/ 163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6"/>
                <a:gd name="T148" fmla="*/ 0 h 164"/>
                <a:gd name="T149" fmla="*/ 156 w 156"/>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6" h="164">
                  <a:moveTo>
                    <a:pt x="78" y="163"/>
                  </a:moveTo>
                  <a:lnTo>
                    <a:pt x="86" y="162"/>
                  </a:lnTo>
                  <a:lnTo>
                    <a:pt x="93" y="160"/>
                  </a:lnTo>
                  <a:lnTo>
                    <a:pt x="102" y="158"/>
                  </a:lnTo>
                  <a:lnTo>
                    <a:pt x="109" y="155"/>
                  </a:lnTo>
                  <a:lnTo>
                    <a:pt x="115" y="151"/>
                  </a:lnTo>
                  <a:lnTo>
                    <a:pt x="122" y="148"/>
                  </a:lnTo>
                  <a:lnTo>
                    <a:pt x="128" y="143"/>
                  </a:lnTo>
                  <a:lnTo>
                    <a:pt x="133" y="137"/>
                  </a:lnTo>
                  <a:lnTo>
                    <a:pt x="139" y="132"/>
                  </a:lnTo>
                  <a:lnTo>
                    <a:pt x="142" y="127"/>
                  </a:lnTo>
                  <a:lnTo>
                    <a:pt x="147" y="119"/>
                  </a:lnTo>
                  <a:lnTo>
                    <a:pt x="150" y="110"/>
                  </a:lnTo>
                  <a:lnTo>
                    <a:pt x="152" y="105"/>
                  </a:lnTo>
                  <a:lnTo>
                    <a:pt x="153" y="95"/>
                  </a:lnTo>
                  <a:lnTo>
                    <a:pt x="155" y="87"/>
                  </a:lnTo>
                  <a:lnTo>
                    <a:pt x="155" y="79"/>
                  </a:lnTo>
                  <a:lnTo>
                    <a:pt x="154" y="63"/>
                  </a:lnTo>
                  <a:lnTo>
                    <a:pt x="147" y="48"/>
                  </a:lnTo>
                  <a:lnTo>
                    <a:pt x="140" y="34"/>
                  </a:lnTo>
                  <a:lnTo>
                    <a:pt x="130" y="22"/>
                  </a:lnTo>
                  <a:lnTo>
                    <a:pt x="120" y="12"/>
                  </a:lnTo>
                  <a:lnTo>
                    <a:pt x="106" y="4"/>
                  </a:lnTo>
                  <a:lnTo>
                    <a:pt x="92" y="0"/>
                  </a:lnTo>
                  <a:lnTo>
                    <a:pt x="76" y="0"/>
                  </a:lnTo>
                  <a:lnTo>
                    <a:pt x="68" y="0"/>
                  </a:lnTo>
                  <a:lnTo>
                    <a:pt x="59" y="1"/>
                  </a:lnTo>
                  <a:lnTo>
                    <a:pt x="52" y="3"/>
                  </a:lnTo>
                  <a:lnTo>
                    <a:pt x="46" y="6"/>
                  </a:lnTo>
                  <a:lnTo>
                    <a:pt x="38" y="9"/>
                  </a:lnTo>
                  <a:lnTo>
                    <a:pt x="32" y="13"/>
                  </a:lnTo>
                  <a:lnTo>
                    <a:pt x="26" y="19"/>
                  </a:lnTo>
                  <a:lnTo>
                    <a:pt x="21" y="25"/>
                  </a:lnTo>
                  <a:lnTo>
                    <a:pt x="16" y="31"/>
                  </a:lnTo>
                  <a:lnTo>
                    <a:pt x="10" y="37"/>
                  </a:lnTo>
                  <a:lnTo>
                    <a:pt x="7" y="44"/>
                  </a:lnTo>
                  <a:lnTo>
                    <a:pt x="3" y="50"/>
                  </a:lnTo>
                  <a:lnTo>
                    <a:pt x="3" y="59"/>
                  </a:lnTo>
                  <a:lnTo>
                    <a:pt x="2" y="66"/>
                  </a:lnTo>
                  <a:lnTo>
                    <a:pt x="0" y="75"/>
                  </a:lnTo>
                  <a:lnTo>
                    <a:pt x="0" y="83"/>
                  </a:lnTo>
                  <a:lnTo>
                    <a:pt x="1" y="99"/>
                  </a:lnTo>
                  <a:lnTo>
                    <a:pt x="7" y="114"/>
                  </a:lnTo>
                  <a:lnTo>
                    <a:pt x="13" y="129"/>
                  </a:lnTo>
                  <a:lnTo>
                    <a:pt x="23" y="140"/>
                  </a:lnTo>
                  <a:lnTo>
                    <a:pt x="34" y="149"/>
                  </a:lnTo>
                  <a:lnTo>
                    <a:pt x="48" y="156"/>
                  </a:lnTo>
                  <a:lnTo>
                    <a:pt x="63" y="162"/>
                  </a:lnTo>
                  <a:lnTo>
                    <a:pt x="78" y="163"/>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005" name="Freeform 57"/>
            <p:cNvSpPr>
              <a:spLocks/>
            </p:cNvSpPr>
            <p:nvPr/>
          </p:nvSpPr>
          <p:spPr bwMode="auto">
            <a:xfrm>
              <a:off x="2481" y="2358"/>
              <a:ext cx="167" cy="174"/>
            </a:xfrm>
            <a:custGeom>
              <a:avLst/>
              <a:gdLst>
                <a:gd name="T0" fmla="*/ 84 w 167"/>
                <a:gd name="T1" fmla="*/ 173 h 174"/>
                <a:gd name="T2" fmla="*/ 84 w 167"/>
                <a:gd name="T3" fmla="*/ 173 h 174"/>
                <a:gd name="T4" fmla="*/ 92 w 167"/>
                <a:gd name="T5" fmla="*/ 173 h 174"/>
                <a:gd name="T6" fmla="*/ 101 w 167"/>
                <a:gd name="T7" fmla="*/ 172 h 174"/>
                <a:gd name="T8" fmla="*/ 110 w 167"/>
                <a:gd name="T9" fmla="*/ 169 h 174"/>
                <a:gd name="T10" fmla="*/ 116 w 167"/>
                <a:gd name="T11" fmla="*/ 166 h 174"/>
                <a:gd name="T12" fmla="*/ 123 w 167"/>
                <a:gd name="T13" fmla="*/ 162 h 174"/>
                <a:gd name="T14" fmla="*/ 130 w 167"/>
                <a:gd name="T15" fmla="*/ 157 h 174"/>
                <a:gd name="T16" fmla="*/ 136 w 167"/>
                <a:gd name="T17" fmla="*/ 152 h 174"/>
                <a:gd name="T18" fmla="*/ 143 w 167"/>
                <a:gd name="T19" fmla="*/ 146 h 174"/>
                <a:gd name="T20" fmla="*/ 148 w 167"/>
                <a:gd name="T21" fmla="*/ 140 h 174"/>
                <a:gd name="T22" fmla="*/ 151 w 167"/>
                <a:gd name="T23" fmla="*/ 135 h 174"/>
                <a:gd name="T24" fmla="*/ 157 w 167"/>
                <a:gd name="T25" fmla="*/ 127 h 174"/>
                <a:gd name="T26" fmla="*/ 161 w 167"/>
                <a:gd name="T27" fmla="*/ 119 h 174"/>
                <a:gd name="T28" fmla="*/ 163 w 167"/>
                <a:gd name="T29" fmla="*/ 111 h 174"/>
                <a:gd name="T30" fmla="*/ 163 w 167"/>
                <a:gd name="T31" fmla="*/ 103 h 174"/>
                <a:gd name="T32" fmla="*/ 165 w 167"/>
                <a:gd name="T33" fmla="*/ 93 h 174"/>
                <a:gd name="T34" fmla="*/ 166 w 167"/>
                <a:gd name="T35" fmla="*/ 84 h 174"/>
                <a:gd name="T36" fmla="*/ 164 w 167"/>
                <a:gd name="T37" fmla="*/ 68 h 174"/>
                <a:gd name="T38" fmla="*/ 157 w 167"/>
                <a:gd name="T39" fmla="*/ 52 h 174"/>
                <a:gd name="T40" fmla="*/ 149 w 167"/>
                <a:gd name="T41" fmla="*/ 37 h 174"/>
                <a:gd name="T42" fmla="*/ 139 w 167"/>
                <a:gd name="T43" fmla="*/ 24 h 174"/>
                <a:gd name="T44" fmla="*/ 127 w 167"/>
                <a:gd name="T45" fmla="*/ 14 h 174"/>
                <a:gd name="T46" fmla="*/ 113 w 167"/>
                <a:gd name="T47" fmla="*/ 5 h 174"/>
                <a:gd name="T48" fmla="*/ 98 w 167"/>
                <a:gd name="T49" fmla="*/ 0 h 174"/>
                <a:gd name="T50" fmla="*/ 81 w 167"/>
                <a:gd name="T51" fmla="*/ 0 h 174"/>
                <a:gd name="T52" fmla="*/ 73 w 167"/>
                <a:gd name="T53" fmla="*/ 0 h 174"/>
                <a:gd name="T54" fmla="*/ 64 w 167"/>
                <a:gd name="T55" fmla="*/ 2 h 174"/>
                <a:gd name="T56" fmla="*/ 56 w 167"/>
                <a:gd name="T57" fmla="*/ 4 h 174"/>
                <a:gd name="T58" fmla="*/ 49 w 167"/>
                <a:gd name="T59" fmla="*/ 7 h 174"/>
                <a:gd name="T60" fmla="*/ 42 w 167"/>
                <a:gd name="T61" fmla="*/ 10 h 174"/>
                <a:gd name="T62" fmla="*/ 35 w 167"/>
                <a:gd name="T63" fmla="*/ 16 h 174"/>
                <a:gd name="T64" fmla="*/ 28 w 167"/>
                <a:gd name="T65" fmla="*/ 21 h 174"/>
                <a:gd name="T66" fmla="*/ 23 w 167"/>
                <a:gd name="T67" fmla="*/ 27 h 174"/>
                <a:gd name="T68" fmla="*/ 17 w 167"/>
                <a:gd name="T69" fmla="*/ 33 h 174"/>
                <a:gd name="T70" fmla="*/ 12 w 167"/>
                <a:gd name="T71" fmla="*/ 40 h 174"/>
                <a:gd name="T72" fmla="*/ 9 w 167"/>
                <a:gd name="T73" fmla="*/ 47 h 174"/>
                <a:gd name="T74" fmla="*/ 5 w 167"/>
                <a:gd name="T75" fmla="*/ 55 h 174"/>
                <a:gd name="T76" fmla="*/ 4 w 167"/>
                <a:gd name="T77" fmla="*/ 63 h 174"/>
                <a:gd name="T78" fmla="*/ 2 w 167"/>
                <a:gd name="T79" fmla="*/ 71 h 174"/>
                <a:gd name="T80" fmla="*/ 0 w 167"/>
                <a:gd name="T81" fmla="*/ 80 h 174"/>
                <a:gd name="T82" fmla="*/ 0 w 167"/>
                <a:gd name="T83" fmla="*/ 89 h 174"/>
                <a:gd name="T84" fmla="*/ 2 w 167"/>
                <a:gd name="T85" fmla="*/ 106 h 174"/>
                <a:gd name="T86" fmla="*/ 8 w 167"/>
                <a:gd name="T87" fmla="*/ 122 h 174"/>
                <a:gd name="T88" fmla="*/ 14 w 167"/>
                <a:gd name="T89" fmla="*/ 137 h 174"/>
                <a:gd name="T90" fmla="*/ 25 w 167"/>
                <a:gd name="T91" fmla="*/ 149 h 174"/>
                <a:gd name="T92" fmla="*/ 38 w 167"/>
                <a:gd name="T93" fmla="*/ 160 h 174"/>
                <a:gd name="T94" fmla="*/ 51 w 167"/>
                <a:gd name="T95" fmla="*/ 167 h 174"/>
                <a:gd name="T96" fmla="*/ 68 w 167"/>
                <a:gd name="T97" fmla="*/ 172 h 174"/>
                <a:gd name="T98" fmla="*/ 84 w 167"/>
                <a:gd name="T99" fmla="*/ 173 h 1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74"/>
                <a:gd name="T152" fmla="*/ 167 w 167"/>
                <a:gd name="T153" fmla="*/ 174 h 1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74">
                  <a:moveTo>
                    <a:pt x="84" y="173"/>
                  </a:moveTo>
                  <a:lnTo>
                    <a:pt x="84" y="173"/>
                  </a:lnTo>
                  <a:lnTo>
                    <a:pt x="92" y="173"/>
                  </a:lnTo>
                  <a:lnTo>
                    <a:pt x="101" y="172"/>
                  </a:lnTo>
                  <a:lnTo>
                    <a:pt x="110" y="169"/>
                  </a:lnTo>
                  <a:lnTo>
                    <a:pt x="116" y="166"/>
                  </a:lnTo>
                  <a:lnTo>
                    <a:pt x="123" y="162"/>
                  </a:lnTo>
                  <a:lnTo>
                    <a:pt x="130" y="157"/>
                  </a:lnTo>
                  <a:lnTo>
                    <a:pt x="136" y="152"/>
                  </a:lnTo>
                  <a:lnTo>
                    <a:pt x="143" y="146"/>
                  </a:lnTo>
                  <a:lnTo>
                    <a:pt x="148" y="140"/>
                  </a:lnTo>
                  <a:lnTo>
                    <a:pt x="151" y="135"/>
                  </a:lnTo>
                  <a:lnTo>
                    <a:pt x="157" y="127"/>
                  </a:lnTo>
                  <a:lnTo>
                    <a:pt x="161" y="119"/>
                  </a:lnTo>
                  <a:lnTo>
                    <a:pt x="163" y="111"/>
                  </a:lnTo>
                  <a:lnTo>
                    <a:pt x="163" y="103"/>
                  </a:lnTo>
                  <a:lnTo>
                    <a:pt x="165" y="93"/>
                  </a:lnTo>
                  <a:lnTo>
                    <a:pt x="166" y="84"/>
                  </a:lnTo>
                  <a:lnTo>
                    <a:pt x="164" y="68"/>
                  </a:lnTo>
                  <a:lnTo>
                    <a:pt x="157" y="52"/>
                  </a:lnTo>
                  <a:lnTo>
                    <a:pt x="149" y="37"/>
                  </a:lnTo>
                  <a:lnTo>
                    <a:pt x="139" y="24"/>
                  </a:lnTo>
                  <a:lnTo>
                    <a:pt x="127" y="14"/>
                  </a:lnTo>
                  <a:lnTo>
                    <a:pt x="113" y="5"/>
                  </a:lnTo>
                  <a:lnTo>
                    <a:pt x="98" y="0"/>
                  </a:lnTo>
                  <a:lnTo>
                    <a:pt x="81" y="0"/>
                  </a:lnTo>
                  <a:lnTo>
                    <a:pt x="73" y="0"/>
                  </a:lnTo>
                  <a:lnTo>
                    <a:pt x="64" y="2"/>
                  </a:lnTo>
                  <a:lnTo>
                    <a:pt x="56" y="4"/>
                  </a:lnTo>
                  <a:lnTo>
                    <a:pt x="49" y="7"/>
                  </a:lnTo>
                  <a:lnTo>
                    <a:pt x="42" y="10"/>
                  </a:lnTo>
                  <a:lnTo>
                    <a:pt x="35" y="16"/>
                  </a:lnTo>
                  <a:lnTo>
                    <a:pt x="28" y="21"/>
                  </a:lnTo>
                  <a:lnTo>
                    <a:pt x="23" y="27"/>
                  </a:lnTo>
                  <a:lnTo>
                    <a:pt x="17" y="33"/>
                  </a:lnTo>
                  <a:lnTo>
                    <a:pt x="12" y="40"/>
                  </a:lnTo>
                  <a:lnTo>
                    <a:pt x="9" y="47"/>
                  </a:lnTo>
                  <a:lnTo>
                    <a:pt x="5" y="55"/>
                  </a:lnTo>
                  <a:lnTo>
                    <a:pt x="4" y="63"/>
                  </a:lnTo>
                  <a:lnTo>
                    <a:pt x="2" y="71"/>
                  </a:lnTo>
                  <a:lnTo>
                    <a:pt x="0" y="80"/>
                  </a:lnTo>
                  <a:lnTo>
                    <a:pt x="0" y="89"/>
                  </a:lnTo>
                  <a:lnTo>
                    <a:pt x="2" y="106"/>
                  </a:lnTo>
                  <a:lnTo>
                    <a:pt x="8" y="122"/>
                  </a:lnTo>
                  <a:lnTo>
                    <a:pt x="14" y="137"/>
                  </a:lnTo>
                  <a:lnTo>
                    <a:pt x="25" y="149"/>
                  </a:lnTo>
                  <a:lnTo>
                    <a:pt x="38" y="160"/>
                  </a:lnTo>
                  <a:lnTo>
                    <a:pt x="51" y="167"/>
                  </a:lnTo>
                  <a:lnTo>
                    <a:pt x="68" y="172"/>
                  </a:lnTo>
                  <a:lnTo>
                    <a:pt x="84" y="17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0006" name="Freeform 58"/>
            <p:cNvSpPr>
              <a:spLocks/>
            </p:cNvSpPr>
            <p:nvPr/>
          </p:nvSpPr>
          <p:spPr bwMode="auto">
            <a:xfrm>
              <a:off x="2518" y="2391"/>
              <a:ext cx="96" cy="96"/>
            </a:xfrm>
            <a:custGeom>
              <a:avLst/>
              <a:gdLst>
                <a:gd name="T0" fmla="*/ 48 w 96"/>
                <a:gd name="T1" fmla="*/ 95 h 96"/>
                <a:gd name="T2" fmla="*/ 60 w 96"/>
                <a:gd name="T3" fmla="*/ 93 h 96"/>
                <a:gd name="T4" fmla="*/ 68 w 96"/>
                <a:gd name="T5" fmla="*/ 91 h 96"/>
                <a:gd name="T6" fmla="*/ 75 w 96"/>
                <a:gd name="T7" fmla="*/ 86 h 96"/>
                <a:gd name="T8" fmla="*/ 82 w 96"/>
                <a:gd name="T9" fmla="*/ 81 h 96"/>
                <a:gd name="T10" fmla="*/ 87 w 96"/>
                <a:gd name="T11" fmla="*/ 73 h 96"/>
                <a:gd name="T12" fmla="*/ 92 w 96"/>
                <a:gd name="T13" fmla="*/ 64 h 96"/>
                <a:gd name="T14" fmla="*/ 93 w 96"/>
                <a:gd name="T15" fmla="*/ 55 h 96"/>
                <a:gd name="T16" fmla="*/ 95 w 96"/>
                <a:gd name="T17" fmla="*/ 46 h 96"/>
                <a:gd name="T18" fmla="*/ 95 w 96"/>
                <a:gd name="T19" fmla="*/ 36 h 96"/>
                <a:gd name="T20" fmla="*/ 92 w 96"/>
                <a:gd name="T21" fmla="*/ 27 h 96"/>
                <a:gd name="T22" fmla="*/ 87 w 96"/>
                <a:gd name="T23" fmla="*/ 19 h 96"/>
                <a:gd name="T24" fmla="*/ 81 w 96"/>
                <a:gd name="T25" fmla="*/ 14 h 96"/>
                <a:gd name="T26" fmla="*/ 74 w 96"/>
                <a:gd name="T27" fmla="*/ 8 h 96"/>
                <a:gd name="T28" fmla="*/ 64 w 96"/>
                <a:gd name="T29" fmla="*/ 3 h 96"/>
                <a:gd name="T30" fmla="*/ 56 w 96"/>
                <a:gd name="T31" fmla="*/ 2 h 96"/>
                <a:gd name="T32" fmla="*/ 46 w 96"/>
                <a:gd name="T33" fmla="*/ 0 h 96"/>
                <a:gd name="T34" fmla="*/ 37 w 96"/>
                <a:gd name="T35" fmla="*/ 1 h 96"/>
                <a:gd name="T36" fmla="*/ 29 w 96"/>
                <a:gd name="T37" fmla="*/ 4 h 96"/>
                <a:gd name="T38" fmla="*/ 21 w 96"/>
                <a:gd name="T39" fmla="*/ 8 h 96"/>
                <a:gd name="T40" fmla="*/ 14 w 96"/>
                <a:gd name="T41" fmla="*/ 14 h 96"/>
                <a:gd name="T42" fmla="*/ 8 w 96"/>
                <a:gd name="T43" fmla="*/ 21 h 96"/>
                <a:gd name="T44" fmla="*/ 5 w 96"/>
                <a:gd name="T45" fmla="*/ 30 h 96"/>
                <a:gd name="T46" fmla="*/ 1 w 96"/>
                <a:gd name="T47" fmla="*/ 38 h 96"/>
                <a:gd name="T48" fmla="*/ 0 w 96"/>
                <a:gd name="T49" fmla="*/ 48 h 96"/>
                <a:gd name="T50" fmla="*/ 2 w 96"/>
                <a:gd name="T51" fmla="*/ 56 h 96"/>
                <a:gd name="T52" fmla="*/ 5 w 96"/>
                <a:gd name="T53" fmla="*/ 66 h 96"/>
                <a:gd name="T54" fmla="*/ 9 w 96"/>
                <a:gd name="T55" fmla="*/ 74 h 96"/>
                <a:gd name="T56" fmla="*/ 16 w 96"/>
                <a:gd name="T57" fmla="*/ 81 h 96"/>
                <a:gd name="T58" fmla="*/ 22 w 96"/>
                <a:gd name="T59" fmla="*/ 87 h 96"/>
                <a:gd name="T60" fmla="*/ 33 w 96"/>
                <a:gd name="T61" fmla="*/ 91 h 96"/>
                <a:gd name="T62" fmla="*/ 39 w 96"/>
                <a:gd name="T63" fmla="*/ 95 h 96"/>
                <a:gd name="T64" fmla="*/ 48 w 96"/>
                <a:gd name="T65" fmla="*/ 95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96"/>
                <a:gd name="T101" fmla="*/ 96 w 96"/>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96">
                  <a:moveTo>
                    <a:pt x="48" y="95"/>
                  </a:moveTo>
                  <a:lnTo>
                    <a:pt x="60" y="93"/>
                  </a:lnTo>
                  <a:lnTo>
                    <a:pt x="68" y="91"/>
                  </a:lnTo>
                  <a:lnTo>
                    <a:pt x="75" y="86"/>
                  </a:lnTo>
                  <a:lnTo>
                    <a:pt x="82" y="81"/>
                  </a:lnTo>
                  <a:lnTo>
                    <a:pt x="87" y="73"/>
                  </a:lnTo>
                  <a:lnTo>
                    <a:pt x="92" y="64"/>
                  </a:lnTo>
                  <a:lnTo>
                    <a:pt x="93" y="55"/>
                  </a:lnTo>
                  <a:lnTo>
                    <a:pt x="95" y="46"/>
                  </a:lnTo>
                  <a:lnTo>
                    <a:pt x="95" y="36"/>
                  </a:lnTo>
                  <a:lnTo>
                    <a:pt x="92" y="27"/>
                  </a:lnTo>
                  <a:lnTo>
                    <a:pt x="87" y="19"/>
                  </a:lnTo>
                  <a:lnTo>
                    <a:pt x="81" y="14"/>
                  </a:lnTo>
                  <a:lnTo>
                    <a:pt x="74" y="8"/>
                  </a:lnTo>
                  <a:lnTo>
                    <a:pt x="64" y="3"/>
                  </a:lnTo>
                  <a:lnTo>
                    <a:pt x="56" y="2"/>
                  </a:lnTo>
                  <a:lnTo>
                    <a:pt x="46" y="0"/>
                  </a:lnTo>
                  <a:lnTo>
                    <a:pt x="37" y="1"/>
                  </a:lnTo>
                  <a:lnTo>
                    <a:pt x="29" y="4"/>
                  </a:lnTo>
                  <a:lnTo>
                    <a:pt x="21" y="8"/>
                  </a:lnTo>
                  <a:lnTo>
                    <a:pt x="14" y="14"/>
                  </a:lnTo>
                  <a:lnTo>
                    <a:pt x="8" y="21"/>
                  </a:lnTo>
                  <a:lnTo>
                    <a:pt x="5" y="30"/>
                  </a:lnTo>
                  <a:lnTo>
                    <a:pt x="1" y="38"/>
                  </a:lnTo>
                  <a:lnTo>
                    <a:pt x="0" y="48"/>
                  </a:lnTo>
                  <a:lnTo>
                    <a:pt x="2" y="56"/>
                  </a:lnTo>
                  <a:lnTo>
                    <a:pt x="5" y="66"/>
                  </a:lnTo>
                  <a:lnTo>
                    <a:pt x="9" y="74"/>
                  </a:lnTo>
                  <a:lnTo>
                    <a:pt x="16" y="81"/>
                  </a:lnTo>
                  <a:lnTo>
                    <a:pt x="22" y="87"/>
                  </a:lnTo>
                  <a:lnTo>
                    <a:pt x="33" y="91"/>
                  </a:lnTo>
                  <a:lnTo>
                    <a:pt x="39" y="95"/>
                  </a:lnTo>
                  <a:lnTo>
                    <a:pt x="48" y="95"/>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007" name="Freeform 59"/>
            <p:cNvSpPr>
              <a:spLocks/>
            </p:cNvSpPr>
            <p:nvPr/>
          </p:nvSpPr>
          <p:spPr bwMode="auto">
            <a:xfrm>
              <a:off x="2545" y="2422"/>
              <a:ext cx="39" cy="38"/>
            </a:xfrm>
            <a:custGeom>
              <a:avLst/>
              <a:gdLst>
                <a:gd name="T0" fmla="*/ 19 w 39"/>
                <a:gd name="T1" fmla="*/ 1 h 38"/>
                <a:gd name="T2" fmla="*/ 23 w 39"/>
                <a:gd name="T3" fmla="*/ 0 h 38"/>
                <a:gd name="T4" fmla="*/ 27 w 39"/>
                <a:gd name="T5" fmla="*/ 1 h 38"/>
                <a:gd name="T6" fmla="*/ 30 w 39"/>
                <a:gd name="T7" fmla="*/ 2 h 38"/>
                <a:gd name="T8" fmla="*/ 33 w 39"/>
                <a:gd name="T9" fmla="*/ 4 h 38"/>
                <a:gd name="T10" fmla="*/ 34 w 39"/>
                <a:gd name="T11" fmla="*/ 8 h 38"/>
                <a:gd name="T12" fmla="*/ 36 w 39"/>
                <a:gd name="T13" fmla="*/ 11 h 38"/>
                <a:gd name="T14" fmla="*/ 37 w 39"/>
                <a:gd name="T15" fmla="*/ 14 h 38"/>
                <a:gd name="T16" fmla="*/ 37 w 39"/>
                <a:gd name="T17" fmla="*/ 18 h 38"/>
                <a:gd name="T18" fmla="*/ 38 w 39"/>
                <a:gd name="T19" fmla="*/ 21 h 38"/>
                <a:gd name="T20" fmla="*/ 36 w 39"/>
                <a:gd name="T21" fmla="*/ 24 h 38"/>
                <a:gd name="T22" fmla="*/ 35 w 39"/>
                <a:gd name="T23" fmla="*/ 28 h 38"/>
                <a:gd name="T24" fmla="*/ 31 w 39"/>
                <a:gd name="T25" fmla="*/ 30 h 38"/>
                <a:gd name="T26" fmla="*/ 29 w 39"/>
                <a:gd name="T27" fmla="*/ 33 h 38"/>
                <a:gd name="T28" fmla="*/ 26 w 39"/>
                <a:gd name="T29" fmla="*/ 36 h 38"/>
                <a:gd name="T30" fmla="*/ 22 w 39"/>
                <a:gd name="T31" fmla="*/ 36 h 38"/>
                <a:gd name="T32" fmla="*/ 19 w 39"/>
                <a:gd name="T33" fmla="*/ 37 h 38"/>
                <a:gd name="T34" fmla="*/ 12 w 39"/>
                <a:gd name="T35" fmla="*/ 35 h 38"/>
                <a:gd name="T36" fmla="*/ 6 w 39"/>
                <a:gd name="T37" fmla="*/ 32 h 38"/>
                <a:gd name="T38" fmla="*/ 2 w 39"/>
                <a:gd name="T39" fmla="*/ 26 h 38"/>
                <a:gd name="T40" fmla="*/ 1 w 39"/>
                <a:gd name="T41" fmla="*/ 19 h 38"/>
                <a:gd name="T42" fmla="*/ 0 w 39"/>
                <a:gd name="T43" fmla="*/ 15 h 38"/>
                <a:gd name="T44" fmla="*/ 2 w 39"/>
                <a:gd name="T45" fmla="*/ 12 h 38"/>
                <a:gd name="T46" fmla="*/ 4 w 39"/>
                <a:gd name="T47" fmla="*/ 8 h 38"/>
                <a:gd name="T48" fmla="*/ 6 w 39"/>
                <a:gd name="T49" fmla="*/ 7 h 38"/>
                <a:gd name="T50" fmla="*/ 9 w 39"/>
                <a:gd name="T51" fmla="*/ 4 h 38"/>
                <a:gd name="T52" fmla="*/ 12 w 39"/>
                <a:gd name="T53" fmla="*/ 2 h 38"/>
                <a:gd name="T54" fmla="*/ 16 w 39"/>
                <a:gd name="T55" fmla="*/ 1 h 38"/>
                <a:gd name="T56" fmla="*/ 19 w 39"/>
                <a:gd name="T57" fmla="*/ 1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
                <a:gd name="T88" fmla="*/ 0 h 38"/>
                <a:gd name="T89" fmla="*/ 39 w 39"/>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 h="38">
                  <a:moveTo>
                    <a:pt x="19" y="1"/>
                  </a:moveTo>
                  <a:lnTo>
                    <a:pt x="23" y="0"/>
                  </a:lnTo>
                  <a:lnTo>
                    <a:pt x="27" y="1"/>
                  </a:lnTo>
                  <a:lnTo>
                    <a:pt x="30" y="2"/>
                  </a:lnTo>
                  <a:lnTo>
                    <a:pt x="33" y="4"/>
                  </a:lnTo>
                  <a:lnTo>
                    <a:pt x="34" y="8"/>
                  </a:lnTo>
                  <a:lnTo>
                    <a:pt x="36" y="11"/>
                  </a:lnTo>
                  <a:lnTo>
                    <a:pt x="37" y="14"/>
                  </a:lnTo>
                  <a:lnTo>
                    <a:pt x="37" y="18"/>
                  </a:lnTo>
                  <a:lnTo>
                    <a:pt x="38" y="21"/>
                  </a:lnTo>
                  <a:lnTo>
                    <a:pt x="36" y="24"/>
                  </a:lnTo>
                  <a:lnTo>
                    <a:pt x="35" y="28"/>
                  </a:lnTo>
                  <a:lnTo>
                    <a:pt x="31" y="30"/>
                  </a:lnTo>
                  <a:lnTo>
                    <a:pt x="29" y="33"/>
                  </a:lnTo>
                  <a:lnTo>
                    <a:pt x="26" y="36"/>
                  </a:lnTo>
                  <a:lnTo>
                    <a:pt x="22" y="36"/>
                  </a:lnTo>
                  <a:lnTo>
                    <a:pt x="19" y="37"/>
                  </a:lnTo>
                  <a:lnTo>
                    <a:pt x="12" y="35"/>
                  </a:lnTo>
                  <a:lnTo>
                    <a:pt x="6" y="32"/>
                  </a:lnTo>
                  <a:lnTo>
                    <a:pt x="2" y="26"/>
                  </a:lnTo>
                  <a:lnTo>
                    <a:pt x="1" y="19"/>
                  </a:lnTo>
                  <a:lnTo>
                    <a:pt x="0" y="15"/>
                  </a:lnTo>
                  <a:lnTo>
                    <a:pt x="2" y="12"/>
                  </a:lnTo>
                  <a:lnTo>
                    <a:pt x="4" y="8"/>
                  </a:lnTo>
                  <a:lnTo>
                    <a:pt x="6" y="7"/>
                  </a:lnTo>
                  <a:lnTo>
                    <a:pt x="9" y="4"/>
                  </a:lnTo>
                  <a:lnTo>
                    <a:pt x="12" y="2"/>
                  </a:lnTo>
                  <a:lnTo>
                    <a:pt x="16" y="1"/>
                  </a:lnTo>
                  <a:lnTo>
                    <a:pt x="19" y="1"/>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008" name="Freeform 60"/>
            <p:cNvSpPr>
              <a:spLocks/>
            </p:cNvSpPr>
            <p:nvPr/>
          </p:nvSpPr>
          <p:spPr bwMode="auto">
            <a:xfrm>
              <a:off x="3210" y="2154"/>
              <a:ext cx="46" cy="152"/>
            </a:xfrm>
            <a:custGeom>
              <a:avLst/>
              <a:gdLst>
                <a:gd name="T0" fmla="*/ 0 w 46"/>
                <a:gd name="T1" fmla="*/ 0 h 152"/>
                <a:gd name="T2" fmla="*/ 38 w 46"/>
                <a:gd name="T3" fmla="*/ 1 h 152"/>
                <a:gd name="T4" fmla="*/ 45 w 46"/>
                <a:gd name="T5" fmla="*/ 151 h 152"/>
                <a:gd name="T6" fmla="*/ 7 w 46"/>
                <a:gd name="T7" fmla="*/ 151 h 152"/>
                <a:gd name="T8" fmla="*/ 0 w 46"/>
                <a:gd name="T9" fmla="*/ 0 h 152"/>
                <a:gd name="T10" fmla="*/ 0 60000 65536"/>
                <a:gd name="T11" fmla="*/ 0 60000 65536"/>
                <a:gd name="T12" fmla="*/ 0 60000 65536"/>
                <a:gd name="T13" fmla="*/ 0 60000 65536"/>
                <a:gd name="T14" fmla="*/ 0 60000 65536"/>
                <a:gd name="T15" fmla="*/ 0 w 46"/>
                <a:gd name="T16" fmla="*/ 0 h 152"/>
                <a:gd name="T17" fmla="*/ 46 w 46"/>
                <a:gd name="T18" fmla="*/ 152 h 152"/>
              </a:gdLst>
              <a:ahLst/>
              <a:cxnLst>
                <a:cxn ang="T10">
                  <a:pos x="T0" y="T1"/>
                </a:cxn>
                <a:cxn ang="T11">
                  <a:pos x="T2" y="T3"/>
                </a:cxn>
                <a:cxn ang="T12">
                  <a:pos x="T4" y="T5"/>
                </a:cxn>
                <a:cxn ang="T13">
                  <a:pos x="T6" y="T7"/>
                </a:cxn>
                <a:cxn ang="T14">
                  <a:pos x="T8" y="T9"/>
                </a:cxn>
              </a:cxnLst>
              <a:rect l="T15" t="T16" r="T17" b="T18"/>
              <a:pathLst>
                <a:path w="46" h="152">
                  <a:moveTo>
                    <a:pt x="0" y="0"/>
                  </a:moveTo>
                  <a:lnTo>
                    <a:pt x="38" y="1"/>
                  </a:lnTo>
                  <a:lnTo>
                    <a:pt x="45" y="151"/>
                  </a:lnTo>
                  <a:lnTo>
                    <a:pt x="7" y="151"/>
                  </a:lnTo>
                  <a:lnTo>
                    <a:pt x="0" y="0"/>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009" name="Freeform 61"/>
            <p:cNvSpPr>
              <a:spLocks/>
            </p:cNvSpPr>
            <p:nvPr/>
          </p:nvSpPr>
          <p:spPr bwMode="auto">
            <a:xfrm>
              <a:off x="3254" y="2153"/>
              <a:ext cx="48" cy="152"/>
            </a:xfrm>
            <a:custGeom>
              <a:avLst/>
              <a:gdLst>
                <a:gd name="T0" fmla="*/ 0 w 48"/>
                <a:gd name="T1" fmla="*/ 2 h 152"/>
                <a:gd name="T2" fmla="*/ 39 w 48"/>
                <a:gd name="T3" fmla="*/ 0 h 152"/>
                <a:gd name="T4" fmla="*/ 47 w 48"/>
                <a:gd name="T5" fmla="*/ 149 h 152"/>
                <a:gd name="T6" fmla="*/ 8 w 48"/>
                <a:gd name="T7" fmla="*/ 151 h 152"/>
                <a:gd name="T8" fmla="*/ 0 w 48"/>
                <a:gd name="T9" fmla="*/ 2 h 152"/>
                <a:gd name="T10" fmla="*/ 0 60000 65536"/>
                <a:gd name="T11" fmla="*/ 0 60000 65536"/>
                <a:gd name="T12" fmla="*/ 0 60000 65536"/>
                <a:gd name="T13" fmla="*/ 0 60000 65536"/>
                <a:gd name="T14" fmla="*/ 0 60000 65536"/>
                <a:gd name="T15" fmla="*/ 0 w 48"/>
                <a:gd name="T16" fmla="*/ 0 h 152"/>
                <a:gd name="T17" fmla="*/ 48 w 48"/>
                <a:gd name="T18" fmla="*/ 152 h 152"/>
              </a:gdLst>
              <a:ahLst/>
              <a:cxnLst>
                <a:cxn ang="T10">
                  <a:pos x="T0" y="T1"/>
                </a:cxn>
                <a:cxn ang="T11">
                  <a:pos x="T2" y="T3"/>
                </a:cxn>
                <a:cxn ang="T12">
                  <a:pos x="T4" y="T5"/>
                </a:cxn>
                <a:cxn ang="T13">
                  <a:pos x="T6" y="T7"/>
                </a:cxn>
                <a:cxn ang="T14">
                  <a:pos x="T8" y="T9"/>
                </a:cxn>
              </a:cxnLst>
              <a:rect l="T15" t="T16" r="T17" b="T18"/>
              <a:pathLst>
                <a:path w="48" h="152">
                  <a:moveTo>
                    <a:pt x="0" y="2"/>
                  </a:moveTo>
                  <a:lnTo>
                    <a:pt x="39" y="0"/>
                  </a:lnTo>
                  <a:lnTo>
                    <a:pt x="47" y="149"/>
                  </a:lnTo>
                  <a:lnTo>
                    <a:pt x="8" y="151"/>
                  </a:lnTo>
                  <a:lnTo>
                    <a:pt x="0" y="2"/>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010" name="Freeform 62"/>
            <p:cNvSpPr>
              <a:spLocks/>
            </p:cNvSpPr>
            <p:nvPr/>
          </p:nvSpPr>
          <p:spPr bwMode="auto">
            <a:xfrm>
              <a:off x="3295" y="2150"/>
              <a:ext cx="46" cy="150"/>
            </a:xfrm>
            <a:custGeom>
              <a:avLst/>
              <a:gdLst>
                <a:gd name="T0" fmla="*/ 0 w 46"/>
                <a:gd name="T1" fmla="*/ 0 h 150"/>
                <a:gd name="T2" fmla="*/ 39 w 46"/>
                <a:gd name="T3" fmla="*/ 0 h 150"/>
                <a:gd name="T4" fmla="*/ 45 w 46"/>
                <a:gd name="T5" fmla="*/ 149 h 150"/>
                <a:gd name="T6" fmla="*/ 7 w 46"/>
                <a:gd name="T7" fmla="*/ 149 h 150"/>
                <a:gd name="T8" fmla="*/ 0 w 46"/>
                <a:gd name="T9" fmla="*/ 0 h 150"/>
                <a:gd name="T10" fmla="*/ 0 60000 65536"/>
                <a:gd name="T11" fmla="*/ 0 60000 65536"/>
                <a:gd name="T12" fmla="*/ 0 60000 65536"/>
                <a:gd name="T13" fmla="*/ 0 60000 65536"/>
                <a:gd name="T14" fmla="*/ 0 60000 65536"/>
                <a:gd name="T15" fmla="*/ 0 w 46"/>
                <a:gd name="T16" fmla="*/ 0 h 150"/>
                <a:gd name="T17" fmla="*/ 46 w 46"/>
                <a:gd name="T18" fmla="*/ 150 h 150"/>
              </a:gdLst>
              <a:ahLst/>
              <a:cxnLst>
                <a:cxn ang="T10">
                  <a:pos x="T0" y="T1"/>
                </a:cxn>
                <a:cxn ang="T11">
                  <a:pos x="T2" y="T3"/>
                </a:cxn>
                <a:cxn ang="T12">
                  <a:pos x="T4" y="T5"/>
                </a:cxn>
                <a:cxn ang="T13">
                  <a:pos x="T6" y="T7"/>
                </a:cxn>
                <a:cxn ang="T14">
                  <a:pos x="T8" y="T9"/>
                </a:cxn>
              </a:cxnLst>
              <a:rect l="T15" t="T16" r="T17" b="T18"/>
              <a:pathLst>
                <a:path w="46" h="150">
                  <a:moveTo>
                    <a:pt x="0" y="0"/>
                  </a:moveTo>
                  <a:lnTo>
                    <a:pt x="39" y="0"/>
                  </a:lnTo>
                  <a:lnTo>
                    <a:pt x="45" y="149"/>
                  </a:lnTo>
                  <a:lnTo>
                    <a:pt x="7" y="149"/>
                  </a:lnTo>
                  <a:lnTo>
                    <a:pt x="0" y="0"/>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grpSp>
      <p:grpSp>
        <p:nvGrpSpPr>
          <p:cNvPr id="3" name="Group 76"/>
          <p:cNvGrpSpPr>
            <a:grpSpLocks/>
          </p:cNvGrpSpPr>
          <p:nvPr/>
        </p:nvGrpSpPr>
        <p:grpSpPr bwMode="auto">
          <a:xfrm>
            <a:off x="3559175" y="3789363"/>
            <a:ext cx="3071813" cy="501650"/>
            <a:chOff x="2242" y="2387"/>
            <a:chExt cx="1935" cy="316"/>
          </a:xfrm>
        </p:grpSpPr>
        <p:sp>
          <p:nvSpPr>
            <p:cNvPr id="39945" name="Line 63"/>
            <p:cNvSpPr>
              <a:spLocks noChangeShapeType="1"/>
            </p:cNvSpPr>
            <p:nvPr/>
          </p:nvSpPr>
          <p:spPr bwMode="auto">
            <a:xfrm flipV="1">
              <a:off x="2249" y="2387"/>
              <a:ext cx="1792" cy="224"/>
            </a:xfrm>
            <a:prstGeom prst="line">
              <a:avLst/>
            </a:prstGeom>
            <a:noFill/>
            <a:ln w="38100">
              <a:solidFill>
                <a:srgbClr val="7FFF00"/>
              </a:solidFill>
              <a:round/>
              <a:headEnd/>
              <a:tailEnd/>
            </a:ln>
          </p:spPr>
          <p:txBody>
            <a:bodyPr wrap="none" anchor="ctr"/>
            <a:lstStyle/>
            <a:p>
              <a:endParaRPr lang="en-GB" sz="2400" b="1">
                <a:solidFill>
                  <a:srgbClr val="FFFF00"/>
                </a:solidFill>
              </a:endParaRPr>
            </a:p>
          </p:txBody>
        </p:sp>
        <p:sp>
          <p:nvSpPr>
            <p:cNvPr id="39946" name="Line 64"/>
            <p:cNvSpPr>
              <a:spLocks noChangeShapeType="1"/>
            </p:cNvSpPr>
            <p:nvPr/>
          </p:nvSpPr>
          <p:spPr bwMode="auto">
            <a:xfrm>
              <a:off x="2242" y="2618"/>
              <a:ext cx="1835" cy="85"/>
            </a:xfrm>
            <a:prstGeom prst="line">
              <a:avLst/>
            </a:prstGeom>
            <a:noFill/>
            <a:ln w="38100">
              <a:solidFill>
                <a:srgbClr val="7FFF00"/>
              </a:solidFill>
              <a:round/>
              <a:headEnd/>
              <a:tailEnd/>
            </a:ln>
          </p:spPr>
          <p:txBody>
            <a:bodyPr wrap="none" anchor="ctr"/>
            <a:lstStyle/>
            <a:p>
              <a:endParaRPr lang="en-GB" sz="2400" b="1">
                <a:solidFill>
                  <a:srgbClr val="FFFF00"/>
                </a:solidFill>
              </a:endParaRPr>
            </a:p>
          </p:txBody>
        </p:sp>
        <p:grpSp>
          <p:nvGrpSpPr>
            <p:cNvPr id="4" name="Group 67"/>
            <p:cNvGrpSpPr>
              <a:grpSpLocks/>
            </p:cNvGrpSpPr>
            <p:nvPr/>
          </p:nvGrpSpPr>
          <p:grpSpPr bwMode="auto">
            <a:xfrm>
              <a:off x="3043" y="2416"/>
              <a:ext cx="1134" cy="272"/>
              <a:chOff x="2971" y="2432"/>
              <a:chExt cx="1134" cy="272"/>
            </a:xfrm>
          </p:grpSpPr>
          <p:sp>
            <p:nvSpPr>
              <p:cNvPr id="39948" name="AutoShape 68"/>
              <p:cNvSpPr>
                <a:spLocks noChangeArrowheads="1"/>
              </p:cNvSpPr>
              <p:nvPr/>
            </p:nvSpPr>
            <p:spPr bwMode="auto">
              <a:xfrm rot="-3627673">
                <a:off x="3243"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39949" name="AutoShape 69"/>
              <p:cNvSpPr>
                <a:spLocks noChangeArrowheads="1"/>
              </p:cNvSpPr>
              <p:nvPr/>
            </p:nvSpPr>
            <p:spPr bwMode="auto">
              <a:xfrm>
                <a:off x="3515" y="2523"/>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39950" name="AutoShape 70"/>
              <p:cNvSpPr>
                <a:spLocks noChangeArrowheads="1"/>
              </p:cNvSpPr>
              <p:nvPr/>
            </p:nvSpPr>
            <p:spPr bwMode="auto">
              <a:xfrm rot="-3850740">
                <a:off x="3787" y="256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39951" name="AutoShape 71"/>
              <p:cNvSpPr>
                <a:spLocks noChangeArrowheads="1"/>
              </p:cNvSpPr>
              <p:nvPr/>
            </p:nvSpPr>
            <p:spPr bwMode="auto">
              <a:xfrm rot="2556844">
                <a:off x="2971" y="2538"/>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39952" name="AutoShape 72"/>
              <p:cNvSpPr>
                <a:spLocks noChangeArrowheads="1"/>
              </p:cNvSpPr>
              <p:nvPr/>
            </p:nvSpPr>
            <p:spPr bwMode="auto">
              <a:xfrm rot="6489957">
                <a:off x="3969" y="2432"/>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grpSp>
      </p:grpSp>
      <p:sp>
        <p:nvSpPr>
          <p:cNvPr id="174153" name="Rectangle 73"/>
          <p:cNvSpPr>
            <a:spLocks noChangeArrowheads="1"/>
          </p:cNvSpPr>
          <p:nvPr/>
        </p:nvSpPr>
        <p:spPr bwMode="auto">
          <a:xfrm>
            <a:off x="6516216" y="3573016"/>
            <a:ext cx="2389188" cy="1197764"/>
          </a:xfrm>
          <a:prstGeom prst="rect">
            <a:avLst/>
          </a:prstGeom>
          <a:noFill/>
          <a:ln w="12700">
            <a:noFill/>
            <a:miter lim="800000"/>
            <a:headEnd/>
            <a:tailEnd/>
          </a:ln>
        </p:spPr>
        <p:txBody>
          <a:bodyPr lIns="90488" tIns="44450" rIns="90488" bIns="44450">
            <a:spAutoFit/>
          </a:bodyPr>
          <a:lstStyle/>
          <a:p>
            <a:pPr defTabSz="762000" eaLnBrk="0" hangingPunct="0"/>
            <a:r>
              <a:rPr lang="en-GB" sz="2400" b="1" dirty="0" smtClean="0">
                <a:solidFill>
                  <a:srgbClr val="FFFF00"/>
                </a:solidFill>
              </a:rPr>
              <a:t>Turbulent air</a:t>
            </a:r>
            <a:endParaRPr lang="en-GB" sz="2400" b="1" dirty="0">
              <a:solidFill>
                <a:srgbClr val="FFFF00"/>
              </a:solidFill>
            </a:endParaRPr>
          </a:p>
          <a:p>
            <a:pPr defTabSz="762000" eaLnBrk="0" hangingPunct="0"/>
            <a:r>
              <a:rPr lang="en-GB" sz="2400" b="1" dirty="0" smtClean="0">
                <a:solidFill>
                  <a:srgbClr val="FFFF00"/>
                </a:solidFill>
              </a:rPr>
              <a:t>Just touching</a:t>
            </a:r>
            <a:endParaRPr lang="en-GB" sz="2400" b="1" dirty="0">
              <a:solidFill>
                <a:srgbClr val="FFFF00"/>
              </a:solidFill>
            </a:endParaRPr>
          </a:p>
          <a:p>
            <a:pPr defTabSz="762000" eaLnBrk="0" hangingPunct="0"/>
            <a:r>
              <a:rPr lang="en-GB" sz="2400" b="1" dirty="0" err="1" smtClean="0">
                <a:solidFill>
                  <a:srgbClr val="FFFF00"/>
                </a:solidFill>
              </a:rPr>
              <a:t>tailplane</a:t>
            </a:r>
            <a:endParaRPr lang="en-GB" sz="2400" b="1" dirty="0">
              <a:solidFill>
                <a:srgbClr val="FFFF00"/>
              </a:solidFill>
            </a:endParaRPr>
          </a:p>
        </p:txBody>
      </p:sp>
      <p:sp>
        <p:nvSpPr>
          <p:cNvPr id="174154" name="Rectangle 74"/>
          <p:cNvSpPr>
            <a:spLocks noChangeArrowheads="1"/>
          </p:cNvSpPr>
          <p:nvPr/>
        </p:nvSpPr>
        <p:spPr bwMode="auto">
          <a:xfrm>
            <a:off x="1979712" y="4509120"/>
            <a:ext cx="2304256" cy="828432"/>
          </a:xfrm>
          <a:prstGeom prst="rect">
            <a:avLst/>
          </a:prstGeom>
          <a:noFill/>
          <a:ln w="12700">
            <a:noFill/>
            <a:miter lim="800000"/>
            <a:headEnd/>
            <a:tailEnd/>
          </a:ln>
        </p:spPr>
        <p:txBody>
          <a:bodyPr wrap="square" lIns="90488" tIns="44450" rIns="90488" bIns="44450">
            <a:spAutoFit/>
          </a:bodyPr>
          <a:lstStyle/>
          <a:p>
            <a:pPr defTabSz="762000" eaLnBrk="0" hangingPunct="0"/>
            <a:r>
              <a:rPr lang="en-GB" sz="2400" b="1" dirty="0" smtClean="0">
                <a:solidFill>
                  <a:srgbClr val="FFFF00"/>
                </a:solidFill>
              </a:rPr>
              <a:t>Stall warning</a:t>
            </a:r>
            <a:endParaRPr lang="en-GB" sz="2400" b="1" dirty="0">
              <a:solidFill>
                <a:srgbClr val="FFFF00"/>
              </a:solidFill>
            </a:endParaRPr>
          </a:p>
          <a:p>
            <a:pPr defTabSz="762000" eaLnBrk="0" hangingPunct="0"/>
            <a:r>
              <a:rPr lang="en-GB" sz="2400" b="1" dirty="0" smtClean="0">
                <a:solidFill>
                  <a:srgbClr val="FFFF00"/>
                </a:solidFill>
              </a:rPr>
              <a:t>Light buffet</a:t>
            </a:r>
            <a:endParaRPr lang="en-GB" sz="24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20000">
                                      <p:cBhvr>
                                        <p:cTn id="6" dur="2000" fill="hold"/>
                                        <p:tgtEl>
                                          <p:spTgt spid="2"/>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180000">
                                      <p:cBhvr>
                                        <p:cTn id="9" dur="2000" fill="hold"/>
                                        <p:tgtEl>
                                          <p:spTgt spid="2"/>
                                        </p:tgtEl>
                                        <p:attrNameLst>
                                          <p:attrName>r</p:attrName>
                                        </p:attrNameLst>
                                      </p:cBhvr>
                                    </p:animRot>
                                  </p:childTnLst>
                                </p:cTn>
                              </p:par>
                            </p:childTnLst>
                          </p:cTn>
                        </p:par>
                        <p:par>
                          <p:cTn id="10" fill="hold">
                            <p:stCondLst>
                              <p:cond delay="4000"/>
                            </p:stCondLst>
                            <p:childTnLst>
                              <p:par>
                                <p:cTn id="11" presetID="8" presetClass="emph" presetSubtype="0" fill="hold" nodeType="afterEffect">
                                  <p:stCondLst>
                                    <p:cond delay="0"/>
                                  </p:stCondLst>
                                  <p:childTnLst>
                                    <p:animRot by="180000">
                                      <p:cBhvr>
                                        <p:cTn id="12" dur="2000" fill="hold"/>
                                        <p:tgtEl>
                                          <p:spTgt spid="2"/>
                                        </p:tgtEl>
                                        <p:attrNameLst>
                                          <p:attrName>r</p:attrName>
                                        </p:attrNameLst>
                                      </p:cBhvr>
                                    </p:animRot>
                                  </p:childTnLst>
                                </p:cTn>
                              </p:par>
                              <p:par>
                                <p:cTn id="13" presetID="10" presetClass="exit" presetSubtype="0" fill="hold" grpId="0" nodeType="withEffect">
                                  <p:stCondLst>
                                    <p:cond delay="0"/>
                                  </p:stCondLst>
                                  <p:childTnLst>
                                    <p:animEffect transition="out" filter="fade">
                                      <p:cBhvr>
                                        <p:cTn id="14" dur="2000"/>
                                        <p:tgtEl>
                                          <p:spTgt spid="174146"/>
                                        </p:tgtEl>
                                      </p:cBhvr>
                                    </p:animEffect>
                                    <p:set>
                                      <p:cBhvr>
                                        <p:cTn id="15" dur="1" fill="hold">
                                          <p:stCondLst>
                                            <p:cond delay="1999"/>
                                          </p:stCondLst>
                                        </p:cTn>
                                        <p:tgtEl>
                                          <p:spTgt spid="17414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174145"/>
                                        </p:tgtEl>
                                      </p:cBhvr>
                                    </p:animEffect>
                                    <p:set>
                                      <p:cBhvr>
                                        <p:cTn id="18" dur="1" fill="hold">
                                          <p:stCondLst>
                                            <p:cond delay="1999"/>
                                          </p:stCondLst>
                                        </p:cTn>
                                        <p:tgtEl>
                                          <p:spTgt spid="17414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74153"/>
                                        </p:tgtEl>
                                        <p:attrNameLst>
                                          <p:attrName>style.visibility</p:attrName>
                                        </p:attrNameLst>
                                      </p:cBhvr>
                                      <p:to>
                                        <p:strVal val="visible"/>
                                      </p:to>
                                    </p:set>
                                    <p:animEffect transition="in" filter="fade">
                                      <p:cBhvr>
                                        <p:cTn id="21" dur="2000"/>
                                        <p:tgtEl>
                                          <p:spTgt spid="1741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4154"/>
                                        </p:tgtEl>
                                        <p:attrNameLst>
                                          <p:attrName>style.visibility</p:attrName>
                                        </p:attrNameLst>
                                      </p:cBhvr>
                                      <p:to>
                                        <p:strVal val="visible"/>
                                      </p:to>
                                    </p:set>
                                    <p:animEffect transition="in" filter="fade">
                                      <p:cBhvr>
                                        <p:cTn id="24" dur="2000"/>
                                        <p:tgtEl>
                                          <p:spTgt spid="17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5" grpId="0"/>
      <p:bldP spid="174146" grpId="0"/>
      <p:bldP spid="174153" grpId="0"/>
      <p:bldP spid="1741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20000">
            <a:off x="1155700" y="2976563"/>
            <a:ext cx="4503738" cy="1447800"/>
            <a:chOff x="728" y="1875"/>
            <a:chExt cx="2837" cy="912"/>
          </a:xfrm>
        </p:grpSpPr>
        <p:sp>
          <p:nvSpPr>
            <p:cNvPr id="40985" name="Freeform 5"/>
            <p:cNvSpPr>
              <a:spLocks/>
            </p:cNvSpPr>
            <p:nvPr/>
          </p:nvSpPr>
          <p:spPr bwMode="auto">
            <a:xfrm>
              <a:off x="2615" y="2134"/>
              <a:ext cx="492" cy="193"/>
            </a:xfrm>
            <a:custGeom>
              <a:avLst/>
              <a:gdLst>
                <a:gd name="T0" fmla="*/ 0 w 492"/>
                <a:gd name="T1" fmla="*/ 151 h 193"/>
                <a:gd name="T2" fmla="*/ 4 w 492"/>
                <a:gd name="T3" fmla="*/ 150 h 193"/>
                <a:gd name="T4" fmla="*/ 13 w 492"/>
                <a:gd name="T5" fmla="*/ 149 h 193"/>
                <a:gd name="T6" fmla="*/ 29 w 492"/>
                <a:gd name="T7" fmla="*/ 148 h 193"/>
                <a:gd name="T8" fmla="*/ 48 w 492"/>
                <a:gd name="T9" fmla="*/ 145 h 193"/>
                <a:gd name="T10" fmla="*/ 71 w 492"/>
                <a:gd name="T11" fmla="*/ 142 h 193"/>
                <a:gd name="T12" fmla="*/ 98 w 492"/>
                <a:gd name="T13" fmla="*/ 138 h 193"/>
                <a:gd name="T14" fmla="*/ 127 w 492"/>
                <a:gd name="T15" fmla="*/ 135 h 193"/>
                <a:gd name="T16" fmla="*/ 158 w 492"/>
                <a:gd name="T17" fmla="*/ 131 h 193"/>
                <a:gd name="T18" fmla="*/ 189 w 492"/>
                <a:gd name="T19" fmla="*/ 127 h 193"/>
                <a:gd name="T20" fmla="*/ 221 w 492"/>
                <a:gd name="T21" fmla="*/ 123 h 193"/>
                <a:gd name="T22" fmla="*/ 252 w 492"/>
                <a:gd name="T23" fmla="*/ 119 h 193"/>
                <a:gd name="T24" fmla="*/ 280 w 492"/>
                <a:gd name="T25" fmla="*/ 116 h 193"/>
                <a:gd name="T26" fmla="*/ 307 w 492"/>
                <a:gd name="T27" fmla="*/ 112 h 193"/>
                <a:gd name="T28" fmla="*/ 330 w 492"/>
                <a:gd name="T29" fmla="*/ 110 h 193"/>
                <a:gd name="T30" fmla="*/ 349 w 492"/>
                <a:gd name="T31" fmla="*/ 107 h 193"/>
                <a:gd name="T32" fmla="*/ 365 w 492"/>
                <a:gd name="T33" fmla="*/ 104 h 193"/>
                <a:gd name="T34" fmla="*/ 377 w 492"/>
                <a:gd name="T35" fmla="*/ 101 h 193"/>
                <a:gd name="T36" fmla="*/ 387 w 492"/>
                <a:gd name="T37" fmla="*/ 96 h 193"/>
                <a:gd name="T38" fmla="*/ 398 w 492"/>
                <a:gd name="T39" fmla="*/ 91 h 193"/>
                <a:gd name="T40" fmla="*/ 409 w 492"/>
                <a:gd name="T41" fmla="*/ 83 h 193"/>
                <a:gd name="T42" fmla="*/ 421 w 492"/>
                <a:gd name="T43" fmla="*/ 73 h 193"/>
                <a:gd name="T44" fmla="*/ 432 w 492"/>
                <a:gd name="T45" fmla="*/ 64 h 193"/>
                <a:gd name="T46" fmla="*/ 441 w 492"/>
                <a:gd name="T47" fmla="*/ 55 h 193"/>
                <a:gd name="T48" fmla="*/ 451 w 492"/>
                <a:gd name="T49" fmla="*/ 45 h 193"/>
                <a:gd name="T50" fmla="*/ 460 w 492"/>
                <a:gd name="T51" fmla="*/ 35 h 193"/>
                <a:gd name="T52" fmla="*/ 467 w 492"/>
                <a:gd name="T53" fmla="*/ 27 h 193"/>
                <a:gd name="T54" fmla="*/ 473 w 492"/>
                <a:gd name="T55" fmla="*/ 18 h 193"/>
                <a:gd name="T56" fmla="*/ 481 w 492"/>
                <a:gd name="T57" fmla="*/ 11 h 193"/>
                <a:gd name="T58" fmla="*/ 485 w 492"/>
                <a:gd name="T59" fmla="*/ 5 h 193"/>
                <a:gd name="T60" fmla="*/ 489 w 492"/>
                <a:gd name="T61" fmla="*/ 1 h 193"/>
                <a:gd name="T62" fmla="*/ 491 w 492"/>
                <a:gd name="T63" fmla="*/ 0 h 193"/>
                <a:gd name="T64" fmla="*/ 491 w 492"/>
                <a:gd name="T65" fmla="*/ 1 h 193"/>
                <a:gd name="T66" fmla="*/ 491 w 492"/>
                <a:gd name="T67" fmla="*/ 176 h 193"/>
                <a:gd name="T68" fmla="*/ 0 w 492"/>
                <a:gd name="T69" fmla="*/ 192 h 193"/>
                <a:gd name="T70" fmla="*/ 0 w 492"/>
                <a:gd name="T71" fmla="*/ 151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193"/>
                <a:gd name="T110" fmla="*/ 492 w 492"/>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193">
                  <a:moveTo>
                    <a:pt x="0" y="151"/>
                  </a:moveTo>
                  <a:lnTo>
                    <a:pt x="4" y="150"/>
                  </a:lnTo>
                  <a:lnTo>
                    <a:pt x="13" y="149"/>
                  </a:lnTo>
                  <a:lnTo>
                    <a:pt x="29" y="148"/>
                  </a:lnTo>
                  <a:lnTo>
                    <a:pt x="48" y="145"/>
                  </a:lnTo>
                  <a:lnTo>
                    <a:pt x="71" y="142"/>
                  </a:lnTo>
                  <a:lnTo>
                    <a:pt x="98" y="138"/>
                  </a:lnTo>
                  <a:lnTo>
                    <a:pt x="127" y="135"/>
                  </a:lnTo>
                  <a:lnTo>
                    <a:pt x="158" y="131"/>
                  </a:lnTo>
                  <a:lnTo>
                    <a:pt x="189" y="127"/>
                  </a:lnTo>
                  <a:lnTo>
                    <a:pt x="221" y="123"/>
                  </a:lnTo>
                  <a:lnTo>
                    <a:pt x="252" y="119"/>
                  </a:lnTo>
                  <a:lnTo>
                    <a:pt x="280" y="116"/>
                  </a:lnTo>
                  <a:lnTo>
                    <a:pt x="307" y="112"/>
                  </a:lnTo>
                  <a:lnTo>
                    <a:pt x="330" y="110"/>
                  </a:lnTo>
                  <a:lnTo>
                    <a:pt x="349" y="107"/>
                  </a:lnTo>
                  <a:lnTo>
                    <a:pt x="365" y="104"/>
                  </a:lnTo>
                  <a:lnTo>
                    <a:pt x="377" y="101"/>
                  </a:lnTo>
                  <a:lnTo>
                    <a:pt x="387" y="96"/>
                  </a:lnTo>
                  <a:lnTo>
                    <a:pt x="398" y="91"/>
                  </a:lnTo>
                  <a:lnTo>
                    <a:pt x="409" y="83"/>
                  </a:lnTo>
                  <a:lnTo>
                    <a:pt x="421" y="73"/>
                  </a:lnTo>
                  <a:lnTo>
                    <a:pt x="432" y="64"/>
                  </a:lnTo>
                  <a:lnTo>
                    <a:pt x="441" y="55"/>
                  </a:lnTo>
                  <a:lnTo>
                    <a:pt x="451" y="45"/>
                  </a:lnTo>
                  <a:lnTo>
                    <a:pt x="460" y="35"/>
                  </a:lnTo>
                  <a:lnTo>
                    <a:pt x="467" y="27"/>
                  </a:lnTo>
                  <a:lnTo>
                    <a:pt x="473" y="18"/>
                  </a:lnTo>
                  <a:lnTo>
                    <a:pt x="481" y="11"/>
                  </a:lnTo>
                  <a:lnTo>
                    <a:pt x="485" y="5"/>
                  </a:lnTo>
                  <a:lnTo>
                    <a:pt x="489" y="1"/>
                  </a:lnTo>
                  <a:lnTo>
                    <a:pt x="491" y="0"/>
                  </a:lnTo>
                  <a:lnTo>
                    <a:pt x="491" y="1"/>
                  </a:lnTo>
                  <a:lnTo>
                    <a:pt x="491" y="176"/>
                  </a:lnTo>
                  <a:lnTo>
                    <a:pt x="0" y="192"/>
                  </a:lnTo>
                  <a:lnTo>
                    <a:pt x="0" y="151"/>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986" name="Freeform 6"/>
            <p:cNvSpPr>
              <a:spLocks/>
            </p:cNvSpPr>
            <p:nvPr/>
          </p:nvSpPr>
          <p:spPr bwMode="auto">
            <a:xfrm>
              <a:off x="2606" y="2137"/>
              <a:ext cx="504" cy="195"/>
            </a:xfrm>
            <a:custGeom>
              <a:avLst/>
              <a:gdLst>
                <a:gd name="T0" fmla="*/ 0 w 504"/>
                <a:gd name="T1" fmla="*/ 152 h 195"/>
                <a:gd name="T2" fmla="*/ 0 w 504"/>
                <a:gd name="T3" fmla="*/ 152 h 195"/>
                <a:gd name="T4" fmla="*/ 4 w 504"/>
                <a:gd name="T5" fmla="*/ 151 h 195"/>
                <a:gd name="T6" fmla="*/ 14 w 504"/>
                <a:gd name="T7" fmla="*/ 149 h 195"/>
                <a:gd name="T8" fmla="*/ 30 w 504"/>
                <a:gd name="T9" fmla="*/ 147 h 195"/>
                <a:gd name="T10" fmla="*/ 49 w 504"/>
                <a:gd name="T11" fmla="*/ 146 h 195"/>
                <a:gd name="T12" fmla="*/ 73 w 504"/>
                <a:gd name="T13" fmla="*/ 143 h 195"/>
                <a:gd name="T14" fmla="*/ 100 w 504"/>
                <a:gd name="T15" fmla="*/ 140 h 195"/>
                <a:gd name="T16" fmla="*/ 130 w 504"/>
                <a:gd name="T17" fmla="*/ 136 h 195"/>
                <a:gd name="T18" fmla="*/ 161 w 504"/>
                <a:gd name="T19" fmla="*/ 133 h 195"/>
                <a:gd name="T20" fmla="*/ 192 w 504"/>
                <a:gd name="T21" fmla="*/ 129 h 195"/>
                <a:gd name="T22" fmla="*/ 226 w 504"/>
                <a:gd name="T23" fmla="*/ 126 h 195"/>
                <a:gd name="T24" fmla="*/ 257 w 504"/>
                <a:gd name="T25" fmla="*/ 121 h 195"/>
                <a:gd name="T26" fmla="*/ 287 w 504"/>
                <a:gd name="T27" fmla="*/ 118 h 195"/>
                <a:gd name="T28" fmla="*/ 314 w 504"/>
                <a:gd name="T29" fmla="*/ 114 h 195"/>
                <a:gd name="T30" fmla="*/ 337 w 504"/>
                <a:gd name="T31" fmla="*/ 112 h 195"/>
                <a:gd name="T32" fmla="*/ 358 w 504"/>
                <a:gd name="T33" fmla="*/ 110 h 195"/>
                <a:gd name="T34" fmla="*/ 373 w 504"/>
                <a:gd name="T35" fmla="*/ 105 h 195"/>
                <a:gd name="T36" fmla="*/ 385 w 504"/>
                <a:gd name="T37" fmla="*/ 104 h 195"/>
                <a:gd name="T38" fmla="*/ 396 w 504"/>
                <a:gd name="T39" fmla="*/ 99 h 195"/>
                <a:gd name="T40" fmla="*/ 407 w 504"/>
                <a:gd name="T41" fmla="*/ 93 h 195"/>
                <a:gd name="T42" fmla="*/ 418 w 504"/>
                <a:gd name="T43" fmla="*/ 84 h 195"/>
                <a:gd name="T44" fmla="*/ 430 w 504"/>
                <a:gd name="T45" fmla="*/ 76 h 195"/>
                <a:gd name="T46" fmla="*/ 442 w 504"/>
                <a:gd name="T47" fmla="*/ 66 h 195"/>
                <a:gd name="T48" fmla="*/ 451 w 504"/>
                <a:gd name="T49" fmla="*/ 56 h 195"/>
                <a:gd name="T50" fmla="*/ 461 w 504"/>
                <a:gd name="T51" fmla="*/ 46 h 195"/>
                <a:gd name="T52" fmla="*/ 469 w 504"/>
                <a:gd name="T53" fmla="*/ 35 h 195"/>
                <a:gd name="T54" fmla="*/ 476 w 504"/>
                <a:gd name="T55" fmla="*/ 27 h 195"/>
                <a:gd name="T56" fmla="*/ 483 w 504"/>
                <a:gd name="T57" fmla="*/ 17 h 195"/>
                <a:gd name="T58" fmla="*/ 491 w 504"/>
                <a:gd name="T59" fmla="*/ 11 h 195"/>
                <a:gd name="T60" fmla="*/ 495 w 504"/>
                <a:gd name="T61" fmla="*/ 5 h 195"/>
                <a:gd name="T62" fmla="*/ 499 w 504"/>
                <a:gd name="T63" fmla="*/ 1 h 195"/>
                <a:gd name="T64" fmla="*/ 501 w 504"/>
                <a:gd name="T65" fmla="*/ 0 h 195"/>
                <a:gd name="T66" fmla="*/ 502 w 504"/>
                <a:gd name="T67" fmla="*/ 1 h 195"/>
                <a:gd name="T68" fmla="*/ 503 w 504"/>
                <a:gd name="T69" fmla="*/ 184 h 195"/>
                <a:gd name="T70" fmla="*/ 1 w 504"/>
                <a:gd name="T71" fmla="*/ 194 h 195"/>
                <a:gd name="T72" fmla="*/ 0 w 504"/>
                <a:gd name="T73" fmla="*/ 152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4"/>
                <a:gd name="T112" fmla="*/ 0 h 195"/>
                <a:gd name="T113" fmla="*/ 504 w 504"/>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4" h="195">
                  <a:moveTo>
                    <a:pt x="0" y="152"/>
                  </a:moveTo>
                  <a:lnTo>
                    <a:pt x="0" y="152"/>
                  </a:lnTo>
                  <a:lnTo>
                    <a:pt x="4" y="151"/>
                  </a:lnTo>
                  <a:lnTo>
                    <a:pt x="14" y="149"/>
                  </a:lnTo>
                  <a:lnTo>
                    <a:pt x="30" y="147"/>
                  </a:lnTo>
                  <a:lnTo>
                    <a:pt x="49" y="146"/>
                  </a:lnTo>
                  <a:lnTo>
                    <a:pt x="73" y="143"/>
                  </a:lnTo>
                  <a:lnTo>
                    <a:pt x="100" y="140"/>
                  </a:lnTo>
                  <a:lnTo>
                    <a:pt x="130" y="136"/>
                  </a:lnTo>
                  <a:lnTo>
                    <a:pt x="161" y="133"/>
                  </a:lnTo>
                  <a:lnTo>
                    <a:pt x="192" y="129"/>
                  </a:lnTo>
                  <a:lnTo>
                    <a:pt x="226" y="126"/>
                  </a:lnTo>
                  <a:lnTo>
                    <a:pt x="257" y="121"/>
                  </a:lnTo>
                  <a:lnTo>
                    <a:pt x="287" y="118"/>
                  </a:lnTo>
                  <a:lnTo>
                    <a:pt x="314" y="114"/>
                  </a:lnTo>
                  <a:lnTo>
                    <a:pt x="337" y="112"/>
                  </a:lnTo>
                  <a:lnTo>
                    <a:pt x="358" y="110"/>
                  </a:lnTo>
                  <a:lnTo>
                    <a:pt x="373" y="105"/>
                  </a:lnTo>
                  <a:lnTo>
                    <a:pt x="385" y="104"/>
                  </a:lnTo>
                  <a:lnTo>
                    <a:pt x="396" y="99"/>
                  </a:lnTo>
                  <a:lnTo>
                    <a:pt x="407" y="93"/>
                  </a:lnTo>
                  <a:lnTo>
                    <a:pt x="418" y="84"/>
                  </a:lnTo>
                  <a:lnTo>
                    <a:pt x="430" y="76"/>
                  </a:lnTo>
                  <a:lnTo>
                    <a:pt x="442" y="66"/>
                  </a:lnTo>
                  <a:lnTo>
                    <a:pt x="451" y="56"/>
                  </a:lnTo>
                  <a:lnTo>
                    <a:pt x="461" y="46"/>
                  </a:lnTo>
                  <a:lnTo>
                    <a:pt x="469" y="35"/>
                  </a:lnTo>
                  <a:lnTo>
                    <a:pt x="476" y="27"/>
                  </a:lnTo>
                  <a:lnTo>
                    <a:pt x="483" y="17"/>
                  </a:lnTo>
                  <a:lnTo>
                    <a:pt x="491" y="11"/>
                  </a:lnTo>
                  <a:lnTo>
                    <a:pt x="495" y="5"/>
                  </a:lnTo>
                  <a:lnTo>
                    <a:pt x="499" y="1"/>
                  </a:lnTo>
                  <a:lnTo>
                    <a:pt x="501" y="0"/>
                  </a:lnTo>
                  <a:lnTo>
                    <a:pt x="502" y="1"/>
                  </a:lnTo>
                  <a:lnTo>
                    <a:pt x="503" y="184"/>
                  </a:lnTo>
                  <a:lnTo>
                    <a:pt x="1" y="194"/>
                  </a:lnTo>
                  <a:lnTo>
                    <a:pt x="0" y="15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0987" name="Freeform 7"/>
            <p:cNvSpPr>
              <a:spLocks/>
            </p:cNvSpPr>
            <p:nvPr/>
          </p:nvSpPr>
          <p:spPr bwMode="auto">
            <a:xfrm>
              <a:off x="921" y="1875"/>
              <a:ext cx="2641" cy="699"/>
            </a:xfrm>
            <a:custGeom>
              <a:avLst/>
              <a:gdLst>
                <a:gd name="T0" fmla="*/ 2 w 2641"/>
                <a:gd name="T1" fmla="*/ 609 h 699"/>
                <a:gd name="T2" fmla="*/ 32 w 2641"/>
                <a:gd name="T3" fmla="*/ 487 h 699"/>
                <a:gd name="T4" fmla="*/ 74 w 2641"/>
                <a:gd name="T5" fmla="*/ 480 h 699"/>
                <a:gd name="T6" fmla="*/ 110 w 2641"/>
                <a:gd name="T7" fmla="*/ 474 h 699"/>
                <a:gd name="T8" fmla="*/ 142 w 2641"/>
                <a:gd name="T9" fmla="*/ 469 h 699"/>
                <a:gd name="T10" fmla="*/ 173 w 2641"/>
                <a:gd name="T11" fmla="*/ 463 h 699"/>
                <a:gd name="T12" fmla="*/ 206 w 2641"/>
                <a:gd name="T13" fmla="*/ 459 h 699"/>
                <a:gd name="T14" fmla="*/ 238 w 2641"/>
                <a:gd name="T15" fmla="*/ 454 h 699"/>
                <a:gd name="T16" fmla="*/ 275 w 2641"/>
                <a:gd name="T17" fmla="*/ 450 h 699"/>
                <a:gd name="T18" fmla="*/ 317 w 2641"/>
                <a:gd name="T19" fmla="*/ 445 h 699"/>
                <a:gd name="T20" fmla="*/ 367 w 2641"/>
                <a:gd name="T21" fmla="*/ 440 h 699"/>
                <a:gd name="T22" fmla="*/ 427 w 2641"/>
                <a:gd name="T23" fmla="*/ 433 h 699"/>
                <a:gd name="T24" fmla="*/ 558 w 2641"/>
                <a:gd name="T25" fmla="*/ 371 h 699"/>
                <a:gd name="T26" fmla="*/ 681 w 2641"/>
                <a:gd name="T27" fmla="*/ 324 h 699"/>
                <a:gd name="T28" fmla="*/ 796 w 2641"/>
                <a:gd name="T29" fmla="*/ 293 h 699"/>
                <a:gd name="T30" fmla="*/ 904 w 2641"/>
                <a:gd name="T31" fmla="*/ 275 h 699"/>
                <a:gd name="T32" fmla="*/ 1002 w 2641"/>
                <a:gd name="T33" fmla="*/ 267 h 699"/>
                <a:gd name="T34" fmla="*/ 1092 w 2641"/>
                <a:gd name="T35" fmla="*/ 268 h 699"/>
                <a:gd name="T36" fmla="*/ 1169 w 2641"/>
                <a:gd name="T37" fmla="*/ 275 h 699"/>
                <a:gd name="T38" fmla="*/ 1238 w 2641"/>
                <a:gd name="T39" fmla="*/ 285 h 699"/>
                <a:gd name="T40" fmla="*/ 1295 w 2641"/>
                <a:gd name="T41" fmla="*/ 299 h 699"/>
                <a:gd name="T42" fmla="*/ 1340 w 2641"/>
                <a:gd name="T43" fmla="*/ 313 h 699"/>
                <a:gd name="T44" fmla="*/ 1383 w 2641"/>
                <a:gd name="T45" fmla="*/ 329 h 699"/>
                <a:gd name="T46" fmla="*/ 1457 w 2641"/>
                <a:gd name="T47" fmla="*/ 352 h 699"/>
                <a:gd name="T48" fmla="*/ 1542 w 2641"/>
                <a:gd name="T49" fmla="*/ 371 h 699"/>
                <a:gd name="T50" fmla="*/ 1620 w 2641"/>
                <a:gd name="T51" fmla="*/ 388 h 699"/>
                <a:gd name="T52" fmla="*/ 1678 w 2641"/>
                <a:gd name="T53" fmla="*/ 400 h 699"/>
                <a:gd name="T54" fmla="*/ 1704 w 2641"/>
                <a:gd name="T55" fmla="*/ 405 h 699"/>
                <a:gd name="T56" fmla="*/ 1717 w 2641"/>
                <a:gd name="T57" fmla="*/ 407 h 699"/>
                <a:gd name="T58" fmla="*/ 1744 w 2641"/>
                <a:gd name="T59" fmla="*/ 414 h 699"/>
                <a:gd name="T60" fmla="*/ 1785 w 2641"/>
                <a:gd name="T61" fmla="*/ 421 h 699"/>
                <a:gd name="T62" fmla="*/ 1833 w 2641"/>
                <a:gd name="T63" fmla="*/ 427 h 699"/>
                <a:gd name="T64" fmla="*/ 1890 w 2641"/>
                <a:gd name="T65" fmla="*/ 431 h 699"/>
                <a:gd name="T66" fmla="*/ 1947 w 2641"/>
                <a:gd name="T67" fmla="*/ 430 h 699"/>
                <a:gd name="T68" fmla="*/ 2004 w 2641"/>
                <a:gd name="T69" fmla="*/ 424 h 699"/>
                <a:gd name="T70" fmla="*/ 2057 w 2641"/>
                <a:gd name="T71" fmla="*/ 408 h 699"/>
                <a:gd name="T72" fmla="*/ 2103 w 2641"/>
                <a:gd name="T73" fmla="*/ 384 h 699"/>
                <a:gd name="T74" fmla="*/ 2137 w 2641"/>
                <a:gd name="T75" fmla="*/ 345 h 699"/>
                <a:gd name="T76" fmla="*/ 2302 w 2641"/>
                <a:gd name="T77" fmla="*/ 48 h 699"/>
                <a:gd name="T78" fmla="*/ 2312 w 2641"/>
                <a:gd name="T79" fmla="*/ 33 h 699"/>
                <a:gd name="T80" fmla="*/ 2342 w 2641"/>
                <a:gd name="T81" fmla="*/ 12 h 699"/>
                <a:gd name="T82" fmla="*/ 2388 w 2641"/>
                <a:gd name="T83" fmla="*/ 5 h 699"/>
                <a:gd name="T84" fmla="*/ 2426 w 2641"/>
                <a:gd name="T85" fmla="*/ 3 h 699"/>
                <a:gd name="T86" fmla="*/ 2468 w 2641"/>
                <a:gd name="T87" fmla="*/ 1 h 699"/>
                <a:gd name="T88" fmla="*/ 2505 w 2641"/>
                <a:gd name="T89" fmla="*/ 1 h 699"/>
                <a:gd name="T90" fmla="*/ 2533 w 2641"/>
                <a:gd name="T91" fmla="*/ 2 h 699"/>
                <a:gd name="T92" fmla="*/ 2543 w 2641"/>
                <a:gd name="T93" fmla="*/ 2 h 699"/>
                <a:gd name="T94" fmla="*/ 2563 w 2641"/>
                <a:gd name="T95" fmla="*/ 123 h 699"/>
                <a:gd name="T96" fmla="*/ 2579 w 2641"/>
                <a:gd name="T97" fmla="*/ 243 h 699"/>
                <a:gd name="T98" fmla="*/ 2597 w 2641"/>
                <a:gd name="T99" fmla="*/ 364 h 699"/>
                <a:gd name="T100" fmla="*/ 2613 w 2641"/>
                <a:gd name="T101" fmla="*/ 484 h 699"/>
                <a:gd name="T102" fmla="*/ 2632 w 2641"/>
                <a:gd name="T103" fmla="*/ 604 h 699"/>
                <a:gd name="T104" fmla="*/ 2639 w 2641"/>
                <a:gd name="T105" fmla="*/ 653 h 699"/>
                <a:gd name="T106" fmla="*/ 2636 w 2641"/>
                <a:gd name="T107" fmla="*/ 665 h 699"/>
                <a:gd name="T108" fmla="*/ 2613 w 2641"/>
                <a:gd name="T109" fmla="*/ 673 h 6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41"/>
                <a:gd name="T166" fmla="*/ 0 h 699"/>
                <a:gd name="T167" fmla="*/ 2641 w 2641"/>
                <a:gd name="T168" fmla="*/ 699 h 6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41" h="699">
                  <a:moveTo>
                    <a:pt x="2441" y="696"/>
                  </a:moveTo>
                  <a:lnTo>
                    <a:pt x="2439" y="621"/>
                  </a:lnTo>
                  <a:lnTo>
                    <a:pt x="2" y="609"/>
                  </a:lnTo>
                  <a:lnTo>
                    <a:pt x="0" y="494"/>
                  </a:lnTo>
                  <a:lnTo>
                    <a:pt x="17" y="490"/>
                  </a:lnTo>
                  <a:lnTo>
                    <a:pt x="32" y="487"/>
                  </a:lnTo>
                  <a:lnTo>
                    <a:pt x="46" y="484"/>
                  </a:lnTo>
                  <a:lnTo>
                    <a:pt x="61" y="482"/>
                  </a:lnTo>
                  <a:lnTo>
                    <a:pt x="74" y="480"/>
                  </a:lnTo>
                  <a:lnTo>
                    <a:pt x="87" y="478"/>
                  </a:lnTo>
                  <a:lnTo>
                    <a:pt x="99" y="476"/>
                  </a:lnTo>
                  <a:lnTo>
                    <a:pt x="110" y="474"/>
                  </a:lnTo>
                  <a:lnTo>
                    <a:pt x="121" y="471"/>
                  </a:lnTo>
                  <a:lnTo>
                    <a:pt x="132" y="470"/>
                  </a:lnTo>
                  <a:lnTo>
                    <a:pt x="142" y="469"/>
                  </a:lnTo>
                  <a:lnTo>
                    <a:pt x="153" y="467"/>
                  </a:lnTo>
                  <a:lnTo>
                    <a:pt x="163" y="464"/>
                  </a:lnTo>
                  <a:lnTo>
                    <a:pt x="173" y="463"/>
                  </a:lnTo>
                  <a:lnTo>
                    <a:pt x="185" y="462"/>
                  </a:lnTo>
                  <a:lnTo>
                    <a:pt x="194" y="460"/>
                  </a:lnTo>
                  <a:lnTo>
                    <a:pt x="206" y="459"/>
                  </a:lnTo>
                  <a:lnTo>
                    <a:pt x="216" y="458"/>
                  </a:lnTo>
                  <a:lnTo>
                    <a:pt x="228" y="456"/>
                  </a:lnTo>
                  <a:lnTo>
                    <a:pt x="238" y="454"/>
                  </a:lnTo>
                  <a:lnTo>
                    <a:pt x="250" y="452"/>
                  </a:lnTo>
                  <a:lnTo>
                    <a:pt x="262" y="451"/>
                  </a:lnTo>
                  <a:lnTo>
                    <a:pt x="275" y="450"/>
                  </a:lnTo>
                  <a:lnTo>
                    <a:pt x="289" y="448"/>
                  </a:lnTo>
                  <a:lnTo>
                    <a:pt x="303" y="447"/>
                  </a:lnTo>
                  <a:lnTo>
                    <a:pt x="317" y="445"/>
                  </a:lnTo>
                  <a:lnTo>
                    <a:pt x="334" y="442"/>
                  </a:lnTo>
                  <a:lnTo>
                    <a:pt x="350" y="441"/>
                  </a:lnTo>
                  <a:lnTo>
                    <a:pt x="367" y="440"/>
                  </a:lnTo>
                  <a:lnTo>
                    <a:pt x="387" y="438"/>
                  </a:lnTo>
                  <a:lnTo>
                    <a:pt x="407" y="436"/>
                  </a:lnTo>
                  <a:lnTo>
                    <a:pt x="427" y="433"/>
                  </a:lnTo>
                  <a:lnTo>
                    <a:pt x="473" y="411"/>
                  </a:lnTo>
                  <a:lnTo>
                    <a:pt x="517" y="390"/>
                  </a:lnTo>
                  <a:lnTo>
                    <a:pt x="558" y="371"/>
                  </a:lnTo>
                  <a:lnTo>
                    <a:pt x="600" y="355"/>
                  </a:lnTo>
                  <a:lnTo>
                    <a:pt x="640" y="338"/>
                  </a:lnTo>
                  <a:lnTo>
                    <a:pt x="681" y="324"/>
                  </a:lnTo>
                  <a:lnTo>
                    <a:pt x="719" y="315"/>
                  </a:lnTo>
                  <a:lnTo>
                    <a:pt x="759" y="304"/>
                  </a:lnTo>
                  <a:lnTo>
                    <a:pt x="796" y="293"/>
                  </a:lnTo>
                  <a:lnTo>
                    <a:pt x="833" y="287"/>
                  </a:lnTo>
                  <a:lnTo>
                    <a:pt x="868" y="282"/>
                  </a:lnTo>
                  <a:lnTo>
                    <a:pt x="904" y="275"/>
                  </a:lnTo>
                  <a:lnTo>
                    <a:pt x="937" y="272"/>
                  </a:lnTo>
                  <a:lnTo>
                    <a:pt x="970" y="268"/>
                  </a:lnTo>
                  <a:lnTo>
                    <a:pt x="1002" y="267"/>
                  </a:lnTo>
                  <a:lnTo>
                    <a:pt x="1033" y="266"/>
                  </a:lnTo>
                  <a:lnTo>
                    <a:pt x="1062" y="267"/>
                  </a:lnTo>
                  <a:lnTo>
                    <a:pt x="1092" y="268"/>
                  </a:lnTo>
                  <a:lnTo>
                    <a:pt x="1118" y="270"/>
                  </a:lnTo>
                  <a:lnTo>
                    <a:pt x="1145" y="272"/>
                  </a:lnTo>
                  <a:lnTo>
                    <a:pt x="1169" y="275"/>
                  </a:lnTo>
                  <a:lnTo>
                    <a:pt x="1194" y="278"/>
                  </a:lnTo>
                  <a:lnTo>
                    <a:pt x="1216" y="282"/>
                  </a:lnTo>
                  <a:lnTo>
                    <a:pt x="1238" y="285"/>
                  </a:lnTo>
                  <a:lnTo>
                    <a:pt x="1258" y="289"/>
                  </a:lnTo>
                  <a:lnTo>
                    <a:pt x="1277" y="294"/>
                  </a:lnTo>
                  <a:lnTo>
                    <a:pt x="1295" y="299"/>
                  </a:lnTo>
                  <a:lnTo>
                    <a:pt x="1311" y="303"/>
                  </a:lnTo>
                  <a:lnTo>
                    <a:pt x="1325" y="309"/>
                  </a:lnTo>
                  <a:lnTo>
                    <a:pt x="1340" y="313"/>
                  </a:lnTo>
                  <a:lnTo>
                    <a:pt x="1351" y="317"/>
                  </a:lnTo>
                  <a:lnTo>
                    <a:pt x="1362" y="321"/>
                  </a:lnTo>
                  <a:lnTo>
                    <a:pt x="1383" y="329"/>
                  </a:lnTo>
                  <a:lnTo>
                    <a:pt x="1406" y="337"/>
                  </a:lnTo>
                  <a:lnTo>
                    <a:pt x="1431" y="344"/>
                  </a:lnTo>
                  <a:lnTo>
                    <a:pt x="1457" y="352"/>
                  </a:lnTo>
                  <a:lnTo>
                    <a:pt x="1485" y="357"/>
                  </a:lnTo>
                  <a:lnTo>
                    <a:pt x="1513" y="366"/>
                  </a:lnTo>
                  <a:lnTo>
                    <a:pt x="1542" y="371"/>
                  </a:lnTo>
                  <a:lnTo>
                    <a:pt x="1568" y="379"/>
                  </a:lnTo>
                  <a:lnTo>
                    <a:pt x="1594" y="384"/>
                  </a:lnTo>
                  <a:lnTo>
                    <a:pt x="1620" y="388"/>
                  </a:lnTo>
                  <a:lnTo>
                    <a:pt x="1642" y="393"/>
                  </a:lnTo>
                  <a:lnTo>
                    <a:pt x="1662" y="397"/>
                  </a:lnTo>
                  <a:lnTo>
                    <a:pt x="1678" y="400"/>
                  </a:lnTo>
                  <a:lnTo>
                    <a:pt x="1691" y="403"/>
                  </a:lnTo>
                  <a:lnTo>
                    <a:pt x="1700" y="404"/>
                  </a:lnTo>
                  <a:lnTo>
                    <a:pt x="1704" y="405"/>
                  </a:lnTo>
                  <a:lnTo>
                    <a:pt x="1706" y="405"/>
                  </a:lnTo>
                  <a:lnTo>
                    <a:pt x="1711" y="405"/>
                  </a:lnTo>
                  <a:lnTo>
                    <a:pt x="1717" y="407"/>
                  </a:lnTo>
                  <a:lnTo>
                    <a:pt x="1724" y="410"/>
                  </a:lnTo>
                  <a:lnTo>
                    <a:pt x="1733" y="410"/>
                  </a:lnTo>
                  <a:lnTo>
                    <a:pt x="1744" y="414"/>
                  </a:lnTo>
                  <a:lnTo>
                    <a:pt x="1755" y="416"/>
                  </a:lnTo>
                  <a:lnTo>
                    <a:pt x="1768" y="417"/>
                  </a:lnTo>
                  <a:lnTo>
                    <a:pt x="1785" y="421"/>
                  </a:lnTo>
                  <a:lnTo>
                    <a:pt x="1800" y="423"/>
                  </a:lnTo>
                  <a:lnTo>
                    <a:pt x="1816" y="425"/>
                  </a:lnTo>
                  <a:lnTo>
                    <a:pt x="1833" y="427"/>
                  </a:lnTo>
                  <a:lnTo>
                    <a:pt x="1852" y="429"/>
                  </a:lnTo>
                  <a:lnTo>
                    <a:pt x="1869" y="430"/>
                  </a:lnTo>
                  <a:lnTo>
                    <a:pt x="1890" y="431"/>
                  </a:lnTo>
                  <a:lnTo>
                    <a:pt x="1908" y="432"/>
                  </a:lnTo>
                  <a:lnTo>
                    <a:pt x="1929" y="432"/>
                  </a:lnTo>
                  <a:lnTo>
                    <a:pt x="1947" y="430"/>
                  </a:lnTo>
                  <a:lnTo>
                    <a:pt x="1967" y="430"/>
                  </a:lnTo>
                  <a:lnTo>
                    <a:pt x="1986" y="428"/>
                  </a:lnTo>
                  <a:lnTo>
                    <a:pt x="2004" y="424"/>
                  </a:lnTo>
                  <a:lnTo>
                    <a:pt x="2023" y="420"/>
                  </a:lnTo>
                  <a:lnTo>
                    <a:pt x="2039" y="415"/>
                  </a:lnTo>
                  <a:lnTo>
                    <a:pt x="2057" y="408"/>
                  </a:lnTo>
                  <a:lnTo>
                    <a:pt x="2073" y="402"/>
                  </a:lnTo>
                  <a:lnTo>
                    <a:pt x="2089" y="393"/>
                  </a:lnTo>
                  <a:lnTo>
                    <a:pt x="2103" y="384"/>
                  </a:lnTo>
                  <a:lnTo>
                    <a:pt x="2117" y="372"/>
                  </a:lnTo>
                  <a:lnTo>
                    <a:pt x="2129" y="360"/>
                  </a:lnTo>
                  <a:lnTo>
                    <a:pt x="2137" y="345"/>
                  </a:lnTo>
                  <a:lnTo>
                    <a:pt x="2148" y="330"/>
                  </a:lnTo>
                  <a:lnTo>
                    <a:pt x="2156" y="313"/>
                  </a:lnTo>
                  <a:lnTo>
                    <a:pt x="2302" y="48"/>
                  </a:lnTo>
                  <a:lnTo>
                    <a:pt x="2304" y="45"/>
                  </a:lnTo>
                  <a:lnTo>
                    <a:pt x="2307" y="40"/>
                  </a:lnTo>
                  <a:lnTo>
                    <a:pt x="2312" y="33"/>
                  </a:lnTo>
                  <a:lnTo>
                    <a:pt x="2320" y="26"/>
                  </a:lnTo>
                  <a:lnTo>
                    <a:pt x="2330" y="18"/>
                  </a:lnTo>
                  <a:lnTo>
                    <a:pt x="2342" y="12"/>
                  </a:lnTo>
                  <a:lnTo>
                    <a:pt x="2358" y="8"/>
                  </a:lnTo>
                  <a:lnTo>
                    <a:pt x="2377" y="6"/>
                  </a:lnTo>
                  <a:lnTo>
                    <a:pt x="2388" y="5"/>
                  </a:lnTo>
                  <a:lnTo>
                    <a:pt x="2400" y="3"/>
                  </a:lnTo>
                  <a:lnTo>
                    <a:pt x="2413" y="4"/>
                  </a:lnTo>
                  <a:lnTo>
                    <a:pt x="2426" y="3"/>
                  </a:lnTo>
                  <a:lnTo>
                    <a:pt x="2441" y="3"/>
                  </a:lnTo>
                  <a:lnTo>
                    <a:pt x="2455" y="2"/>
                  </a:lnTo>
                  <a:lnTo>
                    <a:pt x="2468" y="1"/>
                  </a:lnTo>
                  <a:lnTo>
                    <a:pt x="2481" y="1"/>
                  </a:lnTo>
                  <a:lnTo>
                    <a:pt x="2494" y="1"/>
                  </a:lnTo>
                  <a:lnTo>
                    <a:pt x="2505" y="1"/>
                  </a:lnTo>
                  <a:lnTo>
                    <a:pt x="2516" y="0"/>
                  </a:lnTo>
                  <a:lnTo>
                    <a:pt x="2525" y="0"/>
                  </a:lnTo>
                  <a:lnTo>
                    <a:pt x="2533" y="2"/>
                  </a:lnTo>
                  <a:lnTo>
                    <a:pt x="2538" y="1"/>
                  </a:lnTo>
                  <a:lnTo>
                    <a:pt x="2541" y="1"/>
                  </a:lnTo>
                  <a:lnTo>
                    <a:pt x="2543" y="2"/>
                  </a:lnTo>
                  <a:lnTo>
                    <a:pt x="2551" y="43"/>
                  </a:lnTo>
                  <a:lnTo>
                    <a:pt x="2557" y="83"/>
                  </a:lnTo>
                  <a:lnTo>
                    <a:pt x="2563" y="123"/>
                  </a:lnTo>
                  <a:lnTo>
                    <a:pt x="2569" y="162"/>
                  </a:lnTo>
                  <a:lnTo>
                    <a:pt x="2575" y="203"/>
                  </a:lnTo>
                  <a:lnTo>
                    <a:pt x="2579" y="243"/>
                  </a:lnTo>
                  <a:lnTo>
                    <a:pt x="2584" y="283"/>
                  </a:lnTo>
                  <a:lnTo>
                    <a:pt x="2592" y="325"/>
                  </a:lnTo>
                  <a:lnTo>
                    <a:pt x="2597" y="364"/>
                  </a:lnTo>
                  <a:lnTo>
                    <a:pt x="2601" y="404"/>
                  </a:lnTo>
                  <a:lnTo>
                    <a:pt x="2608" y="444"/>
                  </a:lnTo>
                  <a:lnTo>
                    <a:pt x="2613" y="484"/>
                  </a:lnTo>
                  <a:lnTo>
                    <a:pt x="2620" y="524"/>
                  </a:lnTo>
                  <a:lnTo>
                    <a:pt x="2625" y="565"/>
                  </a:lnTo>
                  <a:lnTo>
                    <a:pt x="2632" y="604"/>
                  </a:lnTo>
                  <a:lnTo>
                    <a:pt x="2638" y="644"/>
                  </a:lnTo>
                  <a:lnTo>
                    <a:pt x="2639" y="649"/>
                  </a:lnTo>
                  <a:lnTo>
                    <a:pt x="2639" y="653"/>
                  </a:lnTo>
                  <a:lnTo>
                    <a:pt x="2640" y="658"/>
                  </a:lnTo>
                  <a:lnTo>
                    <a:pt x="2639" y="662"/>
                  </a:lnTo>
                  <a:lnTo>
                    <a:pt x="2636" y="665"/>
                  </a:lnTo>
                  <a:lnTo>
                    <a:pt x="2632" y="669"/>
                  </a:lnTo>
                  <a:lnTo>
                    <a:pt x="2623" y="671"/>
                  </a:lnTo>
                  <a:lnTo>
                    <a:pt x="2613" y="673"/>
                  </a:lnTo>
                  <a:lnTo>
                    <a:pt x="2477" y="698"/>
                  </a:lnTo>
                  <a:lnTo>
                    <a:pt x="2441" y="696"/>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988" name="Freeform 8"/>
            <p:cNvSpPr>
              <a:spLocks/>
            </p:cNvSpPr>
            <p:nvPr/>
          </p:nvSpPr>
          <p:spPr bwMode="auto">
            <a:xfrm>
              <a:off x="912" y="1880"/>
              <a:ext cx="2653" cy="703"/>
            </a:xfrm>
            <a:custGeom>
              <a:avLst/>
              <a:gdLst>
                <a:gd name="T0" fmla="*/ 3 w 2653"/>
                <a:gd name="T1" fmla="*/ 609 h 703"/>
                <a:gd name="T2" fmla="*/ 32 w 2653"/>
                <a:gd name="T3" fmla="*/ 486 h 703"/>
                <a:gd name="T4" fmla="*/ 74 w 2653"/>
                <a:gd name="T5" fmla="*/ 479 h 703"/>
                <a:gd name="T6" fmla="*/ 111 w 2653"/>
                <a:gd name="T7" fmla="*/ 471 h 703"/>
                <a:gd name="T8" fmla="*/ 143 w 2653"/>
                <a:gd name="T9" fmla="*/ 467 h 703"/>
                <a:gd name="T10" fmla="*/ 174 w 2653"/>
                <a:gd name="T11" fmla="*/ 461 h 703"/>
                <a:gd name="T12" fmla="*/ 207 w 2653"/>
                <a:gd name="T13" fmla="*/ 458 h 703"/>
                <a:gd name="T14" fmla="*/ 239 w 2653"/>
                <a:gd name="T15" fmla="*/ 453 h 703"/>
                <a:gd name="T16" fmla="*/ 277 w 2653"/>
                <a:gd name="T17" fmla="*/ 449 h 703"/>
                <a:gd name="T18" fmla="*/ 319 w 2653"/>
                <a:gd name="T19" fmla="*/ 445 h 703"/>
                <a:gd name="T20" fmla="*/ 370 w 2653"/>
                <a:gd name="T21" fmla="*/ 440 h 703"/>
                <a:gd name="T22" fmla="*/ 430 w 2653"/>
                <a:gd name="T23" fmla="*/ 432 h 703"/>
                <a:gd name="T24" fmla="*/ 559 w 2653"/>
                <a:gd name="T25" fmla="*/ 371 h 703"/>
                <a:gd name="T26" fmla="*/ 683 w 2653"/>
                <a:gd name="T27" fmla="*/ 324 h 703"/>
                <a:gd name="T28" fmla="*/ 799 w 2653"/>
                <a:gd name="T29" fmla="*/ 292 h 703"/>
                <a:gd name="T30" fmla="*/ 908 w 2653"/>
                <a:gd name="T31" fmla="*/ 275 h 703"/>
                <a:gd name="T32" fmla="*/ 1007 w 2653"/>
                <a:gd name="T33" fmla="*/ 267 h 703"/>
                <a:gd name="T34" fmla="*/ 1097 w 2653"/>
                <a:gd name="T35" fmla="*/ 268 h 703"/>
                <a:gd name="T36" fmla="*/ 1175 w 2653"/>
                <a:gd name="T37" fmla="*/ 274 h 703"/>
                <a:gd name="T38" fmla="*/ 1244 w 2653"/>
                <a:gd name="T39" fmla="*/ 284 h 703"/>
                <a:gd name="T40" fmla="*/ 1301 w 2653"/>
                <a:gd name="T41" fmla="*/ 299 h 703"/>
                <a:gd name="T42" fmla="*/ 1345 w 2653"/>
                <a:gd name="T43" fmla="*/ 313 h 703"/>
                <a:gd name="T44" fmla="*/ 1389 w 2653"/>
                <a:gd name="T45" fmla="*/ 329 h 703"/>
                <a:gd name="T46" fmla="*/ 1464 w 2653"/>
                <a:gd name="T47" fmla="*/ 352 h 703"/>
                <a:gd name="T48" fmla="*/ 1548 w 2653"/>
                <a:gd name="T49" fmla="*/ 372 h 703"/>
                <a:gd name="T50" fmla="*/ 1627 w 2653"/>
                <a:gd name="T51" fmla="*/ 390 h 703"/>
                <a:gd name="T52" fmla="*/ 1686 w 2653"/>
                <a:gd name="T53" fmla="*/ 402 h 703"/>
                <a:gd name="T54" fmla="*/ 1712 w 2653"/>
                <a:gd name="T55" fmla="*/ 406 h 703"/>
                <a:gd name="T56" fmla="*/ 1724 w 2653"/>
                <a:gd name="T57" fmla="*/ 408 h 703"/>
                <a:gd name="T58" fmla="*/ 1752 w 2653"/>
                <a:gd name="T59" fmla="*/ 414 h 703"/>
                <a:gd name="T60" fmla="*/ 1793 w 2653"/>
                <a:gd name="T61" fmla="*/ 422 h 703"/>
                <a:gd name="T62" fmla="*/ 1842 w 2653"/>
                <a:gd name="T63" fmla="*/ 428 h 703"/>
                <a:gd name="T64" fmla="*/ 1899 w 2653"/>
                <a:gd name="T65" fmla="*/ 433 h 703"/>
                <a:gd name="T66" fmla="*/ 1957 w 2653"/>
                <a:gd name="T67" fmla="*/ 433 h 703"/>
                <a:gd name="T68" fmla="*/ 2014 w 2653"/>
                <a:gd name="T69" fmla="*/ 425 h 703"/>
                <a:gd name="T70" fmla="*/ 2067 w 2653"/>
                <a:gd name="T71" fmla="*/ 409 h 703"/>
                <a:gd name="T72" fmla="*/ 2111 w 2653"/>
                <a:gd name="T73" fmla="*/ 386 h 703"/>
                <a:gd name="T74" fmla="*/ 2147 w 2653"/>
                <a:gd name="T75" fmla="*/ 347 h 703"/>
                <a:gd name="T76" fmla="*/ 2312 w 2653"/>
                <a:gd name="T77" fmla="*/ 47 h 703"/>
                <a:gd name="T78" fmla="*/ 2322 w 2653"/>
                <a:gd name="T79" fmla="*/ 32 h 703"/>
                <a:gd name="T80" fmla="*/ 2352 w 2653"/>
                <a:gd name="T81" fmla="*/ 11 h 703"/>
                <a:gd name="T82" fmla="*/ 2399 w 2653"/>
                <a:gd name="T83" fmla="*/ 4 h 703"/>
                <a:gd name="T84" fmla="*/ 2438 w 2653"/>
                <a:gd name="T85" fmla="*/ 2 h 703"/>
                <a:gd name="T86" fmla="*/ 2480 w 2653"/>
                <a:gd name="T87" fmla="*/ 1 h 703"/>
                <a:gd name="T88" fmla="*/ 2517 w 2653"/>
                <a:gd name="T89" fmla="*/ 0 h 703"/>
                <a:gd name="T90" fmla="*/ 2545 w 2653"/>
                <a:gd name="T91" fmla="*/ 1 h 703"/>
                <a:gd name="T92" fmla="*/ 2555 w 2653"/>
                <a:gd name="T93" fmla="*/ 2 h 703"/>
                <a:gd name="T94" fmla="*/ 2574 w 2653"/>
                <a:gd name="T95" fmla="*/ 123 h 703"/>
                <a:gd name="T96" fmla="*/ 2591 w 2653"/>
                <a:gd name="T97" fmla="*/ 245 h 703"/>
                <a:gd name="T98" fmla="*/ 2609 w 2653"/>
                <a:gd name="T99" fmla="*/ 366 h 703"/>
                <a:gd name="T100" fmla="*/ 2626 w 2653"/>
                <a:gd name="T101" fmla="*/ 487 h 703"/>
                <a:gd name="T102" fmla="*/ 2644 w 2653"/>
                <a:gd name="T103" fmla="*/ 609 h 703"/>
                <a:gd name="T104" fmla="*/ 2652 w 2653"/>
                <a:gd name="T105" fmla="*/ 658 h 703"/>
                <a:gd name="T106" fmla="*/ 2648 w 2653"/>
                <a:gd name="T107" fmla="*/ 670 h 703"/>
                <a:gd name="T108" fmla="*/ 2624 w 2653"/>
                <a:gd name="T109" fmla="*/ 678 h 7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53"/>
                <a:gd name="T166" fmla="*/ 0 h 703"/>
                <a:gd name="T167" fmla="*/ 2653 w 2653"/>
                <a:gd name="T168" fmla="*/ 703 h 7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53" h="703">
                  <a:moveTo>
                    <a:pt x="2453" y="701"/>
                  </a:moveTo>
                  <a:lnTo>
                    <a:pt x="2449" y="625"/>
                  </a:lnTo>
                  <a:lnTo>
                    <a:pt x="3" y="609"/>
                  </a:lnTo>
                  <a:lnTo>
                    <a:pt x="0" y="493"/>
                  </a:lnTo>
                  <a:lnTo>
                    <a:pt x="17" y="489"/>
                  </a:lnTo>
                  <a:lnTo>
                    <a:pt x="32" y="486"/>
                  </a:lnTo>
                  <a:lnTo>
                    <a:pt x="46" y="484"/>
                  </a:lnTo>
                  <a:lnTo>
                    <a:pt x="61" y="481"/>
                  </a:lnTo>
                  <a:lnTo>
                    <a:pt x="74" y="479"/>
                  </a:lnTo>
                  <a:lnTo>
                    <a:pt x="88" y="477"/>
                  </a:lnTo>
                  <a:lnTo>
                    <a:pt x="100" y="475"/>
                  </a:lnTo>
                  <a:lnTo>
                    <a:pt x="111" y="471"/>
                  </a:lnTo>
                  <a:lnTo>
                    <a:pt x="122" y="470"/>
                  </a:lnTo>
                  <a:lnTo>
                    <a:pt x="133" y="468"/>
                  </a:lnTo>
                  <a:lnTo>
                    <a:pt x="143" y="467"/>
                  </a:lnTo>
                  <a:lnTo>
                    <a:pt x="153" y="465"/>
                  </a:lnTo>
                  <a:lnTo>
                    <a:pt x="163" y="463"/>
                  </a:lnTo>
                  <a:lnTo>
                    <a:pt x="174" y="461"/>
                  </a:lnTo>
                  <a:lnTo>
                    <a:pt x="185" y="461"/>
                  </a:lnTo>
                  <a:lnTo>
                    <a:pt x="194" y="459"/>
                  </a:lnTo>
                  <a:lnTo>
                    <a:pt x="207" y="458"/>
                  </a:lnTo>
                  <a:lnTo>
                    <a:pt x="217" y="456"/>
                  </a:lnTo>
                  <a:lnTo>
                    <a:pt x="229" y="454"/>
                  </a:lnTo>
                  <a:lnTo>
                    <a:pt x="239" y="453"/>
                  </a:lnTo>
                  <a:lnTo>
                    <a:pt x="251" y="452"/>
                  </a:lnTo>
                  <a:lnTo>
                    <a:pt x="264" y="450"/>
                  </a:lnTo>
                  <a:lnTo>
                    <a:pt x="277" y="449"/>
                  </a:lnTo>
                  <a:lnTo>
                    <a:pt x="290" y="447"/>
                  </a:lnTo>
                  <a:lnTo>
                    <a:pt x="304" y="446"/>
                  </a:lnTo>
                  <a:lnTo>
                    <a:pt x="319" y="445"/>
                  </a:lnTo>
                  <a:lnTo>
                    <a:pt x="336" y="443"/>
                  </a:lnTo>
                  <a:lnTo>
                    <a:pt x="352" y="441"/>
                  </a:lnTo>
                  <a:lnTo>
                    <a:pt x="370" y="440"/>
                  </a:lnTo>
                  <a:lnTo>
                    <a:pt x="389" y="437"/>
                  </a:lnTo>
                  <a:lnTo>
                    <a:pt x="409" y="435"/>
                  </a:lnTo>
                  <a:lnTo>
                    <a:pt x="430" y="432"/>
                  </a:lnTo>
                  <a:lnTo>
                    <a:pt x="476" y="410"/>
                  </a:lnTo>
                  <a:lnTo>
                    <a:pt x="518" y="388"/>
                  </a:lnTo>
                  <a:lnTo>
                    <a:pt x="559" y="371"/>
                  </a:lnTo>
                  <a:lnTo>
                    <a:pt x="603" y="353"/>
                  </a:lnTo>
                  <a:lnTo>
                    <a:pt x="644" y="337"/>
                  </a:lnTo>
                  <a:lnTo>
                    <a:pt x="683" y="324"/>
                  </a:lnTo>
                  <a:lnTo>
                    <a:pt x="723" y="313"/>
                  </a:lnTo>
                  <a:lnTo>
                    <a:pt x="760" y="303"/>
                  </a:lnTo>
                  <a:lnTo>
                    <a:pt x="799" y="292"/>
                  </a:lnTo>
                  <a:lnTo>
                    <a:pt x="836" y="286"/>
                  </a:lnTo>
                  <a:lnTo>
                    <a:pt x="872" y="280"/>
                  </a:lnTo>
                  <a:lnTo>
                    <a:pt x="908" y="275"/>
                  </a:lnTo>
                  <a:lnTo>
                    <a:pt x="941" y="271"/>
                  </a:lnTo>
                  <a:lnTo>
                    <a:pt x="974" y="267"/>
                  </a:lnTo>
                  <a:lnTo>
                    <a:pt x="1007" y="267"/>
                  </a:lnTo>
                  <a:lnTo>
                    <a:pt x="1037" y="264"/>
                  </a:lnTo>
                  <a:lnTo>
                    <a:pt x="1067" y="266"/>
                  </a:lnTo>
                  <a:lnTo>
                    <a:pt x="1097" y="268"/>
                  </a:lnTo>
                  <a:lnTo>
                    <a:pt x="1123" y="269"/>
                  </a:lnTo>
                  <a:lnTo>
                    <a:pt x="1150" y="270"/>
                  </a:lnTo>
                  <a:lnTo>
                    <a:pt x="1175" y="274"/>
                  </a:lnTo>
                  <a:lnTo>
                    <a:pt x="1199" y="278"/>
                  </a:lnTo>
                  <a:lnTo>
                    <a:pt x="1221" y="280"/>
                  </a:lnTo>
                  <a:lnTo>
                    <a:pt x="1244" y="284"/>
                  </a:lnTo>
                  <a:lnTo>
                    <a:pt x="1263" y="288"/>
                  </a:lnTo>
                  <a:lnTo>
                    <a:pt x="1283" y="293"/>
                  </a:lnTo>
                  <a:lnTo>
                    <a:pt x="1301" y="299"/>
                  </a:lnTo>
                  <a:lnTo>
                    <a:pt x="1317" y="302"/>
                  </a:lnTo>
                  <a:lnTo>
                    <a:pt x="1332" y="308"/>
                  </a:lnTo>
                  <a:lnTo>
                    <a:pt x="1345" y="313"/>
                  </a:lnTo>
                  <a:lnTo>
                    <a:pt x="1357" y="317"/>
                  </a:lnTo>
                  <a:lnTo>
                    <a:pt x="1367" y="321"/>
                  </a:lnTo>
                  <a:lnTo>
                    <a:pt x="1389" y="329"/>
                  </a:lnTo>
                  <a:lnTo>
                    <a:pt x="1411" y="336"/>
                  </a:lnTo>
                  <a:lnTo>
                    <a:pt x="1438" y="343"/>
                  </a:lnTo>
                  <a:lnTo>
                    <a:pt x="1464" y="352"/>
                  </a:lnTo>
                  <a:lnTo>
                    <a:pt x="1492" y="357"/>
                  </a:lnTo>
                  <a:lnTo>
                    <a:pt x="1521" y="365"/>
                  </a:lnTo>
                  <a:lnTo>
                    <a:pt x="1548" y="372"/>
                  </a:lnTo>
                  <a:lnTo>
                    <a:pt x="1575" y="379"/>
                  </a:lnTo>
                  <a:lnTo>
                    <a:pt x="1601" y="384"/>
                  </a:lnTo>
                  <a:lnTo>
                    <a:pt x="1627" y="390"/>
                  </a:lnTo>
                  <a:lnTo>
                    <a:pt x="1649" y="394"/>
                  </a:lnTo>
                  <a:lnTo>
                    <a:pt x="1669" y="397"/>
                  </a:lnTo>
                  <a:lnTo>
                    <a:pt x="1686" y="402"/>
                  </a:lnTo>
                  <a:lnTo>
                    <a:pt x="1699" y="404"/>
                  </a:lnTo>
                  <a:lnTo>
                    <a:pt x="1707" y="405"/>
                  </a:lnTo>
                  <a:lnTo>
                    <a:pt x="1712" y="406"/>
                  </a:lnTo>
                  <a:lnTo>
                    <a:pt x="1714" y="406"/>
                  </a:lnTo>
                  <a:lnTo>
                    <a:pt x="1718" y="407"/>
                  </a:lnTo>
                  <a:lnTo>
                    <a:pt x="1724" y="408"/>
                  </a:lnTo>
                  <a:lnTo>
                    <a:pt x="1731" y="410"/>
                  </a:lnTo>
                  <a:lnTo>
                    <a:pt x="1741" y="412"/>
                  </a:lnTo>
                  <a:lnTo>
                    <a:pt x="1752" y="414"/>
                  </a:lnTo>
                  <a:lnTo>
                    <a:pt x="1765" y="417"/>
                  </a:lnTo>
                  <a:lnTo>
                    <a:pt x="1777" y="418"/>
                  </a:lnTo>
                  <a:lnTo>
                    <a:pt x="1793" y="422"/>
                  </a:lnTo>
                  <a:lnTo>
                    <a:pt x="1808" y="424"/>
                  </a:lnTo>
                  <a:lnTo>
                    <a:pt x="1825" y="427"/>
                  </a:lnTo>
                  <a:lnTo>
                    <a:pt x="1842" y="428"/>
                  </a:lnTo>
                  <a:lnTo>
                    <a:pt x="1860" y="430"/>
                  </a:lnTo>
                  <a:lnTo>
                    <a:pt x="1879" y="431"/>
                  </a:lnTo>
                  <a:lnTo>
                    <a:pt x="1899" y="433"/>
                  </a:lnTo>
                  <a:lnTo>
                    <a:pt x="1918" y="433"/>
                  </a:lnTo>
                  <a:lnTo>
                    <a:pt x="1937" y="433"/>
                  </a:lnTo>
                  <a:lnTo>
                    <a:pt x="1957" y="433"/>
                  </a:lnTo>
                  <a:lnTo>
                    <a:pt x="1976" y="431"/>
                  </a:lnTo>
                  <a:lnTo>
                    <a:pt x="1994" y="430"/>
                  </a:lnTo>
                  <a:lnTo>
                    <a:pt x="2014" y="425"/>
                  </a:lnTo>
                  <a:lnTo>
                    <a:pt x="2031" y="422"/>
                  </a:lnTo>
                  <a:lnTo>
                    <a:pt x="2051" y="417"/>
                  </a:lnTo>
                  <a:lnTo>
                    <a:pt x="2067" y="409"/>
                  </a:lnTo>
                  <a:lnTo>
                    <a:pt x="2082" y="403"/>
                  </a:lnTo>
                  <a:lnTo>
                    <a:pt x="2099" y="395"/>
                  </a:lnTo>
                  <a:lnTo>
                    <a:pt x="2111" y="386"/>
                  </a:lnTo>
                  <a:lnTo>
                    <a:pt x="2126" y="373"/>
                  </a:lnTo>
                  <a:lnTo>
                    <a:pt x="2139" y="362"/>
                  </a:lnTo>
                  <a:lnTo>
                    <a:pt x="2147" y="347"/>
                  </a:lnTo>
                  <a:lnTo>
                    <a:pt x="2157" y="332"/>
                  </a:lnTo>
                  <a:lnTo>
                    <a:pt x="2166" y="314"/>
                  </a:lnTo>
                  <a:lnTo>
                    <a:pt x="2312" y="47"/>
                  </a:lnTo>
                  <a:lnTo>
                    <a:pt x="2313" y="45"/>
                  </a:lnTo>
                  <a:lnTo>
                    <a:pt x="2317" y="40"/>
                  </a:lnTo>
                  <a:lnTo>
                    <a:pt x="2322" y="32"/>
                  </a:lnTo>
                  <a:lnTo>
                    <a:pt x="2329" y="26"/>
                  </a:lnTo>
                  <a:lnTo>
                    <a:pt x="2339" y="18"/>
                  </a:lnTo>
                  <a:lnTo>
                    <a:pt x="2352" y="11"/>
                  </a:lnTo>
                  <a:lnTo>
                    <a:pt x="2368" y="7"/>
                  </a:lnTo>
                  <a:lnTo>
                    <a:pt x="2387" y="5"/>
                  </a:lnTo>
                  <a:lnTo>
                    <a:pt x="2399" y="4"/>
                  </a:lnTo>
                  <a:lnTo>
                    <a:pt x="2411" y="2"/>
                  </a:lnTo>
                  <a:lnTo>
                    <a:pt x="2425" y="2"/>
                  </a:lnTo>
                  <a:lnTo>
                    <a:pt x="2438" y="2"/>
                  </a:lnTo>
                  <a:lnTo>
                    <a:pt x="2452" y="1"/>
                  </a:lnTo>
                  <a:lnTo>
                    <a:pt x="2466" y="1"/>
                  </a:lnTo>
                  <a:lnTo>
                    <a:pt x="2480" y="1"/>
                  </a:lnTo>
                  <a:lnTo>
                    <a:pt x="2493" y="1"/>
                  </a:lnTo>
                  <a:lnTo>
                    <a:pt x="2505" y="0"/>
                  </a:lnTo>
                  <a:lnTo>
                    <a:pt x="2517" y="0"/>
                  </a:lnTo>
                  <a:lnTo>
                    <a:pt x="2528" y="0"/>
                  </a:lnTo>
                  <a:lnTo>
                    <a:pt x="2537" y="0"/>
                  </a:lnTo>
                  <a:lnTo>
                    <a:pt x="2545" y="1"/>
                  </a:lnTo>
                  <a:lnTo>
                    <a:pt x="2550" y="1"/>
                  </a:lnTo>
                  <a:lnTo>
                    <a:pt x="2554" y="1"/>
                  </a:lnTo>
                  <a:lnTo>
                    <a:pt x="2555" y="2"/>
                  </a:lnTo>
                  <a:lnTo>
                    <a:pt x="2562" y="42"/>
                  </a:lnTo>
                  <a:lnTo>
                    <a:pt x="2568" y="83"/>
                  </a:lnTo>
                  <a:lnTo>
                    <a:pt x="2574" y="123"/>
                  </a:lnTo>
                  <a:lnTo>
                    <a:pt x="2580" y="163"/>
                  </a:lnTo>
                  <a:lnTo>
                    <a:pt x="2586" y="204"/>
                  </a:lnTo>
                  <a:lnTo>
                    <a:pt x="2591" y="245"/>
                  </a:lnTo>
                  <a:lnTo>
                    <a:pt x="2596" y="285"/>
                  </a:lnTo>
                  <a:lnTo>
                    <a:pt x="2603" y="326"/>
                  </a:lnTo>
                  <a:lnTo>
                    <a:pt x="2609" y="366"/>
                  </a:lnTo>
                  <a:lnTo>
                    <a:pt x="2614" y="407"/>
                  </a:lnTo>
                  <a:lnTo>
                    <a:pt x="2620" y="446"/>
                  </a:lnTo>
                  <a:lnTo>
                    <a:pt x="2626" y="487"/>
                  </a:lnTo>
                  <a:lnTo>
                    <a:pt x="2632" y="527"/>
                  </a:lnTo>
                  <a:lnTo>
                    <a:pt x="2636" y="568"/>
                  </a:lnTo>
                  <a:lnTo>
                    <a:pt x="2644" y="609"/>
                  </a:lnTo>
                  <a:lnTo>
                    <a:pt x="2650" y="648"/>
                  </a:lnTo>
                  <a:lnTo>
                    <a:pt x="2651" y="654"/>
                  </a:lnTo>
                  <a:lnTo>
                    <a:pt x="2652" y="658"/>
                  </a:lnTo>
                  <a:lnTo>
                    <a:pt x="2652" y="662"/>
                  </a:lnTo>
                  <a:lnTo>
                    <a:pt x="2651" y="666"/>
                  </a:lnTo>
                  <a:lnTo>
                    <a:pt x="2648" y="670"/>
                  </a:lnTo>
                  <a:lnTo>
                    <a:pt x="2644" y="673"/>
                  </a:lnTo>
                  <a:lnTo>
                    <a:pt x="2635" y="675"/>
                  </a:lnTo>
                  <a:lnTo>
                    <a:pt x="2624" y="678"/>
                  </a:lnTo>
                  <a:lnTo>
                    <a:pt x="2489" y="702"/>
                  </a:lnTo>
                  <a:lnTo>
                    <a:pt x="2453" y="70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0989" name="Freeform 9"/>
            <p:cNvSpPr>
              <a:spLocks/>
            </p:cNvSpPr>
            <p:nvPr/>
          </p:nvSpPr>
          <p:spPr bwMode="auto">
            <a:xfrm>
              <a:off x="1351" y="2139"/>
              <a:ext cx="846" cy="210"/>
            </a:xfrm>
            <a:custGeom>
              <a:avLst/>
              <a:gdLst>
                <a:gd name="T0" fmla="*/ 0 w 846"/>
                <a:gd name="T1" fmla="*/ 170 h 210"/>
                <a:gd name="T2" fmla="*/ 17 w 846"/>
                <a:gd name="T3" fmla="*/ 205 h 210"/>
                <a:gd name="T4" fmla="*/ 19 w 846"/>
                <a:gd name="T5" fmla="*/ 208 h 210"/>
                <a:gd name="T6" fmla="*/ 168 w 846"/>
                <a:gd name="T7" fmla="*/ 209 h 210"/>
                <a:gd name="T8" fmla="*/ 796 w 846"/>
                <a:gd name="T9" fmla="*/ 91 h 210"/>
                <a:gd name="T10" fmla="*/ 845 w 846"/>
                <a:gd name="T11" fmla="*/ 29 h 210"/>
                <a:gd name="T12" fmla="*/ 845 w 846"/>
                <a:gd name="T13" fmla="*/ 28 h 210"/>
                <a:gd name="T14" fmla="*/ 842 w 846"/>
                <a:gd name="T15" fmla="*/ 28 h 210"/>
                <a:gd name="T16" fmla="*/ 837 w 846"/>
                <a:gd name="T17" fmla="*/ 26 h 210"/>
                <a:gd name="T18" fmla="*/ 830 w 846"/>
                <a:gd name="T19" fmla="*/ 24 h 210"/>
                <a:gd name="T20" fmla="*/ 820 w 846"/>
                <a:gd name="T21" fmla="*/ 20 h 210"/>
                <a:gd name="T22" fmla="*/ 808 w 846"/>
                <a:gd name="T23" fmla="*/ 19 h 210"/>
                <a:gd name="T24" fmla="*/ 796 w 846"/>
                <a:gd name="T25" fmla="*/ 17 h 210"/>
                <a:gd name="T26" fmla="*/ 782 w 846"/>
                <a:gd name="T27" fmla="*/ 13 h 210"/>
                <a:gd name="T28" fmla="*/ 765 w 846"/>
                <a:gd name="T29" fmla="*/ 10 h 210"/>
                <a:gd name="T30" fmla="*/ 746 w 846"/>
                <a:gd name="T31" fmla="*/ 8 h 210"/>
                <a:gd name="T32" fmla="*/ 727 w 846"/>
                <a:gd name="T33" fmla="*/ 6 h 210"/>
                <a:gd name="T34" fmla="*/ 706 w 846"/>
                <a:gd name="T35" fmla="*/ 4 h 210"/>
                <a:gd name="T36" fmla="*/ 682 w 846"/>
                <a:gd name="T37" fmla="*/ 2 h 210"/>
                <a:gd name="T38" fmla="*/ 658 w 846"/>
                <a:gd name="T39" fmla="*/ 1 h 210"/>
                <a:gd name="T40" fmla="*/ 631 w 846"/>
                <a:gd name="T41" fmla="*/ 0 h 210"/>
                <a:gd name="T42" fmla="*/ 604 w 846"/>
                <a:gd name="T43" fmla="*/ 0 h 210"/>
                <a:gd name="T44" fmla="*/ 575 w 846"/>
                <a:gd name="T45" fmla="*/ 1 h 210"/>
                <a:gd name="T46" fmla="*/ 544 w 846"/>
                <a:gd name="T47" fmla="*/ 4 h 210"/>
                <a:gd name="T48" fmla="*/ 514 w 846"/>
                <a:gd name="T49" fmla="*/ 6 h 210"/>
                <a:gd name="T50" fmla="*/ 481 w 846"/>
                <a:gd name="T51" fmla="*/ 8 h 210"/>
                <a:gd name="T52" fmla="*/ 446 w 846"/>
                <a:gd name="T53" fmla="*/ 14 h 210"/>
                <a:gd name="T54" fmla="*/ 410 w 846"/>
                <a:gd name="T55" fmla="*/ 21 h 210"/>
                <a:gd name="T56" fmla="*/ 374 w 846"/>
                <a:gd name="T57" fmla="*/ 28 h 210"/>
                <a:gd name="T58" fmla="*/ 336 w 846"/>
                <a:gd name="T59" fmla="*/ 37 h 210"/>
                <a:gd name="T60" fmla="*/ 295 w 846"/>
                <a:gd name="T61" fmla="*/ 48 h 210"/>
                <a:gd name="T62" fmla="*/ 259 w 846"/>
                <a:gd name="T63" fmla="*/ 60 h 210"/>
                <a:gd name="T64" fmla="*/ 217 w 846"/>
                <a:gd name="T65" fmla="*/ 74 h 210"/>
                <a:gd name="T66" fmla="*/ 175 w 846"/>
                <a:gd name="T67" fmla="*/ 89 h 210"/>
                <a:gd name="T68" fmla="*/ 131 w 846"/>
                <a:gd name="T69" fmla="*/ 106 h 210"/>
                <a:gd name="T70" fmla="*/ 91 w 846"/>
                <a:gd name="T71" fmla="*/ 127 h 210"/>
                <a:gd name="T72" fmla="*/ 46 w 846"/>
                <a:gd name="T73" fmla="*/ 147 h 210"/>
                <a:gd name="T74" fmla="*/ 0 w 846"/>
                <a:gd name="T75" fmla="*/ 170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6"/>
                <a:gd name="T115" fmla="*/ 0 h 210"/>
                <a:gd name="T116" fmla="*/ 846 w 846"/>
                <a:gd name="T117" fmla="*/ 210 h 2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6" h="210">
                  <a:moveTo>
                    <a:pt x="0" y="170"/>
                  </a:moveTo>
                  <a:lnTo>
                    <a:pt x="17" y="205"/>
                  </a:lnTo>
                  <a:lnTo>
                    <a:pt x="19" y="208"/>
                  </a:lnTo>
                  <a:lnTo>
                    <a:pt x="168" y="209"/>
                  </a:lnTo>
                  <a:lnTo>
                    <a:pt x="796" y="91"/>
                  </a:lnTo>
                  <a:lnTo>
                    <a:pt x="845" y="29"/>
                  </a:lnTo>
                  <a:lnTo>
                    <a:pt x="845" y="28"/>
                  </a:lnTo>
                  <a:lnTo>
                    <a:pt x="842" y="28"/>
                  </a:lnTo>
                  <a:lnTo>
                    <a:pt x="837" y="26"/>
                  </a:lnTo>
                  <a:lnTo>
                    <a:pt x="830" y="24"/>
                  </a:lnTo>
                  <a:lnTo>
                    <a:pt x="820" y="20"/>
                  </a:lnTo>
                  <a:lnTo>
                    <a:pt x="808" y="19"/>
                  </a:lnTo>
                  <a:lnTo>
                    <a:pt x="796" y="17"/>
                  </a:lnTo>
                  <a:lnTo>
                    <a:pt x="782" y="13"/>
                  </a:lnTo>
                  <a:lnTo>
                    <a:pt x="765" y="10"/>
                  </a:lnTo>
                  <a:lnTo>
                    <a:pt x="746" y="8"/>
                  </a:lnTo>
                  <a:lnTo>
                    <a:pt x="727" y="6"/>
                  </a:lnTo>
                  <a:lnTo>
                    <a:pt x="706" y="4"/>
                  </a:lnTo>
                  <a:lnTo>
                    <a:pt x="682" y="2"/>
                  </a:lnTo>
                  <a:lnTo>
                    <a:pt x="658" y="1"/>
                  </a:lnTo>
                  <a:lnTo>
                    <a:pt x="631" y="0"/>
                  </a:lnTo>
                  <a:lnTo>
                    <a:pt x="604" y="0"/>
                  </a:lnTo>
                  <a:lnTo>
                    <a:pt x="575" y="1"/>
                  </a:lnTo>
                  <a:lnTo>
                    <a:pt x="544" y="4"/>
                  </a:lnTo>
                  <a:lnTo>
                    <a:pt x="514" y="6"/>
                  </a:lnTo>
                  <a:lnTo>
                    <a:pt x="481" y="8"/>
                  </a:lnTo>
                  <a:lnTo>
                    <a:pt x="446" y="14"/>
                  </a:lnTo>
                  <a:lnTo>
                    <a:pt x="410" y="21"/>
                  </a:lnTo>
                  <a:lnTo>
                    <a:pt x="374" y="28"/>
                  </a:lnTo>
                  <a:lnTo>
                    <a:pt x="336" y="37"/>
                  </a:lnTo>
                  <a:lnTo>
                    <a:pt x="295" y="48"/>
                  </a:lnTo>
                  <a:lnTo>
                    <a:pt x="259" y="60"/>
                  </a:lnTo>
                  <a:lnTo>
                    <a:pt x="217" y="74"/>
                  </a:lnTo>
                  <a:lnTo>
                    <a:pt x="175" y="89"/>
                  </a:lnTo>
                  <a:lnTo>
                    <a:pt x="131" y="106"/>
                  </a:lnTo>
                  <a:lnTo>
                    <a:pt x="91" y="127"/>
                  </a:lnTo>
                  <a:lnTo>
                    <a:pt x="46" y="147"/>
                  </a:lnTo>
                  <a:lnTo>
                    <a:pt x="0" y="170"/>
                  </a:lnTo>
                </a:path>
              </a:pathLst>
            </a:custGeom>
            <a:solidFill>
              <a:srgbClr val="99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990" name="Freeform 10"/>
            <p:cNvSpPr>
              <a:spLocks/>
            </p:cNvSpPr>
            <p:nvPr/>
          </p:nvSpPr>
          <p:spPr bwMode="auto">
            <a:xfrm>
              <a:off x="1342" y="2144"/>
              <a:ext cx="859" cy="213"/>
            </a:xfrm>
            <a:custGeom>
              <a:avLst/>
              <a:gdLst>
                <a:gd name="T0" fmla="*/ 0 w 859"/>
                <a:gd name="T1" fmla="*/ 169 h 213"/>
                <a:gd name="T2" fmla="*/ 16 w 859"/>
                <a:gd name="T3" fmla="*/ 206 h 213"/>
                <a:gd name="T4" fmla="*/ 18 w 859"/>
                <a:gd name="T5" fmla="*/ 210 h 213"/>
                <a:gd name="T6" fmla="*/ 171 w 859"/>
                <a:gd name="T7" fmla="*/ 212 h 213"/>
                <a:gd name="T8" fmla="*/ 808 w 859"/>
                <a:gd name="T9" fmla="*/ 95 h 213"/>
                <a:gd name="T10" fmla="*/ 858 w 859"/>
                <a:gd name="T11" fmla="*/ 32 h 213"/>
                <a:gd name="T12" fmla="*/ 857 w 859"/>
                <a:gd name="T13" fmla="*/ 31 h 213"/>
                <a:gd name="T14" fmla="*/ 855 w 859"/>
                <a:gd name="T15" fmla="*/ 30 h 213"/>
                <a:gd name="T16" fmla="*/ 849 w 859"/>
                <a:gd name="T17" fmla="*/ 29 h 213"/>
                <a:gd name="T18" fmla="*/ 842 w 859"/>
                <a:gd name="T19" fmla="*/ 26 h 213"/>
                <a:gd name="T20" fmla="*/ 833 w 859"/>
                <a:gd name="T21" fmla="*/ 22 h 213"/>
                <a:gd name="T22" fmla="*/ 821 w 859"/>
                <a:gd name="T23" fmla="*/ 21 h 213"/>
                <a:gd name="T24" fmla="*/ 807 w 859"/>
                <a:gd name="T25" fmla="*/ 19 h 213"/>
                <a:gd name="T26" fmla="*/ 793 w 859"/>
                <a:gd name="T27" fmla="*/ 15 h 213"/>
                <a:gd name="T28" fmla="*/ 776 w 859"/>
                <a:gd name="T29" fmla="*/ 11 h 213"/>
                <a:gd name="T30" fmla="*/ 758 w 859"/>
                <a:gd name="T31" fmla="*/ 9 h 213"/>
                <a:gd name="T32" fmla="*/ 738 w 859"/>
                <a:gd name="T33" fmla="*/ 7 h 213"/>
                <a:gd name="T34" fmla="*/ 716 w 859"/>
                <a:gd name="T35" fmla="*/ 3 h 213"/>
                <a:gd name="T36" fmla="*/ 692 w 859"/>
                <a:gd name="T37" fmla="*/ 2 h 213"/>
                <a:gd name="T38" fmla="*/ 667 w 859"/>
                <a:gd name="T39" fmla="*/ 1 h 213"/>
                <a:gd name="T40" fmla="*/ 640 w 859"/>
                <a:gd name="T41" fmla="*/ 0 h 213"/>
                <a:gd name="T42" fmla="*/ 612 w 859"/>
                <a:gd name="T43" fmla="*/ 0 h 213"/>
                <a:gd name="T44" fmla="*/ 583 w 859"/>
                <a:gd name="T45" fmla="*/ 0 h 213"/>
                <a:gd name="T46" fmla="*/ 552 w 859"/>
                <a:gd name="T47" fmla="*/ 3 h 213"/>
                <a:gd name="T48" fmla="*/ 520 w 859"/>
                <a:gd name="T49" fmla="*/ 5 h 213"/>
                <a:gd name="T50" fmla="*/ 487 w 859"/>
                <a:gd name="T51" fmla="*/ 7 h 213"/>
                <a:gd name="T52" fmla="*/ 451 w 859"/>
                <a:gd name="T53" fmla="*/ 13 h 213"/>
                <a:gd name="T54" fmla="*/ 416 w 859"/>
                <a:gd name="T55" fmla="*/ 19 h 213"/>
                <a:gd name="T56" fmla="*/ 379 w 859"/>
                <a:gd name="T57" fmla="*/ 25 h 213"/>
                <a:gd name="T58" fmla="*/ 339 w 859"/>
                <a:gd name="T59" fmla="*/ 35 h 213"/>
                <a:gd name="T60" fmla="*/ 300 w 859"/>
                <a:gd name="T61" fmla="*/ 45 h 213"/>
                <a:gd name="T62" fmla="*/ 261 w 859"/>
                <a:gd name="T63" fmla="*/ 57 h 213"/>
                <a:gd name="T64" fmla="*/ 219 w 859"/>
                <a:gd name="T65" fmla="*/ 72 h 213"/>
                <a:gd name="T66" fmla="*/ 177 w 859"/>
                <a:gd name="T67" fmla="*/ 87 h 213"/>
                <a:gd name="T68" fmla="*/ 133 w 859"/>
                <a:gd name="T69" fmla="*/ 105 h 213"/>
                <a:gd name="T70" fmla="*/ 91 w 859"/>
                <a:gd name="T71" fmla="*/ 125 h 213"/>
                <a:gd name="T72" fmla="*/ 47 w 859"/>
                <a:gd name="T73" fmla="*/ 145 h 213"/>
                <a:gd name="T74" fmla="*/ 0 w 859"/>
                <a:gd name="T75" fmla="*/ 169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9"/>
                <a:gd name="T115" fmla="*/ 0 h 213"/>
                <a:gd name="T116" fmla="*/ 859 w 859"/>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9" h="213">
                  <a:moveTo>
                    <a:pt x="0" y="169"/>
                  </a:moveTo>
                  <a:lnTo>
                    <a:pt x="16" y="206"/>
                  </a:lnTo>
                  <a:lnTo>
                    <a:pt x="18" y="210"/>
                  </a:lnTo>
                  <a:lnTo>
                    <a:pt x="171" y="212"/>
                  </a:lnTo>
                  <a:lnTo>
                    <a:pt x="808" y="95"/>
                  </a:lnTo>
                  <a:lnTo>
                    <a:pt x="858" y="32"/>
                  </a:lnTo>
                  <a:lnTo>
                    <a:pt x="857" y="31"/>
                  </a:lnTo>
                  <a:lnTo>
                    <a:pt x="855" y="30"/>
                  </a:lnTo>
                  <a:lnTo>
                    <a:pt x="849" y="29"/>
                  </a:lnTo>
                  <a:lnTo>
                    <a:pt x="842" y="26"/>
                  </a:lnTo>
                  <a:lnTo>
                    <a:pt x="833" y="22"/>
                  </a:lnTo>
                  <a:lnTo>
                    <a:pt x="821" y="21"/>
                  </a:lnTo>
                  <a:lnTo>
                    <a:pt x="807" y="19"/>
                  </a:lnTo>
                  <a:lnTo>
                    <a:pt x="793" y="15"/>
                  </a:lnTo>
                  <a:lnTo>
                    <a:pt x="776" y="11"/>
                  </a:lnTo>
                  <a:lnTo>
                    <a:pt x="758" y="9"/>
                  </a:lnTo>
                  <a:lnTo>
                    <a:pt x="738" y="7"/>
                  </a:lnTo>
                  <a:lnTo>
                    <a:pt x="716" y="3"/>
                  </a:lnTo>
                  <a:lnTo>
                    <a:pt x="692" y="2"/>
                  </a:lnTo>
                  <a:lnTo>
                    <a:pt x="667" y="1"/>
                  </a:lnTo>
                  <a:lnTo>
                    <a:pt x="640" y="0"/>
                  </a:lnTo>
                  <a:lnTo>
                    <a:pt x="612" y="0"/>
                  </a:lnTo>
                  <a:lnTo>
                    <a:pt x="583" y="0"/>
                  </a:lnTo>
                  <a:lnTo>
                    <a:pt x="552" y="3"/>
                  </a:lnTo>
                  <a:lnTo>
                    <a:pt x="520" y="5"/>
                  </a:lnTo>
                  <a:lnTo>
                    <a:pt x="487" y="7"/>
                  </a:lnTo>
                  <a:lnTo>
                    <a:pt x="451" y="13"/>
                  </a:lnTo>
                  <a:lnTo>
                    <a:pt x="416" y="19"/>
                  </a:lnTo>
                  <a:lnTo>
                    <a:pt x="379" y="25"/>
                  </a:lnTo>
                  <a:lnTo>
                    <a:pt x="339" y="35"/>
                  </a:lnTo>
                  <a:lnTo>
                    <a:pt x="300" y="45"/>
                  </a:lnTo>
                  <a:lnTo>
                    <a:pt x="261" y="57"/>
                  </a:lnTo>
                  <a:lnTo>
                    <a:pt x="219" y="72"/>
                  </a:lnTo>
                  <a:lnTo>
                    <a:pt x="177" y="87"/>
                  </a:lnTo>
                  <a:lnTo>
                    <a:pt x="133" y="105"/>
                  </a:lnTo>
                  <a:lnTo>
                    <a:pt x="91" y="125"/>
                  </a:lnTo>
                  <a:lnTo>
                    <a:pt x="47" y="145"/>
                  </a:lnTo>
                  <a:lnTo>
                    <a:pt x="0" y="169"/>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0991" name="Freeform 11"/>
            <p:cNvSpPr>
              <a:spLocks/>
            </p:cNvSpPr>
            <p:nvPr/>
          </p:nvSpPr>
          <p:spPr bwMode="auto">
            <a:xfrm>
              <a:off x="910" y="2480"/>
              <a:ext cx="2487" cy="167"/>
            </a:xfrm>
            <a:custGeom>
              <a:avLst/>
              <a:gdLst>
                <a:gd name="T0" fmla="*/ 2436 w 2487"/>
                <a:gd name="T1" fmla="*/ 98 h 167"/>
                <a:gd name="T2" fmla="*/ 2336 w 2487"/>
                <a:gd name="T3" fmla="*/ 102 h 167"/>
                <a:gd name="T4" fmla="*/ 2236 w 2487"/>
                <a:gd name="T5" fmla="*/ 108 h 167"/>
                <a:gd name="T6" fmla="*/ 2136 w 2487"/>
                <a:gd name="T7" fmla="*/ 111 h 167"/>
                <a:gd name="T8" fmla="*/ 2036 w 2487"/>
                <a:gd name="T9" fmla="*/ 115 h 167"/>
                <a:gd name="T10" fmla="*/ 1935 w 2487"/>
                <a:gd name="T11" fmla="*/ 117 h 167"/>
                <a:gd name="T12" fmla="*/ 1835 w 2487"/>
                <a:gd name="T13" fmla="*/ 119 h 167"/>
                <a:gd name="T14" fmla="*/ 1733 w 2487"/>
                <a:gd name="T15" fmla="*/ 123 h 167"/>
                <a:gd name="T16" fmla="*/ 1634 w 2487"/>
                <a:gd name="T17" fmla="*/ 124 h 167"/>
                <a:gd name="T18" fmla="*/ 1533 w 2487"/>
                <a:gd name="T19" fmla="*/ 125 h 167"/>
                <a:gd name="T20" fmla="*/ 1433 w 2487"/>
                <a:gd name="T21" fmla="*/ 128 h 167"/>
                <a:gd name="T22" fmla="*/ 1333 w 2487"/>
                <a:gd name="T23" fmla="*/ 130 h 167"/>
                <a:gd name="T24" fmla="*/ 1233 w 2487"/>
                <a:gd name="T25" fmla="*/ 132 h 167"/>
                <a:gd name="T26" fmla="*/ 1135 w 2487"/>
                <a:gd name="T27" fmla="*/ 135 h 167"/>
                <a:gd name="T28" fmla="*/ 1037 w 2487"/>
                <a:gd name="T29" fmla="*/ 139 h 167"/>
                <a:gd name="T30" fmla="*/ 939 w 2487"/>
                <a:gd name="T31" fmla="*/ 142 h 167"/>
                <a:gd name="T32" fmla="*/ 844 w 2487"/>
                <a:gd name="T33" fmla="*/ 148 h 167"/>
                <a:gd name="T34" fmla="*/ 758 w 2487"/>
                <a:gd name="T35" fmla="*/ 152 h 167"/>
                <a:gd name="T36" fmla="*/ 685 w 2487"/>
                <a:gd name="T37" fmla="*/ 154 h 167"/>
                <a:gd name="T38" fmla="*/ 625 w 2487"/>
                <a:gd name="T39" fmla="*/ 156 h 167"/>
                <a:gd name="T40" fmla="*/ 573 w 2487"/>
                <a:gd name="T41" fmla="*/ 160 h 167"/>
                <a:gd name="T42" fmla="*/ 531 w 2487"/>
                <a:gd name="T43" fmla="*/ 161 h 167"/>
                <a:gd name="T44" fmla="*/ 498 w 2487"/>
                <a:gd name="T45" fmla="*/ 161 h 167"/>
                <a:gd name="T46" fmla="*/ 472 w 2487"/>
                <a:gd name="T47" fmla="*/ 162 h 167"/>
                <a:gd name="T48" fmla="*/ 452 w 2487"/>
                <a:gd name="T49" fmla="*/ 162 h 167"/>
                <a:gd name="T50" fmla="*/ 439 w 2487"/>
                <a:gd name="T51" fmla="*/ 161 h 167"/>
                <a:gd name="T52" fmla="*/ 429 w 2487"/>
                <a:gd name="T53" fmla="*/ 160 h 167"/>
                <a:gd name="T54" fmla="*/ 425 w 2487"/>
                <a:gd name="T55" fmla="*/ 161 h 167"/>
                <a:gd name="T56" fmla="*/ 422 w 2487"/>
                <a:gd name="T57" fmla="*/ 160 h 167"/>
                <a:gd name="T58" fmla="*/ 423 w 2487"/>
                <a:gd name="T59" fmla="*/ 162 h 167"/>
                <a:gd name="T60" fmla="*/ 417 w 2487"/>
                <a:gd name="T61" fmla="*/ 161 h 167"/>
                <a:gd name="T62" fmla="*/ 401 w 2487"/>
                <a:gd name="T63" fmla="*/ 162 h 167"/>
                <a:gd name="T64" fmla="*/ 378 w 2487"/>
                <a:gd name="T65" fmla="*/ 163 h 167"/>
                <a:gd name="T66" fmla="*/ 351 w 2487"/>
                <a:gd name="T67" fmla="*/ 164 h 167"/>
                <a:gd name="T68" fmla="*/ 322 w 2487"/>
                <a:gd name="T69" fmla="*/ 165 h 167"/>
                <a:gd name="T70" fmla="*/ 295 w 2487"/>
                <a:gd name="T71" fmla="*/ 166 h 167"/>
                <a:gd name="T72" fmla="*/ 270 w 2487"/>
                <a:gd name="T73" fmla="*/ 166 h 167"/>
                <a:gd name="T74" fmla="*/ 251 w 2487"/>
                <a:gd name="T75" fmla="*/ 164 h 167"/>
                <a:gd name="T76" fmla="*/ 239 w 2487"/>
                <a:gd name="T77" fmla="*/ 164 h 167"/>
                <a:gd name="T78" fmla="*/ 216 w 2487"/>
                <a:gd name="T79" fmla="*/ 161 h 167"/>
                <a:gd name="T80" fmla="*/ 182 w 2487"/>
                <a:gd name="T81" fmla="*/ 157 h 167"/>
                <a:gd name="T82" fmla="*/ 146 w 2487"/>
                <a:gd name="T83" fmla="*/ 148 h 167"/>
                <a:gd name="T84" fmla="*/ 106 w 2487"/>
                <a:gd name="T85" fmla="*/ 137 h 167"/>
                <a:gd name="T86" fmla="*/ 66 w 2487"/>
                <a:gd name="T87" fmla="*/ 121 h 167"/>
                <a:gd name="T88" fmla="*/ 31 w 2487"/>
                <a:gd name="T89" fmla="*/ 100 h 167"/>
                <a:gd name="T90" fmla="*/ 17 w 2487"/>
                <a:gd name="T91" fmla="*/ 51 h 167"/>
                <a:gd name="T92" fmla="*/ 1 w 2487"/>
                <a:gd name="T93" fmla="*/ 0 h 167"/>
                <a:gd name="T94" fmla="*/ 2450 w 2487"/>
                <a:gd name="T95" fmla="*/ 23 h 167"/>
                <a:gd name="T96" fmla="*/ 2453 w 2487"/>
                <a:gd name="T97" fmla="*/ 47 h 167"/>
                <a:gd name="T98" fmla="*/ 2456 w 2487"/>
                <a:gd name="T99" fmla="*/ 70 h 167"/>
                <a:gd name="T100" fmla="*/ 2470 w 2487"/>
                <a:gd name="T101" fmla="*/ 89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87"/>
                <a:gd name="T154" fmla="*/ 0 h 167"/>
                <a:gd name="T155" fmla="*/ 2487 w 2487"/>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87" h="167">
                  <a:moveTo>
                    <a:pt x="2486" y="94"/>
                  </a:moveTo>
                  <a:lnTo>
                    <a:pt x="2436" y="98"/>
                  </a:lnTo>
                  <a:lnTo>
                    <a:pt x="2385" y="100"/>
                  </a:lnTo>
                  <a:lnTo>
                    <a:pt x="2336" y="102"/>
                  </a:lnTo>
                  <a:lnTo>
                    <a:pt x="2287" y="106"/>
                  </a:lnTo>
                  <a:lnTo>
                    <a:pt x="2236" y="108"/>
                  </a:lnTo>
                  <a:lnTo>
                    <a:pt x="2186" y="110"/>
                  </a:lnTo>
                  <a:lnTo>
                    <a:pt x="2136" y="111"/>
                  </a:lnTo>
                  <a:lnTo>
                    <a:pt x="2086" y="112"/>
                  </a:lnTo>
                  <a:lnTo>
                    <a:pt x="2036" y="115"/>
                  </a:lnTo>
                  <a:lnTo>
                    <a:pt x="1986" y="115"/>
                  </a:lnTo>
                  <a:lnTo>
                    <a:pt x="1935" y="117"/>
                  </a:lnTo>
                  <a:lnTo>
                    <a:pt x="1884" y="119"/>
                  </a:lnTo>
                  <a:lnTo>
                    <a:pt x="1835" y="119"/>
                  </a:lnTo>
                  <a:lnTo>
                    <a:pt x="1783" y="122"/>
                  </a:lnTo>
                  <a:lnTo>
                    <a:pt x="1733" y="123"/>
                  </a:lnTo>
                  <a:lnTo>
                    <a:pt x="1683" y="123"/>
                  </a:lnTo>
                  <a:lnTo>
                    <a:pt x="1634" y="124"/>
                  </a:lnTo>
                  <a:lnTo>
                    <a:pt x="1584" y="125"/>
                  </a:lnTo>
                  <a:lnTo>
                    <a:pt x="1533" y="125"/>
                  </a:lnTo>
                  <a:lnTo>
                    <a:pt x="1482" y="125"/>
                  </a:lnTo>
                  <a:lnTo>
                    <a:pt x="1433" y="128"/>
                  </a:lnTo>
                  <a:lnTo>
                    <a:pt x="1384" y="127"/>
                  </a:lnTo>
                  <a:lnTo>
                    <a:pt x="1333" y="130"/>
                  </a:lnTo>
                  <a:lnTo>
                    <a:pt x="1284" y="131"/>
                  </a:lnTo>
                  <a:lnTo>
                    <a:pt x="1233" y="132"/>
                  </a:lnTo>
                  <a:lnTo>
                    <a:pt x="1184" y="134"/>
                  </a:lnTo>
                  <a:lnTo>
                    <a:pt x="1135" y="135"/>
                  </a:lnTo>
                  <a:lnTo>
                    <a:pt x="1086" y="137"/>
                  </a:lnTo>
                  <a:lnTo>
                    <a:pt x="1037" y="139"/>
                  </a:lnTo>
                  <a:lnTo>
                    <a:pt x="987" y="140"/>
                  </a:lnTo>
                  <a:lnTo>
                    <a:pt x="939" y="142"/>
                  </a:lnTo>
                  <a:lnTo>
                    <a:pt x="890" y="145"/>
                  </a:lnTo>
                  <a:lnTo>
                    <a:pt x="844" y="148"/>
                  </a:lnTo>
                  <a:lnTo>
                    <a:pt x="799" y="149"/>
                  </a:lnTo>
                  <a:lnTo>
                    <a:pt x="758" y="152"/>
                  </a:lnTo>
                  <a:lnTo>
                    <a:pt x="721" y="153"/>
                  </a:lnTo>
                  <a:lnTo>
                    <a:pt x="685" y="154"/>
                  </a:lnTo>
                  <a:lnTo>
                    <a:pt x="655" y="156"/>
                  </a:lnTo>
                  <a:lnTo>
                    <a:pt x="625" y="156"/>
                  </a:lnTo>
                  <a:lnTo>
                    <a:pt x="597" y="158"/>
                  </a:lnTo>
                  <a:lnTo>
                    <a:pt x="573" y="160"/>
                  </a:lnTo>
                  <a:lnTo>
                    <a:pt x="551" y="159"/>
                  </a:lnTo>
                  <a:lnTo>
                    <a:pt x="531" y="161"/>
                  </a:lnTo>
                  <a:lnTo>
                    <a:pt x="513" y="161"/>
                  </a:lnTo>
                  <a:lnTo>
                    <a:pt x="498" y="161"/>
                  </a:lnTo>
                  <a:lnTo>
                    <a:pt x="484" y="161"/>
                  </a:lnTo>
                  <a:lnTo>
                    <a:pt x="472" y="162"/>
                  </a:lnTo>
                  <a:lnTo>
                    <a:pt x="461" y="162"/>
                  </a:lnTo>
                  <a:lnTo>
                    <a:pt x="452" y="162"/>
                  </a:lnTo>
                  <a:lnTo>
                    <a:pt x="444" y="162"/>
                  </a:lnTo>
                  <a:lnTo>
                    <a:pt x="439" y="161"/>
                  </a:lnTo>
                  <a:lnTo>
                    <a:pt x="433" y="161"/>
                  </a:lnTo>
                  <a:lnTo>
                    <a:pt x="429" y="160"/>
                  </a:lnTo>
                  <a:lnTo>
                    <a:pt x="427" y="160"/>
                  </a:lnTo>
                  <a:lnTo>
                    <a:pt x="425" y="161"/>
                  </a:lnTo>
                  <a:lnTo>
                    <a:pt x="422" y="161"/>
                  </a:lnTo>
                  <a:lnTo>
                    <a:pt x="422" y="160"/>
                  </a:lnTo>
                  <a:lnTo>
                    <a:pt x="422" y="161"/>
                  </a:lnTo>
                  <a:lnTo>
                    <a:pt x="423" y="162"/>
                  </a:lnTo>
                  <a:lnTo>
                    <a:pt x="420" y="162"/>
                  </a:lnTo>
                  <a:lnTo>
                    <a:pt x="417" y="161"/>
                  </a:lnTo>
                  <a:lnTo>
                    <a:pt x="409" y="161"/>
                  </a:lnTo>
                  <a:lnTo>
                    <a:pt x="401" y="162"/>
                  </a:lnTo>
                  <a:lnTo>
                    <a:pt x="389" y="162"/>
                  </a:lnTo>
                  <a:lnTo>
                    <a:pt x="378" y="163"/>
                  </a:lnTo>
                  <a:lnTo>
                    <a:pt x="365" y="164"/>
                  </a:lnTo>
                  <a:lnTo>
                    <a:pt x="351" y="164"/>
                  </a:lnTo>
                  <a:lnTo>
                    <a:pt x="336" y="163"/>
                  </a:lnTo>
                  <a:lnTo>
                    <a:pt x="322" y="165"/>
                  </a:lnTo>
                  <a:lnTo>
                    <a:pt x="308" y="164"/>
                  </a:lnTo>
                  <a:lnTo>
                    <a:pt x="295" y="166"/>
                  </a:lnTo>
                  <a:lnTo>
                    <a:pt x="282" y="166"/>
                  </a:lnTo>
                  <a:lnTo>
                    <a:pt x="270" y="166"/>
                  </a:lnTo>
                  <a:lnTo>
                    <a:pt x="260" y="166"/>
                  </a:lnTo>
                  <a:lnTo>
                    <a:pt x="251" y="164"/>
                  </a:lnTo>
                  <a:lnTo>
                    <a:pt x="246" y="165"/>
                  </a:lnTo>
                  <a:lnTo>
                    <a:pt x="239" y="164"/>
                  </a:lnTo>
                  <a:lnTo>
                    <a:pt x="229" y="163"/>
                  </a:lnTo>
                  <a:lnTo>
                    <a:pt x="216" y="161"/>
                  </a:lnTo>
                  <a:lnTo>
                    <a:pt x="200" y="159"/>
                  </a:lnTo>
                  <a:lnTo>
                    <a:pt x="182" y="157"/>
                  </a:lnTo>
                  <a:lnTo>
                    <a:pt x="164" y="151"/>
                  </a:lnTo>
                  <a:lnTo>
                    <a:pt x="146" y="148"/>
                  </a:lnTo>
                  <a:lnTo>
                    <a:pt x="125" y="144"/>
                  </a:lnTo>
                  <a:lnTo>
                    <a:pt x="106" y="137"/>
                  </a:lnTo>
                  <a:lnTo>
                    <a:pt x="85" y="130"/>
                  </a:lnTo>
                  <a:lnTo>
                    <a:pt x="66" y="121"/>
                  </a:lnTo>
                  <a:lnTo>
                    <a:pt x="48" y="112"/>
                  </a:lnTo>
                  <a:lnTo>
                    <a:pt x="31" y="100"/>
                  </a:lnTo>
                  <a:lnTo>
                    <a:pt x="19" y="87"/>
                  </a:lnTo>
                  <a:lnTo>
                    <a:pt x="17" y="51"/>
                  </a:lnTo>
                  <a:lnTo>
                    <a:pt x="0" y="47"/>
                  </a:lnTo>
                  <a:lnTo>
                    <a:pt x="1" y="0"/>
                  </a:lnTo>
                  <a:lnTo>
                    <a:pt x="2449" y="12"/>
                  </a:lnTo>
                  <a:lnTo>
                    <a:pt x="2450" y="23"/>
                  </a:lnTo>
                  <a:lnTo>
                    <a:pt x="2452" y="36"/>
                  </a:lnTo>
                  <a:lnTo>
                    <a:pt x="2453" y="47"/>
                  </a:lnTo>
                  <a:lnTo>
                    <a:pt x="2452" y="60"/>
                  </a:lnTo>
                  <a:lnTo>
                    <a:pt x="2456" y="70"/>
                  </a:lnTo>
                  <a:lnTo>
                    <a:pt x="2461" y="81"/>
                  </a:lnTo>
                  <a:lnTo>
                    <a:pt x="2470" y="89"/>
                  </a:lnTo>
                  <a:lnTo>
                    <a:pt x="2486" y="94"/>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992" name="Freeform 12"/>
            <p:cNvSpPr>
              <a:spLocks/>
            </p:cNvSpPr>
            <p:nvPr/>
          </p:nvSpPr>
          <p:spPr bwMode="auto">
            <a:xfrm>
              <a:off x="900" y="2484"/>
              <a:ext cx="2501" cy="170"/>
            </a:xfrm>
            <a:custGeom>
              <a:avLst/>
              <a:gdLst>
                <a:gd name="T0" fmla="*/ 2500 w 2501"/>
                <a:gd name="T1" fmla="*/ 100 h 170"/>
                <a:gd name="T2" fmla="*/ 2399 w 2501"/>
                <a:gd name="T3" fmla="*/ 105 h 170"/>
                <a:gd name="T4" fmla="*/ 2299 w 2501"/>
                <a:gd name="T5" fmla="*/ 110 h 170"/>
                <a:gd name="T6" fmla="*/ 2198 w 2501"/>
                <a:gd name="T7" fmla="*/ 114 h 170"/>
                <a:gd name="T8" fmla="*/ 2098 w 2501"/>
                <a:gd name="T9" fmla="*/ 117 h 170"/>
                <a:gd name="T10" fmla="*/ 1997 w 2501"/>
                <a:gd name="T11" fmla="*/ 120 h 170"/>
                <a:gd name="T12" fmla="*/ 1896 w 2501"/>
                <a:gd name="T13" fmla="*/ 123 h 170"/>
                <a:gd name="T14" fmla="*/ 1795 w 2501"/>
                <a:gd name="T15" fmla="*/ 125 h 170"/>
                <a:gd name="T16" fmla="*/ 1693 w 2501"/>
                <a:gd name="T17" fmla="*/ 127 h 170"/>
                <a:gd name="T18" fmla="*/ 1594 w 2501"/>
                <a:gd name="T19" fmla="*/ 128 h 170"/>
                <a:gd name="T20" fmla="*/ 1492 w 2501"/>
                <a:gd name="T21" fmla="*/ 130 h 170"/>
                <a:gd name="T22" fmla="*/ 1392 w 2501"/>
                <a:gd name="T23" fmla="*/ 131 h 170"/>
                <a:gd name="T24" fmla="*/ 1292 w 2501"/>
                <a:gd name="T25" fmla="*/ 134 h 170"/>
                <a:gd name="T26" fmla="*/ 1192 w 2501"/>
                <a:gd name="T27" fmla="*/ 137 h 170"/>
                <a:gd name="T28" fmla="*/ 1093 w 2501"/>
                <a:gd name="T29" fmla="*/ 140 h 170"/>
                <a:gd name="T30" fmla="*/ 994 w 2501"/>
                <a:gd name="T31" fmla="*/ 144 h 170"/>
                <a:gd name="T32" fmla="*/ 895 w 2501"/>
                <a:gd name="T33" fmla="*/ 148 h 170"/>
                <a:gd name="T34" fmla="*/ 805 w 2501"/>
                <a:gd name="T35" fmla="*/ 152 h 170"/>
                <a:gd name="T36" fmla="*/ 724 w 2501"/>
                <a:gd name="T37" fmla="*/ 156 h 170"/>
                <a:gd name="T38" fmla="*/ 657 w 2501"/>
                <a:gd name="T39" fmla="*/ 159 h 170"/>
                <a:gd name="T40" fmla="*/ 602 w 2501"/>
                <a:gd name="T41" fmla="*/ 161 h 170"/>
                <a:gd name="T42" fmla="*/ 555 w 2501"/>
                <a:gd name="T43" fmla="*/ 161 h 170"/>
                <a:gd name="T44" fmla="*/ 517 w 2501"/>
                <a:gd name="T45" fmla="*/ 162 h 170"/>
                <a:gd name="T46" fmla="*/ 488 w 2501"/>
                <a:gd name="T47" fmla="*/ 163 h 170"/>
                <a:gd name="T48" fmla="*/ 465 w 2501"/>
                <a:gd name="T49" fmla="*/ 163 h 170"/>
                <a:gd name="T50" fmla="*/ 448 w 2501"/>
                <a:gd name="T51" fmla="*/ 164 h 170"/>
                <a:gd name="T52" fmla="*/ 437 w 2501"/>
                <a:gd name="T53" fmla="*/ 163 h 170"/>
                <a:gd name="T54" fmla="*/ 431 w 2501"/>
                <a:gd name="T55" fmla="*/ 161 h 170"/>
                <a:gd name="T56" fmla="*/ 426 w 2501"/>
                <a:gd name="T57" fmla="*/ 162 h 170"/>
                <a:gd name="T58" fmla="*/ 426 w 2501"/>
                <a:gd name="T59" fmla="*/ 162 h 170"/>
                <a:gd name="T60" fmla="*/ 424 w 2501"/>
                <a:gd name="T61" fmla="*/ 163 h 170"/>
                <a:gd name="T62" fmla="*/ 412 w 2501"/>
                <a:gd name="T63" fmla="*/ 164 h 170"/>
                <a:gd name="T64" fmla="*/ 392 w 2501"/>
                <a:gd name="T65" fmla="*/ 164 h 170"/>
                <a:gd name="T66" fmla="*/ 368 w 2501"/>
                <a:gd name="T67" fmla="*/ 165 h 170"/>
                <a:gd name="T68" fmla="*/ 339 w 2501"/>
                <a:gd name="T69" fmla="*/ 166 h 170"/>
                <a:gd name="T70" fmla="*/ 311 w 2501"/>
                <a:gd name="T71" fmla="*/ 167 h 170"/>
                <a:gd name="T72" fmla="*/ 285 w 2501"/>
                <a:gd name="T73" fmla="*/ 167 h 170"/>
                <a:gd name="T74" fmla="*/ 263 w 2501"/>
                <a:gd name="T75" fmla="*/ 168 h 170"/>
                <a:gd name="T76" fmla="*/ 249 w 2501"/>
                <a:gd name="T77" fmla="*/ 165 h 170"/>
                <a:gd name="T78" fmla="*/ 231 w 2501"/>
                <a:gd name="T79" fmla="*/ 164 h 170"/>
                <a:gd name="T80" fmla="*/ 203 w 2501"/>
                <a:gd name="T81" fmla="*/ 160 h 170"/>
                <a:gd name="T82" fmla="*/ 166 w 2501"/>
                <a:gd name="T83" fmla="*/ 153 h 170"/>
                <a:gd name="T84" fmla="*/ 126 w 2501"/>
                <a:gd name="T85" fmla="*/ 146 h 170"/>
                <a:gd name="T86" fmla="*/ 87 w 2501"/>
                <a:gd name="T87" fmla="*/ 131 h 170"/>
                <a:gd name="T88" fmla="*/ 49 w 2501"/>
                <a:gd name="T89" fmla="*/ 113 h 170"/>
                <a:gd name="T90" fmla="*/ 18 w 2501"/>
                <a:gd name="T91" fmla="*/ 88 h 170"/>
                <a:gd name="T92" fmla="*/ 0 w 2501"/>
                <a:gd name="T93" fmla="*/ 47 h 170"/>
                <a:gd name="T94" fmla="*/ 2462 w 2501"/>
                <a:gd name="T95" fmla="*/ 16 h 170"/>
                <a:gd name="T96" fmla="*/ 2466 w 2501"/>
                <a:gd name="T97" fmla="*/ 40 h 170"/>
                <a:gd name="T98" fmla="*/ 2466 w 2501"/>
                <a:gd name="T99" fmla="*/ 65 h 170"/>
                <a:gd name="T100" fmla="*/ 2475 w 2501"/>
                <a:gd name="T101" fmla="*/ 86 h 170"/>
                <a:gd name="T102" fmla="*/ 2500 w 2501"/>
                <a:gd name="T103" fmla="*/ 100 h 1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01"/>
                <a:gd name="T157" fmla="*/ 0 h 170"/>
                <a:gd name="T158" fmla="*/ 2501 w 2501"/>
                <a:gd name="T159" fmla="*/ 170 h 1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01" h="170">
                  <a:moveTo>
                    <a:pt x="2500" y="100"/>
                  </a:moveTo>
                  <a:lnTo>
                    <a:pt x="2500" y="100"/>
                  </a:lnTo>
                  <a:lnTo>
                    <a:pt x="2450" y="103"/>
                  </a:lnTo>
                  <a:lnTo>
                    <a:pt x="2399" y="105"/>
                  </a:lnTo>
                  <a:lnTo>
                    <a:pt x="2349" y="107"/>
                  </a:lnTo>
                  <a:lnTo>
                    <a:pt x="2299" y="110"/>
                  </a:lnTo>
                  <a:lnTo>
                    <a:pt x="2249" y="112"/>
                  </a:lnTo>
                  <a:lnTo>
                    <a:pt x="2198" y="114"/>
                  </a:lnTo>
                  <a:lnTo>
                    <a:pt x="2149" y="116"/>
                  </a:lnTo>
                  <a:lnTo>
                    <a:pt x="2098" y="117"/>
                  </a:lnTo>
                  <a:lnTo>
                    <a:pt x="2047" y="119"/>
                  </a:lnTo>
                  <a:lnTo>
                    <a:pt x="1997" y="120"/>
                  </a:lnTo>
                  <a:lnTo>
                    <a:pt x="1946" y="121"/>
                  </a:lnTo>
                  <a:lnTo>
                    <a:pt x="1896" y="123"/>
                  </a:lnTo>
                  <a:lnTo>
                    <a:pt x="1845" y="124"/>
                  </a:lnTo>
                  <a:lnTo>
                    <a:pt x="1795" y="125"/>
                  </a:lnTo>
                  <a:lnTo>
                    <a:pt x="1744" y="126"/>
                  </a:lnTo>
                  <a:lnTo>
                    <a:pt x="1693" y="127"/>
                  </a:lnTo>
                  <a:lnTo>
                    <a:pt x="1644" y="128"/>
                  </a:lnTo>
                  <a:lnTo>
                    <a:pt x="1594" y="128"/>
                  </a:lnTo>
                  <a:lnTo>
                    <a:pt x="1542" y="129"/>
                  </a:lnTo>
                  <a:lnTo>
                    <a:pt x="1492" y="130"/>
                  </a:lnTo>
                  <a:lnTo>
                    <a:pt x="1443" y="131"/>
                  </a:lnTo>
                  <a:lnTo>
                    <a:pt x="1392" y="131"/>
                  </a:lnTo>
                  <a:lnTo>
                    <a:pt x="1342" y="134"/>
                  </a:lnTo>
                  <a:lnTo>
                    <a:pt x="1292" y="134"/>
                  </a:lnTo>
                  <a:lnTo>
                    <a:pt x="1242" y="135"/>
                  </a:lnTo>
                  <a:lnTo>
                    <a:pt x="1192" y="137"/>
                  </a:lnTo>
                  <a:lnTo>
                    <a:pt x="1142" y="137"/>
                  </a:lnTo>
                  <a:lnTo>
                    <a:pt x="1093" y="140"/>
                  </a:lnTo>
                  <a:lnTo>
                    <a:pt x="1043" y="140"/>
                  </a:lnTo>
                  <a:lnTo>
                    <a:pt x="994" y="144"/>
                  </a:lnTo>
                  <a:lnTo>
                    <a:pt x="945" y="146"/>
                  </a:lnTo>
                  <a:lnTo>
                    <a:pt x="895" y="148"/>
                  </a:lnTo>
                  <a:lnTo>
                    <a:pt x="848" y="150"/>
                  </a:lnTo>
                  <a:lnTo>
                    <a:pt x="805" y="152"/>
                  </a:lnTo>
                  <a:lnTo>
                    <a:pt x="764" y="154"/>
                  </a:lnTo>
                  <a:lnTo>
                    <a:pt x="724" y="156"/>
                  </a:lnTo>
                  <a:lnTo>
                    <a:pt x="690" y="157"/>
                  </a:lnTo>
                  <a:lnTo>
                    <a:pt x="657" y="159"/>
                  </a:lnTo>
                  <a:lnTo>
                    <a:pt x="629" y="159"/>
                  </a:lnTo>
                  <a:lnTo>
                    <a:pt x="602" y="161"/>
                  </a:lnTo>
                  <a:lnTo>
                    <a:pt x="577" y="161"/>
                  </a:lnTo>
                  <a:lnTo>
                    <a:pt x="555" y="161"/>
                  </a:lnTo>
                  <a:lnTo>
                    <a:pt x="534" y="163"/>
                  </a:lnTo>
                  <a:lnTo>
                    <a:pt x="517" y="162"/>
                  </a:lnTo>
                  <a:lnTo>
                    <a:pt x="502" y="163"/>
                  </a:lnTo>
                  <a:lnTo>
                    <a:pt x="488" y="163"/>
                  </a:lnTo>
                  <a:lnTo>
                    <a:pt x="476" y="164"/>
                  </a:lnTo>
                  <a:lnTo>
                    <a:pt x="465" y="163"/>
                  </a:lnTo>
                  <a:lnTo>
                    <a:pt x="457" y="163"/>
                  </a:lnTo>
                  <a:lnTo>
                    <a:pt x="448" y="164"/>
                  </a:lnTo>
                  <a:lnTo>
                    <a:pt x="443" y="163"/>
                  </a:lnTo>
                  <a:lnTo>
                    <a:pt x="437" y="163"/>
                  </a:lnTo>
                  <a:lnTo>
                    <a:pt x="433" y="163"/>
                  </a:lnTo>
                  <a:lnTo>
                    <a:pt x="431" y="161"/>
                  </a:lnTo>
                  <a:lnTo>
                    <a:pt x="429" y="162"/>
                  </a:lnTo>
                  <a:lnTo>
                    <a:pt x="426" y="162"/>
                  </a:lnTo>
                  <a:lnTo>
                    <a:pt x="427" y="163"/>
                  </a:lnTo>
                  <a:lnTo>
                    <a:pt x="424" y="163"/>
                  </a:lnTo>
                  <a:lnTo>
                    <a:pt x="420" y="164"/>
                  </a:lnTo>
                  <a:lnTo>
                    <a:pt x="412" y="164"/>
                  </a:lnTo>
                  <a:lnTo>
                    <a:pt x="404" y="164"/>
                  </a:lnTo>
                  <a:lnTo>
                    <a:pt x="392" y="164"/>
                  </a:lnTo>
                  <a:lnTo>
                    <a:pt x="381" y="166"/>
                  </a:lnTo>
                  <a:lnTo>
                    <a:pt x="368" y="165"/>
                  </a:lnTo>
                  <a:lnTo>
                    <a:pt x="354" y="168"/>
                  </a:lnTo>
                  <a:lnTo>
                    <a:pt x="339" y="166"/>
                  </a:lnTo>
                  <a:lnTo>
                    <a:pt x="325" y="167"/>
                  </a:lnTo>
                  <a:lnTo>
                    <a:pt x="311" y="167"/>
                  </a:lnTo>
                  <a:lnTo>
                    <a:pt x="297" y="169"/>
                  </a:lnTo>
                  <a:lnTo>
                    <a:pt x="285" y="167"/>
                  </a:lnTo>
                  <a:lnTo>
                    <a:pt x="273" y="167"/>
                  </a:lnTo>
                  <a:lnTo>
                    <a:pt x="263" y="168"/>
                  </a:lnTo>
                  <a:lnTo>
                    <a:pt x="254" y="166"/>
                  </a:lnTo>
                  <a:lnTo>
                    <a:pt x="249" y="165"/>
                  </a:lnTo>
                  <a:lnTo>
                    <a:pt x="242" y="166"/>
                  </a:lnTo>
                  <a:lnTo>
                    <a:pt x="231" y="164"/>
                  </a:lnTo>
                  <a:lnTo>
                    <a:pt x="218" y="162"/>
                  </a:lnTo>
                  <a:lnTo>
                    <a:pt x="203" y="160"/>
                  </a:lnTo>
                  <a:lnTo>
                    <a:pt x="184" y="158"/>
                  </a:lnTo>
                  <a:lnTo>
                    <a:pt x="166" y="153"/>
                  </a:lnTo>
                  <a:lnTo>
                    <a:pt x="147" y="149"/>
                  </a:lnTo>
                  <a:lnTo>
                    <a:pt x="126" y="146"/>
                  </a:lnTo>
                  <a:lnTo>
                    <a:pt x="107" y="139"/>
                  </a:lnTo>
                  <a:lnTo>
                    <a:pt x="87" y="131"/>
                  </a:lnTo>
                  <a:lnTo>
                    <a:pt x="67" y="122"/>
                  </a:lnTo>
                  <a:lnTo>
                    <a:pt x="49" y="113"/>
                  </a:lnTo>
                  <a:lnTo>
                    <a:pt x="33" y="101"/>
                  </a:lnTo>
                  <a:lnTo>
                    <a:pt x="18" y="88"/>
                  </a:lnTo>
                  <a:lnTo>
                    <a:pt x="18" y="51"/>
                  </a:lnTo>
                  <a:lnTo>
                    <a:pt x="0" y="47"/>
                  </a:lnTo>
                  <a:lnTo>
                    <a:pt x="2" y="0"/>
                  </a:lnTo>
                  <a:lnTo>
                    <a:pt x="2462" y="16"/>
                  </a:lnTo>
                  <a:lnTo>
                    <a:pt x="2464" y="27"/>
                  </a:lnTo>
                  <a:lnTo>
                    <a:pt x="2466" y="40"/>
                  </a:lnTo>
                  <a:lnTo>
                    <a:pt x="2466" y="52"/>
                  </a:lnTo>
                  <a:lnTo>
                    <a:pt x="2466" y="65"/>
                  </a:lnTo>
                  <a:lnTo>
                    <a:pt x="2469" y="76"/>
                  </a:lnTo>
                  <a:lnTo>
                    <a:pt x="2475" y="86"/>
                  </a:lnTo>
                  <a:lnTo>
                    <a:pt x="2485" y="94"/>
                  </a:lnTo>
                  <a:lnTo>
                    <a:pt x="2500" y="10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0993" name="Freeform 13"/>
            <p:cNvSpPr>
              <a:spLocks/>
            </p:cNvSpPr>
            <p:nvPr/>
          </p:nvSpPr>
          <p:spPr bwMode="auto">
            <a:xfrm>
              <a:off x="1325" y="2598"/>
              <a:ext cx="139" cy="109"/>
            </a:xfrm>
            <a:custGeom>
              <a:avLst/>
              <a:gdLst>
                <a:gd name="T0" fmla="*/ 60 w 139"/>
                <a:gd name="T1" fmla="*/ 23 h 109"/>
                <a:gd name="T2" fmla="*/ 66 w 139"/>
                <a:gd name="T3" fmla="*/ 36 h 109"/>
                <a:gd name="T4" fmla="*/ 76 w 139"/>
                <a:gd name="T5" fmla="*/ 44 h 109"/>
                <a:gd name="T6" fmla="*/ 88 w 139"/>
                <a:gd name="T7" fmla="*/ 49 h 109"/>
                <a:gd name="T8" fmla="*/ 102 w 139"/>
                <a:gd name="T9" fmla="*/ 54 h 109"/>
                <a:gd name="T10" fmla="*/ 115 w 139"/>
                <a:gd name="T11" fmla="*/ 55 h 109"/>
                <a:gd name="T12" fmla="*/ 125 w 139"/>
                <a:gd name="T13" fmla="*/ 56 h 109"/>
                <a:gd name="T14" fmla="*/ 133 w 139"/>
                <a:gd name="T15" fmla="*/ 56 h 109"/>
                <a:gd name="T16" fmla="*/ 135 w 139"/>
                <a:gd name="T17" fmla="*/ 55 h 109"/>
                <a:gd name="T18" fmla="*/ 138 w 139"/>
                <a:gd name="T19" fmla="*/ 107 h 109"/>
                <a:gd name="T20" fmla="*/ 135 w 139"/>
                <a:gd name="T21" fmla="*/ 107 h 109"/>
                <a:gd name="T22" fmla="*/ 133 w 139"/>
                <a:gd name="T23" fmla="*/ 107 h 109"/>
                <a:gd name="T24" fmla="*/ 126 w 139"/>
                <a:gd name="T25" fmla="*/ 107 h 109"/>
                <a:gd name="T26" fmla="*/ 120 w 139"/>
                <a:gd name="T27" fmla="*/ 108 h 109"/>
                <a:gd name="T28" fmla="*/ 111 w 139"/>
                <a:gd name="T29" fmla="*/ 106 h 109"/>
                <a:gd name="T30" fmla="*/ 101 w 139"/>
                <a:gd name="T31" fmla="*/ 105 h 109"/>
                <a:gd name="T32" fmla="*/ 90 w 139"/>
                <a:gd name="T33" fmla="*/ 103 h 109"/>
                <a:gd name="T34" fmla="*/ 78 w 139"/>
                <a:gd name="T35" fmla="*/ 100 h 109"/>
                <a:gd name="T36" fmla="*/ 66 w 139"/>
                <a:gd name="T37" fmla="*/ 96 h 109"/>
                <a:gd name="T38" fmla="*/ 56 w 139"/>
                <a:gd name="T39" fmla="*/ 91 h 109"/>
                <a:gd name="T40" fmla="*/ 44 w 139"/>
                <a:gd name="T41" fmla="*/ 87 h 109"/>
                <a:gd name="T42" fmla="*/ 33 w 139"/>
                <a:gd name="T43" fmla="*/ 77 h 109"/>
                <a:gd name="T44" fmla="*/ 23 w 139"/>
                <a:gd name="T45" fmla="*/ 69 h 109"/>
                <a:gd name="T46" fmla="*/ 13 w 139"/>
                <a:gd name="T47" fmla="*/ 58 h 109"/>
                <a:gd name="T48" fmla="*/ 5 w 139"/>
                <a:gd name="T49" fmla="*/ 46 h 109"/>
                <a:gd name="T50" fmla="*/ 1 w 139"/>
                <a:gd name="T51" fmla="*/ 32 h 109"/>
                <a:gd name="T52" fmla="*/ 0 w 139"/>
                <a:gd name="T53" fmla="*/ 26 h 109"/>
                <a:gd name="T54" fmla="*/ 1 w 139"/>
                <a:gd name="T55" fmla="*/ 22 h 109"/>
                <a:gd name="T56" fmla="*/ 3 w 139"/>
                <a:gd name="T57" fmla="*/ 17 h 109"/>
                <a:gd name="T58" fmla="*/ 7 w 139"/>
                <a:gd name="T59" fmla="*/ 12 h 109"/>
                <a:gd name="T60" fmla="*/ 10 w 139"/>
                <a:gd name="T61" fmla="*/ 7 h 109"/>
                <a:gd name="T62" fmla="*/ 14 w 139"/>
                <a:gd name="T63" fmla="*/ 4 h 109"/>
                <a:gd name="T64" fmla="*/ 19 w 139"/>
                <a:gd name="T65" fmla="*/ 2 h 109"/>
                <a:gd name="T66" fmla="*/ 25 w 139"/>
                <a:gd name="T67" fmla="*/ 0 h 109"/>
                <a:gd name="T68" fmla="*/ 30 w 139"/>
                <a:gd name="T69" fmla="*/ 2 h 109"/>
                <a:gd name="T70" fmla="*/ 36 w 139"/>
                <a:gd name="T71" fmla="*/ 2 h 109"/>
                <a:gd name="T72" fmla="*/ 40 w 139"/>
                <a:gd name="T73" fmla="*/ 4 h 109"/>
                <a:gd name="T74" fmla="*/ 45 w 139"/>
                <a:gd name="T75" fmla="*/ 7 h 109"/>
                <a:gd name="T76" fmla="*/ 51 w 139"/>
                <a:gd name="T77" fmla="*/ 11 h 109"/>
                <a:gd name="T78" fmla="*/ 55 w 139"/>
                <a:gd name="T79" fmla="*/ 13 h 109"/>
                <a:gd name="T80" fmla="*/ 57 w 139"/>
                <a:gd name="T81" fmla="*/ 18 h 109"/>
                <a:gd name="T82" fmla="*/ 60 w 139"/>
                <a:gd name="T83" fmla="*/ 23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109"/>
                <a:gd name="T128" fmla="*/ 139 w 139"/>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109">
                  <a:moveTo>
                    <a:pt x="60" y="23"/>
                  </a:moveTo>
                  <a:lnTo>
                    <a:pt x="66" y="36"/>
                  </a:lnTo>
                  <a:lnTo>
                    <a:pt x="76" y="44"/>
                  </a:lnTo>
                  <a:lnTo>
                    <a:pt x="88" y="49"/>
                  </a:lnTo>
                  <a:lnTo>
                    <a:pt x="102" y="54"/>
                  </a:lnTo>
                  <a:lnTo>
                    <a:pt x="115" y="55"/>
                  </a:lnTo>
                  <a:lnTo>
                    <a:pt x="125" y="56"/>
                  </a:lnTo>
                  <a:lnTo>
                    <a:pt x="133" y="56"/>
                  </a:lnTo>
                  <a:lnTo>
                    <a:pt x="135" y="55"/>
                  </a:lnTo>
                  <a:lnTo>
                    <a:pt x="138" y="107"/>
                  </a:lnTo>
                  <a:lnTo>
                    <a:pt x="135" y="107"/>
                  </a:lnTo>
                  <a:lnTo>
                    <a:pt x="133" y="107"/>
                  </a:lnTo>
                  <a:lnTo>
                    <a:pt x="126" y="107"/>
                  </a:lnTo>
                  <a:lnTo>
                    <a:pt x="120" y="108"/>
                  </a:lnTo>
                  <a:lnTo>
                    <a:pt x="111" y="106"/>
                  </a:lnTo>
                  <a:lnTo>
                    <a:pt x="101" y="105"/>
                  </a:lnTo>
                  <a:lnTo>
                    <a:pt x="90" y="103"/>
                  </a:lnTo>
                  <a:lnTo>
                    <a:pt x="78" y="100"/>
                  </a:lnTo>
                  <a:lnTo>
                    <a:pt x="66" y="96"/>
                  </a:lnTo>
                  <a:lnTo>
                    <a:pt x="56" y="91"/>
                  </a:lnTo>
                  <a:lnTo>
                    <a:pt x="44" y="87"/>
                  </a:lnTo>
                  <a:lnTo>
                    <a:pt x="33" y="77"/>
                  </a:lnTo>
                  <a:lnTo>
                    <a:pt x="23" y="69"/>
                  </a:lnTo>
                  <a:lnTo>
                    <a:pt x="13" y="58"/>
                  </a:lnTo>
                  <a:lnTo>
                    <a:pt x="5" y="46"/>
                  </a:lnTo>
                  <a:lnTo>
                    <a:pt x="1" y="32"/>
                  </a:lnTo>
                  <a:lnTo>
                    <a:pt x="0" y="26"/>
                  </a:lnTo>
                  <a:lnTo>
                    <a:pt x="1" y="22"/>
                  </a:lnTo>
                  <a:lnTo>
                    <a:pt x="3" y="17"/>
                  </a:lnTo>
                  <a:lnTo>
                    <a:pt x="7" y="12"/>
                  </a:lnTo>
                  <a:lnTo>
                    <a:pt x="10" y="7"/>
                  </a:lnTo>
                  <a:lnTo>
                    <a:pt x="14" y="4"/>
                  </a:lnTo>
                  <a:lnTo>
                    <a:pt x="19" y="2"/>
                  </a:lnTo>
                  <a:lnTo>
                    <a:pt x="25" y="0"/>
                  </a:lnTo>
                  <a:lnTo>
                    <a:pt x="30" y="2"/>
                  </a:lnTo>
                  <a:lnTo>
                    <a:pt x="36" y="2"/>
                  </a:lnTo>
                  <a:lnTo>
                    <a:pt x="40" y="4"/>
                  </a:lnTo>
                  <a:lnTo>
                    <a:pt x="45" y="7"/>
                  </a:lnTo>
                  <a:lnTo>
                    <a:pt x="51" y="11"/>
                  </a:lnTo>
                  <a:lnTo>
                    <a:pt x="55" y="13"/>
                  </a:lnTo>
                  <a:lnTo>
                    <a:pt x="57" y="18"/>
                  </a:lnTo>
                  <a:lnTo>
                    <a:pt x="60" y="23"/>
                  </a:lnTo>
                </a:path>
              </a:pathLst>
            </a:custGeom>
            <a:solidFill>
              <a:srgbClr val="669999"/>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994" name="Freeform 14"/>
            <p:cNvSpPr>
              <a:spLocks/>
            </p:cNvSpPr>
            <p:nvPr/>
          </p:nvSpPr>
          <p:spPr bwMode="auto">
            <a:xfrm>
              <a:off x="1316" y="2601"/>
              <a:ext cx="150" cy="116"/>
            </a:xfrm>
            <a:custGeom>
              <a:avLst/>
              <a:gdLst>
                <a:gd name="T0" fmla="*/ 66 w 150"/>
                <a:gd name="T1" fmla="*/ 26 h 116"/>
                <a:gd name="T2" fmla="*/ 66 w 150"/>
                <a:gd name="T3" fmla="*/ 26 h 116"/>
                <a:gd name="T4" fmla="*/ 72 w 150"/>
                <a:gd name="T5" fmla="*/ 38 h 116"/>
                <a:gd name="T6" fmla="*/ 83 w 150"/>
                <a:gd name="T7" fmla="*/ 46 h 116"/>
                <a:gd name="T8" fmla="*/ 95 w 150"/>
                <a:gd name="T9" fmla="*/ 53 h 116"/>
                <a:gd name="T10" fmla="*/ 110 w 150"/>
                <a:gd name="T11" fmla="*/ 58 h 116"/>
                <a:gd name="T12" fmla="*/ 124 w 150"/>
                <a:gd name="T13" fmla="*/ 58 h 116"/>
                <a:gd name="T14" fmla="*/ 135 w 150"/>
                <a:gd name="T15" fmla="*/ 59 h 116"/>
                <a:gd name="T16" fmla="*/ 146 w 150"/>
                <a:gd name="T17" fmla="*/ 60 h 116"/>
                <a:gd name="T18" fmla="*/ 147 w 150"/>
                <a:gd name="T19" fmla="*/ 59 h 116"/>
                <a:gd name="T20" fmla="*/ 149 w 150"/>
                <a:gd name="T21" fmla="*/ 114 h 116"/>
                <a:gd name="T22" fmla="*/ 147 w 150"/>
                <a:gd name="T23" fmla="*/ 114 h 116"/>
                <a:gd name="T24" fmla="*/ 144 w 150"/>
                <a:gd name="T25" fmla="*/ 114 h 116"/>
                <a:gd name="T26" fmla="*/ 137 w 150"/>
                <a:gd name="T27" fmla="*/ 115 h 116"/>
                <a:gd name="T28" fmla="*/ 130 w 150"/>
                <a:gd name="T29" fmla="*/ 114 h 116"/>
                <a:gd name="T30" fmla="*/ 120 w 150"/>
                <a:gd name="T31" fmla="*/ 112 h 116"/>
                <a:gd name="T32" fmla="*/ 108 w 150"/>
                <a:gd name="T33" fmla="*/ 112 h 116"/>
                <a:gd name="T34" fmla="*/ 98 w 150"/>
                <a:gd name="T35" fmla="*/ 109 h 116"/>
                <a:gd name="T36" fmla="*/ 84 w 150"/>
                <a:gd name="T37" fmla="*/ 107 h 116"/>
                <a:gd name="T38" fmla="*/ 72 w 150"/>
                <a:gd name="T39" fmla="*/ 103 h 116"/>
                <a:gd name="T40" fmla="*/ 60 w 150"/>
                <a:gd name="T41" fmla="*/ 98 h 116"/>
                <a:gd name="T42" fmla="*/ 48 w 150"/>
                <a:gd name="T43" fmla="*/ 92 h 116"/>
                <a:gd name="T44" fmla="*/ 36 w 150"/>
                <a:gd name="T45" fmla="*/ 83 h 116"/>
                <a:gd name="T46" fmla="*/ 25 w 150"/>
                <a:gd name="T47" fmla="*/ 74 h 116"/>
                <a:gd name="T48" fmla="*/ 15 w 150"/>
                <a:gd name="T49" fmla="*/ 62 h 116"/>
                <a:gd name="T50" fmla="*/ 6 w 150"/>
                <a:gd name="T51" fmla="*/ 48 h 116"/>
                <a:gd name="T52" fmla="*/ 0 w 150"/>
                <a:gd name="T53" fmla="*/ 34 h 116"/>
                <a:gd name="T54" fmla="*/ 0 w 150"/>
                <a:gd name="T55" fmla="*/ 28 h 116"/>
                <a:gd name="T56" fmla="*/ 2 w 150"/>
                <a:gd name="T57" fmla="*/ 24 h 116"/>
                <a:gd name="T58" fmla="*/ 4 w 150"/>
                <a:gd name="T59" fmla="*/ 18 h 116"/>
                <a:gd name="T60" fmla="*/ 8 w 150"/>
                <a:gd name="T61" fmla="*/ 13 h 116"/>
                <a:gd name="T62" fmla="*/ 13 w 150"/>
                <a:gd name="T63" fmla="*/ 8 h 116"/>
                <a:gd name="T64" fmla="*/ 16 w 150"/>
                <a:gd name="T65" fmla="*/ 4 h 116"/>
                <a:gd name="T66" fmla="*/ 21 w 150"/>
                <a:gd name="T67" fmla="*/ 2 h 116"/>
                <a:gd name="T68" fmla="*/ 28 w 150"/>
                <a:gd name="T69" fmla="*/ 0 h 116"/>
                <a:gd name="T70" fmla="*/ 34 w 150"/>
                <a:gd name="T71" fmla="*/ 1 h 116"/>
                <a:gd name="T72" fmla="*/ 39 w 150"/>
                <a:gd name="T73" fmla="*/ 2 h 116"/>
                <a:gd name="T74" fmla="*/ 46 w 150"/>
                <a:gd name="T75" fmla="*/ 5 h 116"/>
                <a:gd name="T76" fmla="*/ 50 w 150"/>
                <a:gd name="T77" fmla="*/ 6 h 116"/>
                <a:gd name="T78" fmla="*/ 56 w 150"/>
                <a:gd name="T79" fmla="*/ 12 h 116"/>
                <a:gd name="T80" fmla="*/ 60 w 150"/>
                <a:gd name="T81" fmla="*/ 14 h 116"/>
                <a:gd name="T82" fmla="*/ 63 w 150"/>
                <a:gd name="T83" fmla="*/ 20 h 116"/>
                <a:gd name="T84" fmla="*/ 66 w 150"/>
                <a:gd name="T85" fmla="*/ 26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0"/>
                <a:gd name="T130" fmla="*/ 0 h 116"/>
                <a:gd name="T131" fmla="*/ 150 w 150"/>
                <a:gd name="T132" fmla="*/ 116 h 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0" h="116">
                  <a:moveTo>
                    <a:pt x="66" y="26"/>
                  </a:moveTo>
                  <a:lnTo>
                    <a:pt x="66" y="26"/>
                  </a:lnTo>
                  <a:lnTo>
                    <a:pt x="72" y="38"/>
                  </a:lnTo>
                  <a:lnTo>
                    <a:pt x="83" y="46"/>
                  </a:lnTo>
                  <a:lnTo>
                    <a:pt x="95" y="53"/>
                  </a:lnTo>
                  <a:lnTo>
                    <a:pt x="110" y="58"/>
                  </a:lnTo>
                  <a:lnTo>
                    <a:pt x="124" y="58"/>
                  </a:lnTo>
                  <a:lnTo>
                    <a:pt x="135" y="59"/>
                  </a:lnTo>
                  <a:lnTo>
                    <a:pt x="146" y="60"/>
                  </a:lnTo>
                  <a:lnTo>
                    <a:pt x="147" y="59"/>
                  </a:lnTo>
                  <a:lnTo>
                    <a:pt x="149" y="114"/>
                  </a:lnTo>
                  <a:lnTo>
                    <a:pt x="147" y="114"/>
                  </a:lnTo>
                  <a:lnTo>
                    <a:pt x="144" y="114"/>
                  </a:lnTo>
                  <a:lnTo>
                    <a:pt x="137" y="115"/>
                  </a:lnTo>
                  <a:lnTo>
                    <a:pt x="130" y="114"/>
                  </a:lnTo>
                  <a:lnTo>
                    <a:pt x="120" y="112"/>
                  </a:lnTo>
                  <a:lnTo>
                    <a:pt x="108" y="112"/>
                  </a:lnTo>
                  <a:lnTo>
                    <a:pt x="98" y="109"/>
                  </a:lnTo>
                  <a:lnTo>
                    <a:pt x="84" y="107"/>
                  </a:lnTo>
                  <a:lnTo>
                    <a:pt x="72" y="103"/>
                  </a:lnTo>
                  <a:lnTo>
                    <a:pt x="60" y="98"/>
                  </a:lnTo>
                  <a:lnTo>
                    <a:pt x="48" y="92"/>
                  </a:lnTo>
                  <a:lnTo>
                    <a:pt x="36" y="83"/>
                  </a:lnTo>
                  <a:lnTo>
                    <a:pt x="25" y="74"/>
                  </a:lnTo>
                  <a:lnTo>
                    <a:pt x="15" y="62"/>
                  </a:lnTo>
                  <a:lnTo>
                    <a:pt x="6" y="48"/>
                  </a:lnTo>
                  <a:lnTo>
                    <a:pt x="0" y="34"/>
                  </a:lnTo>
                  <a:lnTo>
                    <a:pt x="0" y="28"/>
                  </a:lnTo>
                  <a:lnTo>
                    <a:pt x="2" y="24"/>
                  </a:lnTo>
                  <a:lnTo>
                    <a:pt x="4" y="18"/>
                  </a:lnTo>
                  <a:lnTo>
                    <a:pt x="8" y="13"/>
                  </a:lnTo>
                  <a:lnTo>
                    <a:pt x="13" y="8"/>
                  </a:lnTo>
                  <a:lnTo>
                    <a:pt x="16" y="4"/>
                  </a:lnTo>
                  <a:lnTo>
                    <a:pt x="21" y="2"/>
                  </a:lnTo>
                  <a:lnTo>
                    <a:pt x="28" y="0"/>
                  </a:lnTo>
                  <a:lnTo>
                    <a:pt x="34" y="1"/>
                  </a:lnTo>
                  <a:lnTo>
                    <a:pt x="39" y="2"/>
                  </a:lnTo>
                  <a:lnTo>
                    <a:pt x="46" y="5"/>
                  </a:lnTo>
                  <a:lnTo>
                    <a:pt x="50" y="6"/>
                  </a:lnTo>
                  <a:lnTo>
                    <a:pt x="56" y="12"/>
                  </a:lnTo>
                  <a:lnTo>
                    <a:pt x="60" y="14"/>
                  </a:lnTo>
                  <a:lnTo>
                    <a:pt x="63" y="20"/>
                  </a:lnTo>
                  <a:lnTo>
                    <a:pt x="66" y="26"/>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0995" name="Freeform 15"/>
            <p:cNvSpPr>
              <a:spLocks/>
            </p:cNvSpPr>
            <p:nvPr/>
          </p:nvSpPr>
          <p:spPr bwMode="auto">
            <a:xfrm>
              <a:off x="737" y="2378"/>
              <a:ext cx="165" cy="146"/>
            </a:xfrm>
            <a:custGeom>
              <a:avLst/>
              <a:gdLst>
                <a:gd name="T0" fmla="*/ 164 w 165"/>
                <a:gd name="T1" fmla="*/ 145 h 146"/>
                <a:gd name="T2" fmla="*/ 157 w 165"/>
                <a:gd name="T3" fmla="*/ 143 h 146"/>
                <a:gd name="T4" fmla="*/ 148 w 165"/>
                <a:gd name="T5" fmla="*/ 142 h 146"/>
                <a:gd name="T6" fmla="*/ 137 w 165"/>
                <a:gd name="T7" fmla="*/ 140 h 146"/>
                <a:gd name="T8" fmla="*/ 126 w 165"/>
                <a:gd name="T9" fmla="*/ 137 h 146"/>
                <a:gd name="T10" fmla="*/ 112 w 165"/>
                <a:gd name="T11" fmla="*/ 134 h 146"/>
                <a:gd name="T12" fmla="*/ 100 w 165"/>
                <a:gd name="T13" fmla="*/ 132 h 146"/>
                <a:gd name="T14" fmla="*/ 86 w 165"/>
                <a:gd name="T15" fmla="*/ 126 h 146"/>
                <a:gd name="T16" fmla="*/ 71 w 165"/>
                <a:gd name="T17" fmla="*/ 123 h 146"/>
                <a:gd name="T18" fmla="*/ 58 w 165"/>
                <a:gd name="T19" fmla="*/ 119 h 146"/>
                <a:gd name="T20" fmla="*/ 44 w 165"/>
                <a:gd name="T21" fmla="*/ 114 h 146"/>
                <a:gd name="T22" fmla="*/ 32 w 165"/>
                <a:gd name="T23" fmla="*/ 110 h 146"/>
                <a:gd name="T24" fmla="*/ 21 w 165"/>
                <a:gd name="T25" fmla="*/ 104 h 146"/>
                <a:gd name="T26" fmla="*/ 13 w 165"/>
                <a:gd name="T27" fmla="*/ 98 h 146"/>
                <a:gd name="T28" fmla="*/ 7 w 165"/>
                <a:gd name="T29" fmla="*/ 93 h 146"/>
                <a:gd name="T30" fmla="*/ 1 w 165"/>
                <a:gd name="T31" fmla="*/ 86 h 146"/>
                <a:gd name="T32" fmla="*/ 0 w 165"/>
                <a:gd name="T33" fmla="*/ 80 h 146"/>
                <a:gd name="T34" fmla="*/ 2 w 165"/>
                <a:gd name="T35" fmla="*/ 73 h 146"/>
                <a:gd name="T36" fmla="*/ 6 w 165"/>
                <a:gd name="T37" fmla="*/ 65 h 146"/>
                <a:gd name="T38" fmla="*/ 15 w 165"/>
                <a:gd name="T39" fmla="*/ 58 h 146"/>
                <a:gd name="T40" fmla="*/ 25 w 165"/>
                <a:gd name="T41" fmla="*/ 51 h 146"/>
                <a:gd name="T42" fmla="*/ 37 w 165"/>
                <a:gd name="T43" fmla="*/ 44 h 146"/>
                <a:gd name="T44" fmla="*/ 49 w 165"/>
                <a:gd name="T45" fmla="*/ 38 h 146"/>
                <a:gd name="T46" fmla="*/ 65 w 165"/>
                <a:gd name="T47" fmla="*/ 31 h 146"/>
                <a:gd name="T48" fmla="*/ 80 w 165"/>
                <a:gd name="T49" fmla="*/ 25 h 146"/>
                <a:gd name="T50" fmla="*/ 95 w 165"/>
                <a:gd name="T51" fmla="*/ 19 h 146"/>
                <a:gd name="T52" fmla="*/ 111 w 165"/>
                <a:gd name="T53" fmla="*/ 14 h 146"/>
                <a:gd name="T54" fmla="*/ 126 w 165"/>
                <a:gd name="T55" fmla="*/ 10 h 146"/>
                <a:gd name="T56" fmla="*/ 137 w 165"/>
                <a:gd name="T57" fmla="*/ 6 h 146"/>
                <a:gd name="T58" fmla="*/ 147 w 165"/>
                <a:gd name="T59" fmla="*/ 2 h 146"/>
                <a:gd name="T60" fmla="*/ 154 w 165"/>
                <a:gd name="T61" fmla="*/ 2 h 146"/>
                <a:gd name="T62" fmla="*/ 160 w 165"/>
                <a:gd name="T63" fmla="*/ 0 h 146"/>
                <a:gd name="T64" fmla="*/ 161 w 165"/>
                <a:gd name="T65" fmla="*/ 1 h 146"/>
                <a:gd name="T66" fmla="*/ 164 w 165"/>
                <a:gd name="T67" fmla="*/ 145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5"/>
                <a:gd name="T103" fmla="*/ 0 h 146"/>
                <a:gd name="T104" fmla="*/ 165 w 165"/>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5" h="146">
                  <a:moveTo>
                    <a:pt x="164" y="145"/>
                  </a:moveTo>
                  <a:lnTo>
                    <a:pt x="157" y="143"/>
                  </a:lnTo>
                  <a:lnTo>
                    <a:pt x="148" y="142"/>
                  </a:lnTo>
                  <a:lnTo>
                    <a:pt x="137" y="140"/>
                  </a:lnTo>
                  <a:lnTo>
                    <a:pt x="126" y="137"/>
                  </a:lnTo>
                  <a:lnTo>
                    <a:pt x="112" y="134"/>
                  </a:lnTo>
                  <a:lnTo>
                    <a:pt x="100" y="132"/>
                  </a:lnTo>
                  <a:lnTo>
                    <a:pt x="86" y="126"/>
                  </a:lnTo>
                  <a:lnTo>
                    <a:pt x="71" y="123"/>
                  </a:lnTo>
                  <a:lnTo>
                    <a:pt x="58" y="119"/>
                  </a:lnTo>
                  <a:lnTo>
                    <a:pt x="44" y="114"/>
                  </a:lnTo>
                  <a:lnTo>
                    <a:pt x="32" y="110"/>
                  </a:lnTo>
                  <a:lnTo>
                    <a:pt x="21" y="104"/>
                  </a:lnTo>
                  <a:lnTo>
                    <a:pt x="13" y="98"/>
                  </a:lnTo>
                  <a:lnTo>
                    <a:pt x="7" y="93"/>
                  </a:lnTo>
                  <a:lnTo>
                    <a:pt x="1" y="86"/>
                  </a:lnTo>
                  <a:lnTo>
                    <a:pt x="0" y="80"/>
                  </a:lnTo>
                  <a:lnTo>
                    <a:pt x="2" y="73"/>
                  </a:lnTo>
                  <a:lnTo>
                    <a:pt x="6" y="65"/>
                  </a:lnTo>
                  <a:lnTo>
                    <a:pt x="15" y="58"/>
                  </a:lnTo>
                  <a:lnTo>
                    <a:pt x="25" y="51"/>
                  </a:lnTo>
                  <a:lnTo>
                    <a:pt x="37" y="44"/>
                  </a:lnTo>
                  <a:lnTo>
                    <a:pt x="49" y="38"/>
                  </a:lnTo>
                  <a:lnTo>
                    <a:pt x="65" y="31"/>
                  </a:lnTo>
                  <a:lnTo>
                    <a:pt x="80" y="25"/>
                  </a:lnTo>
                  <a:lnTo>
                    <a:pt x="95" y="19"/>
                  </a:lnTo>
                  <a:lnTo>
                    <a:pt x="111" y="14"/>
                  </a:lnTo>
                  <a:lnTo>
                    <a:pt x="126" y="10"/>
                  </a:lnTo>
                  <a:lnTo>
                    <a:pt x="137" y="6"/>
                  </a:lnTo>
                  <a:lnTo>
                    <a:pt x="147" y="2"/>
                  </a:lnTo>
                  <a:lnTo>
                    <a:pt x="154" y="2"/>
                  </a:lnTo>
                  <a:lnTo>
                    <a:pt x="160" y="0"/>
                  </a:lnTo>
                  <a:lnTo>
                    <a:pt x="161" y="1"/>
                  </a:lnTo>
                  <a:lnTo>
                    <a:pt x="164" y="145"/>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996" name="Freeform 16"/>
            <p:cNvSpPr>
              <a:spLocks/>
            </p:cNvSpPr>
            <p:nvPr/>
          </p:nvSpPr>
          <p:spPr bwMode="auto">
            <a:xfrm>
              <a:off x="728" y="2379"/>
              <a:ext cx="175" cy="155"/>
            </a:xfrm>
            <a:custGeom>
              <a:avLst/>
              <a:gdLst>
                <a:gd name="T0" fmla="*/ 174 w 175"/>
                <a:gd name="T1" fmla="*/ 154 h 155"/>
                <a:gd name="T2" fmla="*/ 174 w 175"/>
                <a:gd name="T3" fmla="*/ 154 h 155"/>
                <a:gd name="T4" fmla="*/ 167 w 175"/>
                <a:gd name="T5" fmla="*/ 152 h 155"/>
                <a:gd name="T6" fmla="*/ 158 w 175"/>
                <a:gd name="T7" fmla="*/ 150 h 155"/>
                <a:gd name="T8" fmla="*/ 145 w 175"/>
                <a:gd name="T9" fmla="*/ 149 h 155"/>
                <a:gd name="T10" fmla="*/ 133 w 175"/>
                <a:gd name="T11" fmla="*/ 145 h 155"/>
                <a:gd name="T12" fmla="*/ 120 w 175"/>
                <a:gd name="T13" fmla="*/ 142 h 155"/>
                <a:gd name="T14" fmla="*/ 105 w 175"/>
                <a:gd name="T15" fmla="*/ 139 h 155"/>
                <a:gd name="T16" fmla="*/ 90 w 175"/>
                <a:gd name="T17" fmla="*/ 135 h 155"/>
                <a:gd name="T18" fmla="*/ 76 w 175"/>
                <a:gd name="T19" fmla="*/ 131 h 155"/>
                <a:gd name="T20" fmla="*/ 62 w 175"/>
                <a:gd name="T21" fmla="*/ 126 h 155"/>
                <a:gd name="T22" fmla="*/ 47 w 175"/>
                <a:gd name="T23" fmla="*/ 121 h 155"/>
                <a:gd name="T24" fmla="*/ 35 w 175"/>
                <a:gd name="T25" fmla="*/ 115 h 155"/>
                <a:gd name="T26" fmla="*/ 24 w 175"/>
                <a:gd name="T27" fmla="*/ 110 h 155"/>
                <a:gd name="T28" fmla="*/ 14 w 175"/>
                <a:gd name="T29" fmla="*/ 104 h 155"/>
                <a:gd name="T30" fmla="*/ 7 w 175"/>
                <a:gd name="T31" fmla="*/ 98 h 155"/>
                <a:gd name="T32" fmla="*/ 2 w 175"/>
                <a:gd name="T33" fmla="*/ 90 h 155"/>
                <a:gd name="T34" fmla="*/ 0 w 175"/>
                <a:gd name="T35" fmla="*/ 84 h 155"/>
                <a:gd name="T36" fmla="*/ 2 w 175"/>
                <a:gd name="T37" fmla="*/ 77 h 155"/>
                <a:gd name="T38" fmla="*/ 9 w 175"/>
                <a:gd name="T39" fmla="*/ 69 h 155"/>
                <a:gd name="T40" fmla="*/ 16 w 175"/>
                <a:gd name="T41" fmla="*/ 60 h 155"/>
                <a:gd name="T42" fmla="*/ 27 w 175"/>
                <a:gd name="T43" fmla="*/ 53 h 155"/>
                <a:gd name="T44" fmla="*/ 39 w 175"/>
                <a:gd name="T45" fmla="*/ 46 h 155"/>
                <a:gd name="T46" fmla="*/ 53 w 175"/>
                <a:gd name="T47" fmla="*/ 40 h 155"/>
                <a:gd name="T48" fmla="*/ 69 w 175"/>
                <a:gd name="T49" fmla="*/ 32 h 155"/>
                <a:gd name="T50" fmla="*/ 84 w 175"/>
                <a:gd name="T51" fmla="*/ 26 h 155"/>
                <a:gd name="T52" fmla="*/ 101 w 175"/>
                <a:gd name="T53" fmla="*/ 20 h 155"/>
                <a:gd name="T54" fmla="*/ 117 w 175"/>
                <a:gd name="T55" fmla="*/ 15 h 155"/>
                <a:gd name="T56" fmla="*/ 133 w 175"/>
                <a:gd name="T57" fmla="*/ 10 h 155"/>
                <a:gd name="T58" fmla="*/ 145 w 175"/>
                <a:gd name="T59" fmla="*/ 6 h 155"/>
                <a:gd name="T60" fmla="*/ 156 w 175"/>
                <a:gd name="T61" fmla="*/ 3 h 155"/>
                <a:gd name="T62" fmla="*/ 164 w 175"/>
                <a:gd name="T63" fmla="*/ 2 h 155"/>
                <a:gd name="T64" fmla="*/ 169 w 175"/>
                <a:gd name="T65" fmla="*/ 0 h 155"/>
                <a:gd name="T66" fmla="*/ 170 w 175"/>
                <a:gd name="T67" fmla="*/ 1 h 155"/>
                <a:gd name="T68" fmla="*/ 174 w 175"/>
                <a:gd name="T69" fmla="*/ 154 h 1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
                <a:gd name="T106" fmla="*/ 0 h 155"/>
                <a:gd name="T107" fmla="*/ 175 w 175"/>
                <a:gd name="T108" fmla="*/ 155 h 1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 h="155">
                  <a:moveTo>
                    <a:pt x="174" y="154"/>
                  </a:moveTo>
                  <a:lnTo>
                    <a:pt x="174" y="154"/>
                  </a:lnTo>
                  <a:lnTo>
                    <a:pt x="167" y="152"/>
                  </a:lnTo>
                  <a:lnTo>
                    <a:pt x="158" y="150"/>
                  </a:lnTo>
                  <a:lnTo>
                    <a:pt x="145" y="149"/>
                  </a:lnTo>
                  <a:lnTo>
                    <a:pt x="133" y="145"/>
                  </a:lnTo>
                  <a:lnTo>
                    <a:pt x="120" y="142"/>
                  </a:lnTo>
                  <a:lnTo>
                    <a:pt x="105" y="139"/>
                  </a:lnTo>
                  <a:lnTo>
                    <a:pt x="90" y="135"/>
                  </a:lnTo>
                  <a:lnTo>
                    <a:pt x="76" y="131"/>
                  </a:lnTo>
                  <a:lnTo>
                    <a:pt x="62" y="126"/>
                  </a:lnTo>
                  <a:lnTo>
                    <a:pt x="47" y="121"/>
                  </a:lnTo>
                  <a:lnTo>
                    <a:pt x="35" y="115"/>
                  </a:lnTo>
                  <a:lnTo>
                    <a:pt x="24" y="110"/>
                  </a:lnTo>
                  <a:lnTo>
                    <a:pt x="14" y="104"/>
                  </a:lnTo>
                  <a:lnTo>
                    <a:pt x="7" y="98"/>
                  </a:lnTo>
                  <a:lnTo>
                    <a:pt x="2" y="90"/>
                  </a:lnTo>
                  <a:lnTo>
                    <a:pt x="0" y="84"/>
                  </a:lnTo>
                  <a:lnTo>
                    <a:pt x="2" y="77"/>
                  </a:lnTo>
                  <a:lnTo>
                    <a:pt x="9" y="69"/>
                  </a:lnTo>
                  <a:lnTo>
                    <a:pt x="16" y="60"/>
                  </a:lnTo>
                  <a:lnTo>
                    <a:pt x="27" y="53"/>
                  </a:lnTo>
                  <a:lnTo>
                    <a:pt x="39" y="46"/>
                  </a:lnTo>
                  <a:lnTo>
                    <a:pt x="53" y="40"/>
                  </a:lnTo>
                  <a:lnTo>
                    <a:pt x="69" y="32"/>
                  </a:lnTo>
                  <a:lnTo>
                    <a:pt x="84" y="26"/>
                  </a:lnTo>
                  <a:lnTo>
                    <a:pt x="101" y="20"/>
                  </a:lnTo>
                  <a:lnTo>
                    <a:pt x="117" y="15"/>
                  </a:lnTo>
                  <a:lnTo>
                    <a:pt x="133" y="10"/>
                  </a:lnTo>
                  <a:lnTo>
                    <a:pt x="145" y="6"/>
                  </a:lnTo>
                  <a:lnTo>
                    <a:pt x="156" y="3"/>
                  </a:lnTo>
                  <a:lnTo>
                    <a:pt x="164" y="2"/>
                  </a:lnTo>
                  <a:lnTo>
                    <a:pt x="169" y="0"/>
                  </a:lnTo>
                  <a:lnTo>
                    <a:pt x="170" y="1"/>
                  </a:lnTo>
                  <a:lnTo>
                    <a:pt x="174" y="15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0997" name="Freeform 17"/>
            <p:cNvSpPr>
              <a:spLocks/>
            </p:cNvSpPr>
            <p:nvPr/>
          </p:nvSpPr>
          <p:spPr bwMode="auto">
            <a:xfrm>
              <a:off x="737" y="2381"/>
              <a:ext cx="157" cy="79"/>
            </a:xfrm>
            <a:custGeom>
              <a:avLst/>
              <a:gdLst>
                <a:gd name="T0" fmla="*/ 0 w 157"/>
                <a:gd name="T1" fmla="*/ 78 h 79"/>
                <a:gd name="T2" fmla="*/ 2 w 157"/>
                <a:gd name="T3" fmla="*/ 70 h 79"/>
                <a:gd name="T4" fmla="*/ 7 w 157"/>
                <a:gd name="T5" fmla="*/ 64 h 79"/>
                <a:gd name="T6" fmla="*/ 14 w 157"/>
                <a:gd name="T7" fmla="*/ 56 h 79"/>
                <a:gd name="T8" fmla="*/ 24 w 157"/>
                <a:gd name="T9" fmla="*/ 50 h 79"/>
                <a:gd name="T10" fmla="*/ 35 w 157"/>
                <a:gd name="T11" fmla="*/ 43 h 79"/>
                <a:gd name="T12" fmla="*/ 49 w 157"/>
                <a:gd name="T13" fmla="*/ 37 h 79"/>
                <a:gd name="T14" fmla="*/ 62 w 157"/>
                <a:gd name="T15" fmla="*/ 31 h 79"/>
                <a:gd name="T16" fmla="*/ 77 w 157"/>
                <a:gd name="T17" fmla="*/ 25 h 79"/>
                <a:gd name="T18" fmla="*/ 92 w 157"/>
                <a:gd name="T19" fmla="*/ 19 h 79"/>
                <a:gd name="T20" fmla="*/ 107 w 157"/>
                <a:gd name="T21" fmla="*/ 15 h 79"/>
                <a:gd name="T22" fmla="*/ 120 w 157"/>
                <a:gd name="T23" fmla="*/ 10 h 79"/>
                <a:gd name="T24" fmla="*/ 131 w 157"/>
                <a:gd name="T25" fmla="*/ 7 h 79"/>
                <a:gd name="T26" fmla="*/ 142 w 157"/>
                <a:gd name="T27" fmla="*/ 3 h 79"/>
                <a:gd name="T28" fmla="*/ 149 w 157"/>
                <a:gd name="T29" fmla="*/ 2 h 79"/>
                <a:gd name="T30" fmla="*/ 154 w 157"/>
                <a:gd name="T31" fmla="*/ 0 h 79"/>
                <a:gd name="T32" fmla="*/ 156 w 157"/>
                <a:gd name="T33" fmla="*/ 0 h 79"/>
                <a:gd name="T34" fmla="*/ 155 w 157"/>
                <a:gd name="T35" fmla="*/ 70 h 79"/>
                <a:gd name="T36" fmla="*/ 0 w 157"/>
                <a:gd name="T37" fmla="*/ 78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79"/>
                <a:gd name="T59" fmla="*/ 157 w 157"/>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79">
                  <a:moveTo>
                    <a:pt x="0" y="78"/>
                  </a:moveTo>
                  <a:lnTo>
                    <a:pt x="2" y="70"/>
                  </a:lnTo>
                  <a:lnTo>
                    <a:pt x="7" y="64"/>
                  </a:lnTo>
                  <a:lnTo>
                    <a:pt x="14" y="56"/>
                  </a:lnTo>
                  <a:lnTo>
                    <a:pt x="24" y="50"/>
                  </a:lnTo>
                  <a:lnTo>
                    <a:pt x="35" y="43"/>
                  </a:lnTo>
                  <a:lnTo>
                    <a:pt x="49" y="37"/>
                  </a:lnTo>
                  <a:lnTo>
                    <a:pt x="62" y="31"/>
                  </a:lnTo>
                  <a:lnTo>
                    <a:pt x="77" y="25"/>
                  </a:lnTo>
                  <a:lnTo>
                    <a:pt x="92" y="19"/>
                  </a:lnTo>
                  <a:lnTo>
                    <a:pt x="107" y="15"/>
                  </a:lnTo>
                  <a:lnTo>
                    <a:pt x="120" y="10"/>
                  </a:lnTo>
                  <a:lnTo>
                    <a:pt x="131" y="7"/>
                  </a:lnTo>
                  <a:lnTo>
                    <a:pt x="142" y="3"/>
                  </a:lnTo>
                  <a:lnTo>
                    <a:pt x="149" y="2"/>
                  </a:lnTo>
                  <a:lnTo>
                    <a:pt x="154" y="0"/>
                  </a:lnTo>
                  <a:lnTo>
                    <a:pt x="156" y="0"/>
                  </a:lnTo>
                  <a:lnTo>
                    <a:pt x="155" y="70"/>
                  </a:lnTo>
                  <a:lnTo>
                    <a:pt x="0" y="78"/>
                  </a:lnTo>
                </a:path>
              </a:pathLst>
            </a:custGeom>
            <a:solidFill>
              <a:srgbClr val="00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0998" name="Freeform 18"/>
            <p:cNvSpPr>
              <a:spLocks/>
            </p:cNvSpPr>
            <p:nvPr/>
          </p:nvSpPr>
          <p:spPr bwMode="auto">
            <a:xfrm>
              <a:off x="729" y="2382"/>
              <a:ext cx="166" cy="84"/>
            </a:xfrm>
            <a:custGeom>
              <a:avLst/>
              <a:gdLst>
                <a:gd name="T0" fmla="*/ 0 w 166"/>
                <a:gd name="T1" fmla="*/ 83 h 84"/>
                <a:gd name="T2" fmla="*/ 0 w 166"/>
                <a:gd name="T3" fmla="*/ 83 h 84"/>
                <a:gd name="T4" fmla="*/ 0 w 166"/>
                <a:gd name="T5" fmla="*/ 74 h 84"/>
                <a:gd name="T6" fmla="*/ 7 w 166"/>
                <a:gd name="T7" fmla="*/ 67 h 84"/>
                <a:gd name="T8" fmla="*/ 14 w 166"/>
                <a:gd name="T9" fmla="*/ 59 h 84"/>
                <a:gd name="T10" fmla="*/ 25 w 166"/>
                <a:gd name="T11" fmla="*/ 52 h 84"/>
                <a:gd name="T12" fmla="*/ 36 w 166"/>
                <a:gd name="T13" fmla="*/ 45 h 84"/>
                <a:gd name="T14" fmla="*/ 50 w 166"/>
                <a:gd name="T15" fmla="*/ 39 h 84"/>
                <a:gd name="T16" fmla="*/ 65 w 166"/>
                <a:gd name="T17" fmla="*/ 33 h 84"/>
                <a:gd name="T18" fmla="*/ 80 w 166"/>
                <a:gd name="T19" fmla="*/ 26 h 84"/>
                <a:gd name="T20" fmla="*/ 96 w 166"/>
                <a:gd name="T21" fmla="*/ 20 h 84"/>
                <a:gd name="T22" fmla="*/ 112 w 166"/>
                <a:gd name="T23" fmla="*/ 16 h 84"/>
                <a:gd name="T24" fmla="*/ 126 w 166"/>
                <a:gd name="T25" fmla="*/ 10 h 84"/>
                <a:gd name="T26" fmla="*/ 139 w 166"/>
                <a:gd name="T27" fmla="*/ 7 h 84"/>
                <a:gd name="T28" fmla="*/ 149 w 166"/>
                <a:gd name="T29" fmla="*/ 4 h 84"/>
                <a:gd name="T30" fmla="*/ 158 w 166"/>
                <a:gd name="T31" fmla="*/ 2 h 84"/>
                <a:gd name="T32" fmla="*/ 162 w 166"/>
                <a:gd name="T33" fmla="*/ 0 h 84"/>
                <a:gd name="T34" fmla="*/ 164 w 166"/>
                <a:gd name="T35" fmla="*/ 0 h 84"/>
                <a:gd name="T36" fmla="*/ 165 w 166"/>
                <a:gd name="T37" fmla="*/ 79 h 84"/>
                <a:gd name="T38" fmla="*/ 0 w 166"/>
                <a:gd name="T39" fmla="*/ 83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6"/>
                <a:gd name="T61" fmla="*/ 0 h 84"/>
                <a:gd name="T62" fmla="*/ 166 w 166"/>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6" h="84">
                  <a:moveTo>
                    <a:pt x="0" y="83"/>
                  </a:moveTo>
                  <a:lnTo>
                    <a:pt x="0" y="83"/>
                  </a:lnTo>
                  <a:lnTo>
                    <a:pt x="0" y="74"/>
                  </a:lnTo>
                  <a:lnTo>
                    <a:pt x="7" y="67"/>
                  </a:lnTo>
                  <a:lnTo>
                    <a:pt x="14" y="59"/>
                  </a:lnTo>
                  <a:lnTo>
                    <a:pt x="25" y="52"/>
                  </a:lnTo>
                  <a:lnTo>
                    <a:pt x="36" y="45"/>
                  </a:lnTo>
                  <a:lnTo>
                    <a:pt x="50" y="39"/>
                  </a:lnTo>
                  <a:lnTo>
                    <a:pt x="65" y="33"/>
                  </a:lnTo>
                  <a:lnTo>
                    <a:pt x="80" y="26"/>
                  </a:lnTo>
                  <a:lnTo>
                    <a:pt x="96" y="20"/>
                  </a:lnTo>
                  <a:lnTo>
                    <a:pt x="112" y="16"/>
                  </a:lnTo>
                  <a:lnTo>
                    <a:pt x="126" y="10"/>
                  </a:lnTo>
                  <a:lnTo>
                    <a:pt x="139" y="7"/>
                  </a:lnTo>
                  <a:lnTo>
                    <a:pt x="149" y="4"/>
                  </a:lnTo>
                  <a:lnTo>
                    <a:pt x="158" y="2"/>
                  </a:lnTo>
                  <a:lnTo>
                    <a:pt x="162" y="0"/>
                  </a:lnTo>
                  <a:lnTo>
                    <a:pt x="164" y="0"/>
                  </a:lnTo>
                  <a:lnTo>
                    <a:pt x="165" y="79"/>
                  </a:lnTo>
                  <a:lnTo>
                    <a:pt x="0" y="8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0999" name="Freeform 19"/>
            <p:cNvSpPr>
              <a:spLocks/>
            </p:cNvSpPr>
            <p:nvPr/>
          </p:nvSpPr>
          <p:spPr bwMode="auto">
            <a:xfrm>
              <a:off x="728" y="2373"/>
              <a:ext cx="195" cy="165"/>
            </a:xfrm>
            <a:custGeom>
              <a:avLst/>
              <a:gdLst>
                <a:gd name="T0" fmla="*/ 190 w 195"/>
                <a:gd name="T1" fmla="*/ 164 h 165"/>
                <a:gd name="T2" fmla="*/ 190 w 195"/>
                <a:gd name="T3" fmla="*/ 164 h 165"/>
                <a:gd name="T4" fmla="*/ 183 w 195"/>
                <a:gd name="T5" fmla="*/ 163 h 165"/>
                <a:gd name="T6" fmla="*/ 173 w 195"/>
                <a:gd name="T7" fmla="*/ 161 h 165"/>
                <a:gd name="T8" fmla="*/ 160 w 195"/>
                <a:gd name="T9" fmla="*/ 159 h 165"/>
                <a:gd name="T10" fmla="*/ 147 w 195"/>
                <a:gd name="T11" fmla="*/ 155 h 165"/>
                <a:gd name="T12" fmla="*/ 132 w 195"/>
                <a:gd name="T13" fmla="*/ 151 h 165"/>
                <a:gd name="T14" fmla="*/ 116 w 195"/>
                <a:gd name="T15" fmla="*/ 148 h 165"/>
                <a:gd name="T16" fmla="*/ 100 w 195"/>
                <a:gd name="T17" fmla="*/ 144 h 165"/>
                <a:gd name="T18" fmla="*/ 83 w 195"/>
                <a:gd name="T19" fmla="*/ 138 h 165"/>
                <a:gd name="T20" fmla="*/ 69 w 195"/>
                <a:gd name="T21" fmla="*/ 134 h 165"/>
                <a:gd name="T22" fmla="*/ 53 w 195"/>
                <a:gd name="T23" fmla="*/ 128 h 165"/>
                <a:gd name="T24" fmla="*/ 38 w 195"/>
                <a:gd name="T25" fmla="*/ 123 h 165"/>
                <a:gd name="T26" fmla="*/ 25 w 195"/>
                <a:gd name="T27" fmla="*/ 117 h 165"/>
                <a:gd name="T28" fmla="*/ 14 w 195"/>
                <a:gd name="T29" fmla="*/ 111 h 165"/>
                <a:gd name="T30" fmla="*/ 7 w 195"/>
                <a:gd name="T31" fmla="*/ 104 h 165"/>
                <a:gd name="T32" fmla="*/ 2 w 195"/>
                <a:gd name="T33" fmla="*/ 96 h 165"/>
                <a:gd name="T34" fmla="*/ 0 w 195"/>
                <a:gd name="T35" fmla="*/ 89 h 165"/>
                <a:gd name="T36" fmla="*/ 1 w 195"/>
                <a:gd name="T37" fmla="*/ 82 h 165"/>
                <a:gd name="T38" fmla="*/ 9 w 195"/>
                <a:gd name="T39" fmla="*/ 73 h 165"/>
                <a:gd name="T40" fmla="*/ 17 w 195"/>
                <a:gd name="T41" fmla="*/ 64 h 165"/>
                <a:gd name="T42" fmla="*/ 30 w 195"/>
                <a:gd name="T43" fmla="*/ 57 h 165"/>
                <a:gd name="T44" fmla="*/ 44 w 195"/>
                <a:gd name="T45" fmla="*/ 50 h 165"/>
                <a:gd name="T46" fmla="*/ 60 w 195"/>
                <a:gd name="T47" fmla="*/ 43 h 165"/>
                <a:gd name="T48" fmla="*/ 78 w 195"/>
                <a:gd name="T49" fmla="*/ 35 h 165"/>
                <a:gd name="T50" fmla="*/ 96 w 195"/>
                <a:gd name="T51" fmla="*/ 28 h 165"/>
                <a:gd name="T52" fmla="*/ 115 w 195"/>
                <a:gd name="T53" fmla="*/ 21 h 165"/>
                <a:gd name="T54" fmla="*/ 134 w 195"/>
                <a:gd name="T55" fmla="*/ 16 h 165"/>
                <a:gd name="T56" fmla="*/ 149 w 195"/>
                <a:gd name="T57" fmla="*/ 12 h 165"/>
                <a:gd name="T58" fmla="*/ 164 w 195"/>
                <a:gd name="T59" fmla="*/ 8 h 165"/>
                <a:gd name="T60" fmla="*/ 176 w 195"/>
                <a:gd name="T61" fmla="*/ 4 h 165"/>
                <a:gd name="T62" fmla="*/ 185 w 195"/>
                <a:gd name="T63" fmla="*/ 1 h 165"/>
                <a:gd name="T64" fmla="*/ 191 w 195"/>
                <a:gd name="T65" fmla="*/ 0 h 165"/>
                <a:gd name="T66" fmla="*/ 194 w 195"/>
                <a:gd name="T67" fmla="*/ 0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5"/>
                <a:gd name="T103" fmla="*/ 0 h 165"/>
                <a:gd name="T104" fmla="*/ 195 w 195"/>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5" h="165">
                  <a:moveTo>
                    <a:pt x="190" y="164"/>
                  </a:moveTo>
                  <a:lnTo>
                    <a:pt x="190" y="164"/>
                  </a:lnTo>
                  <a:lnTo>
                    <a:pt x="183" y="163"/>
                  </a:lnTo>
                  <a:lnTo>
                    <a:pt x="173" y="161"/>
                  </a:lnTo>
                  <a:lnTo>
                    <a:pt x="160" y="159"/>
                  </a:lnTo>
                  <a:lnTo>
                    <a:pt x="147" y="155"/>
                  </a:lnTo>
                  <a:lnTo>
                    <a:pt x="132" y="151"/>
                  </a:lnTo>
                  <a:lnTo>
                    <a:pt x="116" y="148"/>
                  </a:lnTo>
                  <a:lnTo>
                    <a:pt x="100" y="144"/>
                  </a:lnTo>
                  <a:lnTo>
                    <a:pt x="83" y="138"/>
                  </a:lnTo>
                  <a:lnTo>
                    <a:pt x="69" y="134"/>
                  </a:lnTo>
                  <a:lnTo>
                    <a:pt x="53" y="128"/>
                  </a:lnTo>
                  <a:lnTo>
                    <a:pt x="38" y="123"/>
                  </a:lnTo>
                  <a:lnTo>
                    <a:pt x="25" y="117"/>
                  </a:lnTo>
                  <a:lnTo>
                    <a:pt x="14" y="111"/>
                  </a:lnTo>
                  <a:lnTo>
                    <a:pt x="7" y="104"/>
                  </a:lnTo>
                  <a:lnTo>
                    <a:pt x="2" y="96"/>
                  </a:lnTo>
                  <a:lnTo>
                    <a:pt x="0" y="89"/>
                  </a:lnTo>
                  <a:lnTo>
                    <a:pt x="1" y="82"/>
                  </a:lnTo>
                  <a:lnTo>
                    <a:pt x="9" y="73"/>
                  </a:lnTo>
                  <a:lnTo>
                    <a:pt x="17" y="64"/>
                  </a:lnTo>
                  <a:lnTo>
                    <a:pt x="30" y="57"/>
                  </a:lnTo>
                  <a:lnTo>
                    <a:pt x="44" y="50"/>
                  </a:lnTo>
                  <a:lnTo>
                    <a:pt x="60" y="43"/>
                  </a:lnTo>
                  <a:lnTo>
                    <a:pt x="78" y="35"/>
                  </a:lnTo>
                  <a:lnTo>
                    <a:pt x="96" y="28"/>
                  </a:lnTo>
                  <a:lnTo>
                    <a:pt x="115" y="21"/>
                  </a:lnTo>
                  <a:lnTo>
                    <a:pt x="134" y="16"/>
                  </a:lnTo>
                  <a:lnTo>
                    <a:pt x="149" y="12"/>
                  </a:lnTo>
                  <a:lnTo>
                    <a:pt x="164" y="8"/>
                  </a:lnTo>
                  <a:lnTo>
                    <a:pt x="176" y="4"/>
                  </a:lnTo>
                  <a:lnTo>
                    <a:pt x="185" y="1"/>
                  </a:lnTo>
                  <a:lnTo>
                    <a:pt x="191" y="0"/>
                  </a:lnTo>
                  <a:lnTo>
                    <a:pt x="194"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00" name="Line 20"/>
            <p:cNvSpPr>
              <a:spLocks noChangeShapeType="1"/>
            </p:cNvSpPr>
            <p:nvPr/>
          </p:nvSpPr>
          <p:spPr bwMode="auto">
            <a:xfrm>
              <a:off x="893" y="2386"/>
              <a:ext cx="3" cy="143"/>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41001" name="Line 21"/>
            <p:cNvSpPr>
              <a:spLocks noChangeShapeType="1"/>
            </p:cNvSpPr>
            <p:nvPr/>
          </p:nvSpPr>
          <p:spPr bwMode="auto">
            <a:xfrm>
              <a:off x="3288" y="1891"/>
              <a:ext cx="2" cy="0"/>
            </a:xfrm>
            <a:prstGeom prst="line">
              <a:avLst/>
            </a:prstGeom>
            <a:noFill/>
            <a:ln w="12700">
              <a:solidFill>
                <a:srgbClr val="FFFFFF"/>
              </a:solidFill>
              <a:round/>
              <a:headEnd/>
              <a:tailEnd/>
            </a:ln>
          </p:spPr>
          <p:txBody>
            <a:bodyPr wrap="none" anchor="ctr"/>
            <a:lstStyle/>
            <a:p>
              <a:endParaRPr lang="en-GB" sz="2400" b="1">
                <a:solidFill>
                  <a:srgbClr val="FFFF00"/>
                </a:solidFill>
              </a:endParaRPr>
            </a:p>
          </p:txBody>
        </p:sp>
        <p:sp>
          <p:nvSpPr>
            <p:cNvPr id="41002" name="Freeform 22"/>
            <p:cNvSpPr>
              <a:spLocks/>
            </p:cNvSpPr>
            <p:nvPr/>
          </p:nvSpPr>
          <p:spPr bwMode="auto">
            <a:xfrm>
              <a:off x="3290" y="1885"/>
              <a:ext cx="75" cy="629"/>
            </a:xfrm>
            <a:custGeom>
              <a:avLst/>
              <a:gdLst>
                <a:gd name="T0" fmla="*/ 0 w 75"/>
                <a:gd name="T1" fmla="*/ 0 h 629"/>
                <a:gd name="T2" fmla="*/ 0 w 75"/>
                <a:gd name="T3" fmla="*/ 0 h 629"/>
                <a:gd name="T4" fmla="*/ 0 w 75"/>
                <a:gd name="T5" fmla="*/ 4 h 629"/>
                <a:gd name="T6" fmla="*/ 1 w 75"/>
                <a:gd name="T7" fmla="*/ 14 h 629"/>
                <a:gd name="T8" fmla="*/ 0 w 75"/>
                <a:gd name="T9" fmla="*/ 27 h 629"/>
                <a:gd name="T10" fmla="*/ 0 w 75"/>
                <a:gd name="T11" fmla="*/ 43 h 629"/>
                <a:gd name="T12" fmla="*/ 1 w 75"/>
                <a:gd name="T13" fmla="*/ 60 h 629"/>
                <a:gd name="T14" fmla="*/ 2 w 75"/>
                <a:gd name="T15" fmla="*/ 74 h 629"/>
                <a:gd name="T16" fmla="*/ 3 w 75"/>
                <a:gd name="T17" fmla="*/ 84 h 629"/>
                <a:gd name="T18" fmla="*/ 3 w 75"/>
                <a:gd name="T19" fmla="*/ 88 h 629"/>
                <a:gd name="T20" fmla="*/ 61 w 75"/>
                <a:gd name="T21" fmla="*/ 87 h 629"/>
                <a:gd name="T22" fmla="*/ 74 w 75"/>
                <a:gd name="T23" fmla="*/ 628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629"/>
                <a:gd name="T38" fmla="*/ 75 w 75"/>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629">
                  <a:moveTo>
                    <a:pt x="0" y="0"/>
                  </a:moveTo>
                  <a:lnTo>
                    <a:pt x="0" y="0"/>
                  </a:lnTo>
                  <a:lnTo>
                    <a:pt x="0" y="4"/>
                  </a:lnTo>
                  <a:lnTo>
                    <a:pt x="1" y="14"/>
                  </a:lnTo>
                  <a:lnTo>
                    <a:pt x="0" y="27"/>
                  </a:lnTo>
                  <a:lnTo>
                    <a:pt x="0" y="43"/>
                  </a:lnTo>
                  <a:lnTo>
                    <a:pt x="1" y="60"/>
                  </a:lnTo>
                  <a:lnTo>
                    <a:pt x="2" y="74"/>
                  </a:lnTo>
                  <a:lnTo>
                    <a:pt x="3" y="84"/>
                  </a:lnTo>
                  <a:lnTo>
                    <a:pt x="3" y="88"/>
                  </a:lnTo>
                  <a:lnTo>
                    <a:pt x="61" y="87"/>
                  </a:lnTo>
                  <a:lnTo>
                    <a:pt x="74" y="628"/>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03" name="Freeform 23"/>
            <p:cNvSpPr>
              <a:spLocks/>
            </p:cNvSpPr>
            <p:nvPr/>
          </p:nvSpPr>
          <p:spPr bwMode="auto">
            <a:xfrm>
              <a:off x="1342" y="2174"/>
              <a:ext cx="859" cy="183"/>
            </a:xfrm>
            <a:custGeom>
              <a:avLst/>
              <a:gdLst>
                <a:gd name="T0" fmla="*/ 0 w 859"/>
                <a:gd name="T1" fmla="*/ 138 h 183"/>
                <a:gd name="T2" fmla="*/ 17 w 859"/>
                <a:gd name="T3" fmla="*/ 179 h 183"/>
                <a:gd name="T4" fmla="*/ 171 w 859"/>
                <a:gd name="T5" fmla="*/ 182 h 183"/>
                <a:gd name="T6" fmla="*/ 809 w 859"/>
                <a:gd name="T7" fmla="*/ 64 h 183"/>
                <a:gd name="T8" fmla="*/ 811 w 859"/>
                <a:gd name="T9" fmla="*/ 61 h 183"/>
                <a:gd name="T10" fmla="*/ 817 w 859"/>
                <a:gd name="T11" fmla="*/ 54 h 183"/>
                <a:gd name="T12" fmla="*/ 825 w 859"/>
                <a:gd name="T13" fmla="*/ 44 h 183"/>
                <a:gd name="T14" fmla="*/ 834 w 859"/>
                <a:gd name="T15" fmla="*/ 30 h 183"/>
                <a:gd name="T16" fmla="*/ 843 w 859"/>
                <a:gd name="T17" fmla="*/ 20 h 183"/>
                <a:gd name="T18" fmla="*/ 852 w 859"/>
                <a:gd name="T19" fmla="*/ 10 h 183"/>
                <a:gd name="T20" fmla="*/ 857 w 859"/>
                <a:gd name="T21" fmla="*/ 3 h 183"/>
                <a:gd name="T22" fmla="*/ 858 w 859"/>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9"/>
                <a:gd name="T37" fmla="*/ 0 h 183"/>
                <a:gd name="T38" fmla="*/ 859 w 859"/>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9" h="183">
                  <a:moveTo>
                    <a:pt x="0" y="138"/>
                  </a:moveTo>
                  <a:lnTo>
                    <a:pt x="17" y="179"/>
                  </a:lnTo>
                  <a:lnTo>
                    <a:pt x="171" y="182"/>
                  </a:lnTo>
                  <a:lnTo>
                    <a:pt x="809" y="64"/>
                  </a:lnTo>
                  <a:lnTo>
                    <a:pt x="811" y="61"/>
                  </a:lnTo>
                  <a:lnTo>
                    <a:pt x="817" y="54"/>
                  </a:lnTo>
                  <a:lnTo>
                    <a:pt x="825" y="44"/>
                  </a:lnTo>
                  <a:lnTo>
                    <a:pt x="834" y="30"/>
                  </a:lnTo>
                  <a:lnTo>
                    <a:pt x="843" y="20"/>
                  </a:lnTo>
                  <a:lnTo>
                    <a:pt x="852" y="10"/>
                  </a:lnTo>
                  <a:lnTo>
                    <a:pt x="857" y="3"/>
                  </a:lnTo>
                  <a:lnTo>
                    <a:pt x="858"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04" name="Freeform 24"/>
            <p:cNvSpPr>
              <a:spLocks/>
            </p:cNvSpPr>
            <p:nvPr/>
          </p:nvSpPr>
          <p:spPr bwMode="auto">
            <a:xfrm>
              <a:off x="1331" y="2180"/>
              <a:ext cx="893" cy="198"/>
            </a:xfrm>
            <a:custGeom>
              <a:avLst/>
              <a:gdLst>
                <a:gd name="T0" fmla="*/ 0 w 893"/>
                <a:gd name="T1" fmla="*/ 133 h 198"/>
                <a:gd name="T2" fmla="*/ 29 w 893"/>
                <a:gd name="T3" fmla="*/ 196 h 198"/>
                <a:gd name="T4" fmla="*/ 187 w 893"/>
                <a:gd name="T5" fmla="*/ 197 h 198"/>
                <a:gd name="T6" fmla="*/ 835 w 893"/>
                <a:gd name="T7" fmla="*/ 77 h 198"/>
                <a:gd name="T8" fmla="*/ 892 w 893"/>
                <a:gd name="T9" fmla="*/ 0 h 198"/>
                <a:gd name="T10" fmla="*/ 0 60000 65536"/>
                <a:gd name="T11" fmla="*/ 0 60000 65536"/>
                <a:gd name="T12" fmla="*/ 0 60000 65536"/>
                <a:gd name="T13" fmla="*/ 0 60000 65536"/>
                <a:gd name="T14" fmla="*/ 0 60000 65536"/>
                <a:gd name="T15" fmla="*/ 0 w 893"/>
                <a:gd name="T16" fmla="*/ 0 h 198"/>
                <a:gd name="T17" fmla="*/ 893 w 893"/>
                <a:gd name="T18" fmla="*/ 198 h 198"/>
              </a:gdLst>
              <a:ahLst/>
              <a:cxnLst>
                <a:cxn ang="T10">
                  <a:pos x="T0" y="T1"/>
                </a:cxn>
                <a:cxn ang="T11">
                  <a:pos x="T2" y="T3"/>
                </a:cxn>
                <a:cxn ang="T12">
                  <a:pos x="T4" y="T5"/>
                </a:cxn>
                <a:cxn ang="T13">
                  <a:pos x="T6" y="T7"/>
                </a:cxn>
                <a:cxn ang="T14">
                  <a:pos x="T8" y="T9"/>
                </a:cxn>
              </a:cxnLst>
              <a:rect l="T15" t="T16" r="T17" b="T18"/>
              <a:pathLst>
                <a:path w="893" h="198">
                  <a:moveTo>
                    <a:pt x="0" y="133"/>
                  </a:moveTo>
                  <a:lnTo>
                    <a:pt x="29" y="196"/>
                  </a:lnTo>
                  <a:lnTo>
                    <a:pt x="187" y="197"/>
                  </a:lnTo>
                  <a:lnTo>
                    <a:pt x="835" y="77"/>
                  </a:lnTo>
                  <a:lnTo>
                    <a:pt x="892"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05" name="Freeform 25"/>
            <p:cNvSpPr>
              <a:spLocks/>
            </p:cNvSpPr>
            <p:nvPr/>
          </p:nvSpPr>
          <p:spPr bwMode="auto">
            <a:xfrm>
              <a:off x="3461" y="2019"/>
              <a:ext cx="65" cy="265"/>
            </a:xfrm>
            <a:custGeom>
              <a:avLst/>
              <a:gdLst>
                <a:gd name="T0" fmla="*/ 28 w 65"/>
                <a:gd name="T1" fmla="*/ 0 h 265"/>
                <a:gd name="T2" fmla="*/ 0 w 65"/>
                <a:gd name="T3" fmla="*/ 2 h 265"/>
                <a:gd name="T4" fmla="*/ 2 w 65"/>
                <a:gd name="T5" fmla="*/ 12 h 265"/>
                <a:gd name="T6" fmla="*/ 4 w 65"/>
                <a:gd name="T7" fmla="*/ 42 h 265"/>
                <a:gd name="T8" fmla="*/ 9 w 65"/>
                <a:gd name="T9" fmla="*/ 82 h 265"/>
                <a:gd name="T10" fmla="*/ 18 w 65"/>
                <a:gd name="T11" fmla="*/ 129 h 265"/>
                <a:gd name="T12" fmla="*/ 25 w 65"/>
                <a:gd name="T13" fmla="*/ 176 h 265"/>
                <a:gd name="T14" fmla="*/ 30 w 65"/>
                <a:gd name="T15" fmla="*/ 215 h 265"/>
                <a:gd name="T16" fmla="*/ 34 w 65"/>
                <a:gd name="T17" fmla="*/ 244 h 265"/>
                <a:gd name="T18" fmla="*/ 35 w 65"/>
                <a:gd name="T19" fmla="*/ 255 h 265"/>
                <a:gd name="T20" fmla="*/ 33 w 65"/>
                <a:gd name="T21" fmla="*/ 256 h 265"/>
                <a:gd name="T22" fmla="*/ 30 w 65"/>
                <a:gd name="T23" fmla="*/ 257 h 265"/>
                <a:gd name="T24" fmla="*/ 24 w 65"/>
                <a:gd name="T25" fmla="*/ 259 h 265"/>
                <a:gd name="T26" fmla="*/ 21 w 65"/>
                <a:gd name="T27" fmla="*/ 260 h 265"/>
                <a:gd name="T28" fmla="*/ 16 w 65"/>
                <a:gd name="T29" fmla="*/ 259 h 265"/>
                <a:gd name="T30" fmla="*/ 14 w 65"/>
                <a:gd name="T31" fmla="*/ 260 h 265"/>
                <a:gd name="T32" fmla="*/ 12 w 65"/>
                <a:gd name="T33" fmla="*/ 260 h 265"/>
                <a:gd name="T34" fmla="*/ 14 w 65"/>
                <a:gd name="T35" fmla="*/ 264 h 265"/>
                <a:gd name="T36" fmla="*/ 64 w 65"/>
                <a:gd name="T37" fmla="*/ 261 h 2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265"/>
                <a:gd name="T59" fmla="*/ 65 w 65"/>
                <a:gd name="T60" fmla="*/ 265 h 2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265">
                  <a:moveTo>
                    <a:pt x="28" y="0"/>
                  </a:moveTo>
                  <a:lnTo>
                    <a:pt x="0" y="2"/>
                  </a:lnTo>
                  <a:lnTo>
                    <a:pt x="2" y="12"/>
                  </a:lnTo>
                  <a:lnTo>
                    <a:pt x="4" y="42"/>
                  </a:lnTo>
                  <a:lnTo>
                    <a:pt x="9" y="82"/>
                  </a:lnTo>
                  <a:lnTo>
                    <a:pt x="18" y="129"/>
                  </a:lnTo>
                  <a:lnTo>
                    <a:pt x="25" y="176"/>
                  </a:lnTo>
                  <a:lnTo>
                    <a:pt x="30" y="215"/>
                  </a:lnTo>
                  <a:lnTo>
                    <a:pt x="34" y="244"/>
                  </a:lnTo>
                  <a:lnTo>
                    <a:pt x="35" y="255"/>
                  </a:lnTo>
                  <a:lnTo>
                    <a:pt x="33" y="256"/>
                  </a:lnTo>
                  <a:lnTo>
                    <a:pt x="30" y="257"/>
                  </a:lnTo>
                  <a:lnTo>
                    <a:pt x="24" y="259"/>
                  </a:lnTo>
                  <a:lnTo>
                    <a:pt x="21" y="260"/>
                  </a:lnTo>
                  <a:lnTo>
                    <a:pt x="16" y="259"/>
                  </a:lnTo>
                  <a:lnTo>
                    <a:pt x="14" y="260"/>
                  </a:lnTo>
                  <a:lnTo>
                    <a:pt x="12" y="260"/>
                  </a:lnTo>
                  <a:lnTo>
                    <a:pt x="14" y="264"/>
                  </a:lnTo>
                  <a:lnTo>
                    <a:pt x="64" y="26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06" name="Freeform 26"/>
            <p:cNvSpPr>
              <a:spLocks/>
            </p:cNvSpPr>
            <p:nvPr/>
          </p:nvSpPr>
          <p:spPr bwMode="auto">
            <a:xfrm>
              <a:off x="964" y="2461"/>
              <a:ext cx="62" cy="32"/>
            </a:xfrm>
            <a:custGeom>
              <a:avLst/>
              <a:gdLst>
                <a:gd name="T0" fmla="*/ 0 w 62"/>
                <a:gd name="T1" fmla="*/ 19 h 32"/>
                <a:gd name="T2" fmla="*/ 1 w 62"/>
                <a:gd name="T3" fmla="*/ 18 h 32"/>
                <a:gd name="T4" fmla="*/ 4 w 62"/>
                <a:gd name="T5" fmla="*/ 16 h 32"/>
                <a:gd name="T6" fmla="*/ 11 w 62"/>
                <a:gd name="T7" fmla="*/ 15 h 32"/>
                <a:gd name="T8" fmla="*/ 17 w 62"/>
                <a:gd name="T9" fmla="*/ 13 h 32"/>
                <a:gd name="T10" fmla="*/ 26 w 62"/>
                <a:gd name="T11" fmla="*/ 10 h 32"/>
                <a:gd name="T12" fmla="*/ 35 w 62"/>
                <a:gd name="T13" fmla="*/ 8 h 32"/>
                <a:gd name="T14" fmla="*/ 43 w 62"/>
                <a:gd name="T15" fmla="*/ 5 h 32"/>
                <a:gd name="T16" fmla="*/ 52 w 62"/>
                <a:gd name="T17" fmla="*/ 1 h 32"/>
                <a:gd name="T18" fmla="*/ 57 w 62"/>
                <a:gd name="T19" fmla="*/ 0 h 32"/>
                <a:gd name="T20" fmla="*/ 59 w 62"/>
                <a:gd name="T21" fmla="*/ 2 h 32"/>
                <a:gd name="T22" fmla="*/ 60 w 62"/>
                <a:gd name="T23" fmla="*/ 7 h 32"/>
                <a:gd name="T24" fmla="*/ 61 w 62"/>
                <a:gd name="T25" fmla="*/ 11 h 32"/>
                <a:gd name="T26" fmla="*/ 60 w 62"/>
                <a:gd name="T27" fmla="*/ 18 h 32"/>
                <a:gd name="T28" fmla="*/ 59 w 62"/>
                <a:gd name="T29" fmla="*/ 23 h 32"/>
                <a:gd name="T30" fmla="*/ 56 w 62"/>
                <a:gd name="T31" fmla="*/ 29 h 32"/>
                <a:gd name="T32" fmla="*/ 52 w 62"/>
                <a:gd name="T33" fmla="*/ 31 h 32"/>
                <a:gd name="T34" fmla="*/ 45 w 62"/>
                <a:gd name="T35" fmla="*/ 28 h 32"/>
                <a:gd name="T36" fmla="*/ 37 w 62"/>
                <a:gd name="T37" fmla="*/ 25 h 32"/>
                <a:gd name="T38" fmla="*/ 30 w 62"/>
                <a:gd name="T39" fmla="*/ 25 h 32"/>
                <a:gd name="T40" fmla="*/ 20 w 62"/>
                <a:gd name="T41" fmla="*/ 24 h 32"/>
                <a:gd name="T42" fmla="*/ 12 w 62"/>
                <a:gd name="T43" fmla="*/ 23 h 32"/>
                <a:gd name="T44" fmla="*/ 4 w 62"/>
                <a:gd name="T45" fmla="*/ 22 h 32"/>
                <a:gd name="T46" fmla="*/ 1 w 62"/>
                <a:gd name="T47" fmla="*/ 21 h 32"/>
                <a:gd name="T48" fmla="*/ 0 w 62"/>
                <a:gd name="T49" fmla="*/ 19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32"/>
                <a:gd name="T77" fmla="*/ 62 w 6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32">
                  <a:moveTo>
                    <a:pt x="0" y="19"/>
                  </a:moveTo>
                  <a:lnTo>
                    <a:pt x="1" y="18"/>
                  </a:lnTo>
                  <a:lnTo>
                    <a:pt x="4" y="16"/>
                  </a:lnTo>
                  <a:lnTo>
                    <a:pt x="11" y="15"/>
                  </a:lnTo>
                  <a:lnTo>
                    <a:pt x="17" y="13"/>
                  </a:lnTo>
                  <a:lnTo>
                    <a:pt x="26" y="10"/>
                  </a:lnTo>
                  <a:lnTo>
                    <a:pt x="35" y="8"/>
                  </a:lnTo>
                  <a:lnTo>
                    <a:pt x="43" y="5"/>
                  </a:lnTo>
                  <a:lnTo>
                    <a:pt x="52" y="1"/>
                  </a:lnTo>
                  <a:lnTo>
                    <a:pt x="57" y="0"/>
                  </a:lnTo>
                  <a:lnTo>
                    <a:pt x="59" y="2"/>
                  </a:lnTo>
                  <a:lnTo>
                    <a:pt x="60" y="7"/>
                  </a:lnTo>
                  <a:lnTo>
                    <a:pt x="61" y="11"/>
                  </a:lnTo>
                  <a:lnTo>
                    <a:pt x="60" y="18"/>
                  </a:lnTo>
                  <a:lnTo>
                    <a:pt x="59" y="23"/>
                  </a:lnTo>
                  <a:lnTo>
                    <a:pt x="56" y="29"/>
                  </a:lnTo>
                  <a:lnTo>
                    <a:pt x="52" y="31"/>
                  </a:lnTo>
                  <a:lnTo>
                    <a:pt x="45" y="28"/>
                  </a:lnTo>
                  <a:lnTo>
                    <a:pt x="37" y="25"/>
                  </a:lnTo>
                  <a:lnTo>
                    <a:pt x="30" y="25"/>
                  </a:lnTo>
                  <a:lnTo>
                    <a:pt x="20" y="24"/>
                  </a:lnTo>
                  <a:lnTo>
                    <a:pt x="12" y="23"/>
                  </a:lnTo>
                  <a:lnTo>
                    <a:pt x="4" y="22"/>
                  </a:lnTo>
                  <a:lnTo>
                    <a:pt x="1" y="21"/>
                  </a:lnTo>
                  <a:lnTo>
                    <a:pt x="0" y="19"/>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07" name="Freeform 27"/>
            <p:cNvSpPr>
              <a:spLocks/>
            </p:cNvSpPr>
            <p:nvPr/>
          </p:nvSpPr>
          <p:spPr bwMode="auto">
            <a:xfrm>
              <a:off x="955" y="2463"/>
              <a:ext cx="74" cy="40"/>
            </a:xfrm>
            <a:custGeom>
              <a:avLst/>
              <a:gdLst>
                <a:gd name="T0" fmla="*/ 0 w 74"/>
                <a:gd name="T1" fmla="*/ 22 h 40"/>
                <a:gd name="T2" fmla="*/ 0 w 74"/>
                <a:gd name="T3" fmla="*/ 22 h 40"/>
                <a:gd name="T4" fmla="*/ 0 w 74"/>
                <a:gd name="T5" fmla="*/ 20 h 40"/>
                <a:gd name="T6" fmla="*/ 5 w 74"/>
                <a:gd name="T7" fmla="*/ 18 h 40"/>
                <a:gd name="T8" fmla="*/ 12 w 74"/>
                <a:gd name="T9" fmla="*/ 16 h 40"/>
                <a:gd name="T10" fmla="*/ 20 w 74"/>
                <a:gd name="T11" fmla="*/ 14 h 40"/>
                <a:gd name="T12" fmla="*/ 31 w 74"/>
                <a:gd name="T13" fmla="*/ 11 h 40"/>
                <a:gd name="T14" fmla="*/ 41 w 74"/>
                <a:gd name="T15" fmla="*/ 9 h 40"/>
                <a:gd name="T16" fmla="*/ 51 w 74"/>
                <a:gd name="T17" fmla="*/ 6 h 40"/>
                <a:gd name="T18" fmla="*/ 61 w 74"/>
                <a:gd name="T19" fmla="*/ 1 h 40"/>
                <a:gd name="T20" fmla="*/ 67 w 74"/>
                <a:gd name="T21" fmla="*/ 0 h 40"/>
                <a:gd name="T22" fmla="*/ 69 w 74"/>
                <a:gd name="T23" fmla="*/ 2 h 40"/>
                <a:gd name="T24" fmla="*/ 71 w 74"/>
                <a:gd name="T25" fmla="*/ 8 h 40"/>
                <a:gd name="T26" fmla="*/ 73 w 74"/>
                <a:gd name="T27" fmla="*/ 15 h 40"/>
                <a:gd name="T28" fmla="*/ 71 w 74"/>
                <a:gd name="T29" fmla="*/ 24 h 40"/>
                <a:gd name="T30" fmla="*/ 69 w 74"/>
                <a:gd name="T31" fmla="*/ 30 h 40"/>
                <a:gd name="T32" fmla="*/ 68 w 74"/>
                <a:gd name="T33" fmla="*/ 37 h 40"/>
                <a:gd name="T34" fmla="*/ 63 w 74"/>
                <a:gd name="T35" fmla="*/ 39 h 40"/>
                <a:gd name="T36" fmla="*/ 56 w 74"/>
                <a:gd name="T37" fmla="*/ 35 h 40"/>
                <a:gd name="T38" fmla="*/ 44 w 74"/>
                <a:gd name="T39" fmla="*/ 32 h 40"/>
                <a:gd name="T40" fmla="*/ 35 w 74"/>
                <a:gd name="T41" fmla="*/ 30 h 40"/>
                <a:gd name="T42" fmla="*/ 24 w 74"/>
                <a:gd name="T43" fmla="*/ 28 h 40"/>
                <a:gd name="T44" fmla="*/ 15 w 74"/>
                <a:gd name="T45" fmla="*/ 27 h 40"/>
                <a:gd name="T46" fmla="*/ 6 w 74"/>
                <a:gd name="T47" fmla="*/ 26 h 40"/>
                <a:gd name="T48" fmla="*/ 1 w 74"/>
                <a:gd name="T49" fmla="*/ 25 h 40"/>
                <a:gd name="T50" fmla="*/ 0 w 74"/>
                <a:gd name="T51" fmla="*/ 22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40"/>
                <a:gd name="T80" fmla="*/ 74 w 74"/>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40">
                  <a:moveTo>
                    <a:pt x="0" y="22"/>
                  </a:moveTo>
                  <a:lnTo>
                    <a:pt x="0" y="22"/>
                  </a:lnTo>
                  <a:lnTo>
                    <a:pt x="0" y="20"/>
                  </a:lnTo>
                  <a:lnTo>
                    <a:pt x="5" y="18"/>
                  </a:lnTo>
                  <a:lnTo>
                    <a:pt x="12" y="16"/>
                  </a:lnTo>
                  <a:lnTo>
                    <a:pt x="20" y="14"/>
                  </a:lnTo>
                  <a:lnTo>
                    <a:pt x="31" y="11"/>
                  </a:lnTo>
                  <a:lnTo>
                    <a:pt x="41" y="9"/>
                  </a:lnTo>
                  <a:lnTo>
                    <a:pt x="51" y="6"/>
                  </a:lnTo>
                  <a:lnTo>
                    <a:pt x="61" y="1"/>
                  </a:lnTo>
                  <a:lnTo>
                    <a:pt x="67" y="0"/>
                  </a:lnTo>
                  <a:lnTo>
                    <a:pt x="69" y="2"/>
                  </a:lnTo>
                  <a:lnTo>
                    <a:pt x="71" y="8"/>
                  </a:lnTo>
                  <a:lnTo>
                    <a:pt x="73" y="15"/>
                  </a:lnTo>
                  <a:lnTo>
                    <a:pt x="71" y="24"/>
                  </a:lnTo>
                  <a:lnTo>
                    <a:pt x="69" y="30"/>
                  </a:lnTo>
                  <a:lnTo>
                    <a:pt x="68" y="37"/>
                  </a:lnTo>
                  <a:lnTo>
                    <a:pt x="63" y="39"/>
                  </a:lnTo>
                  <a:lnTo>
                    <a:pt x="56" y="35"/>
                  </a:lnTo>
                  <a:lnTo>
                    <a:pt x="44" y="32"/>
                  </a:lnTo>
                  <a:lnTo>
                    <a:pt x="35" y="30"/>
                  </a:lnTo>
                  <a:lnTo>
                    <a:pt x="24" y="28"/>
                  </a:lnTo>
                  <a:lnTo>
                    <a:pt x="15" y="27"/>
                  </a:lnTo>
                  <a:lnTo>
                    <a:pt x="6" y="26"/>
                  </a:lnTo>
                  <a:lnTo>
                    <a:pt x="1" y="25"/>
                  </a:lnTo>
                  <a:lnTo>
                    <a:pt x="0" y="2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08" name="Freeform 28"/>
            <p:cNvSpPr>
              <a:spLocks/>
            </p:cNvSpPr>
            <p:nvPr/>
          </p:nvSpPr>
          <p:spPr bwMode="auto">
            <a:xfrm>
              <a:off x="2483" y="2169"/>
              <a:ext cx="109" cy="82"/>
            </a:xfrm>
            <a:custGeom>
              <a:avLst/>
              <a:gdLst>
                <a:gd name="T0" fmla="*/ 103 w 109"/>
                <a:gd name="T1" fmla="*/ 10 h 82"/>
                <a:gd name="T2" fmla="*/ 106 w 109"/>
                <a:gd name="T3" fmla="*/ 11 h 82"/>
                <a:gd name="T4" fmla="*/ 108 w 109"/>
                <a:gd name="T5" fmla="*/ 15 h 82"/>
                <a:gd name="T6" fmla="*/ 107 w 109"/>
                <a:gd name="T7" fmla="*/ 16 h 82"/>
                <a:gd name="T8" fmla="*/ 103 w 109"/>
                <a:gd name="T9" fmla="*/ 18 h 82"/>
                <a:gd name="T10" fmla="*/ 51 w 109"/>
                <a:gd name="T11" fmla="*/ 10 h 82"/>
                <a:gd name="T12" fmla="*/ 30 w 109"/>
                <a:gd name="T13" fmla="*/ 81 h 82"/>
                <a:gd name="T14" fmla="*/ 0 w 109"/>
                <a:gd name="T15" fmla="*/ 76 h 82"/>
                <a:gd name="T16" fmla="*/ 34 w 109"/>
                <a:gd name="T17" fmla="*/ 7 h 82"/>
                <a:gd name="T18" fmla="*/ 26 w 109"/>
                <a:gd name="T19" fmla="*/ 6 h 82"/>
                <a:gd name="T20" fmla="*/ 24 w 109"/>
                <a:gd name="T21" fmla="*/ 5 h 82"/>
                <a:gd name="T22" fmla="*/ 23 w 109"/>
                <a:gd name="T23" fmla="*/ 3 h 82"/>
                <a:gd name="T24" fmla="*/ 24 w 109"/>
                <a:gd name="T25" fmla="*/ 1 h 82"/>
                <a:gd name="T26" fmla="*/ 30 w 109"/>
                <a:gd name="T27" fmla="*/ 0 h 82"/>
                <a:gd name="T28" fmla="*/ 103 w 109"/>
                <a:gd name="T29" fmla="*/ 10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82"/>
                <a:gd name="T47" fmla="*/ 109 w 109"/>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82">
                  <a:moveTo>
                    <a:pt x="103" y="10"/>
                  </a:moveTo>
                  <a:lnTo>
                    <a:pt x="106" y="11"/>
                  </a:lnTo>
                  <a:lnTo>
                    <a:pt x="108" y="15"/>
                  </a:lnTo>
                  <a:lnTo>
                    <a:pt x="107" y="16"/>
                  </a:lnTo>
                  <a:lnTo>
                    <a:pt x="103" y="18"/>
                  </a:lnTo>
                  <a:lnTo>
                    <a:pt x="51" y="10"/>
                  </a:lnTo>
                  <a:lnTo>
                    <a:pt x="30" y="81"/>
                  </a:lnTo>
                  <a:lnTo>
                    <a:pt x="0" y="76"/>
                  </a:lnTo>
                  <a:lnTo>
                    <a:pt x="34" y="7"/>
                  </a:lnTo>
                  <a:lnTo>
                    <a:pt x="26" y="6"/>
                  </a:lnTo>
                  <a:lnTo>
                    <a:pt x="24" y="5"/>
                  </a:lnTo>
                  <a:lnTo>
                    <a:pt x="23" y="3"/>
                  </a:lnTo>
                  <a:lnTo>
                    <a:pt x="24" y="1"/>
                  </a:lnTo>
                  <a:lnTo>
                    <a:pt x="30" y="0"/>
                  </a:lnTo>
                  <a:lnTo>
                    <a:pt x="103" y="1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09" name="Freeform 29"/>
            <p:cNvSpPr>
              <a:spLocks/>
            </p:cNvSpPr>
            <p:nvPr/>
          </p:nvSpPr>
          <p:spPr bwMode="auto">
            <a:xfrm>
              <a:off x="2475" y="2171"/>
              <a:ext cx="120" cy="92"/>
            </a:xfrm>
            <a:custGeom>
              <a:avLst/>
              <a:gdLst>
                <a:gd name="T0" fmla="*/ 114 w 120"/>
                <a:gd name="T1" fmla="*/ 13 h 92"/>
                <a:gd name="T2" fmla="*/ 114 w 120"/>
                <a:gd name="T3" fmla="*/ 13 h 92"/>
                <a:gd name="T4" fmla="*/ 117 w 120"/>
                <a:gd name="T5" fmla="*/ 14 h 92"/>
                <a:gd name="T6" fmla="*/ 119 w 120"/>
                <a:gd name="T7" fmla="*/ 18 h 92"/>
                <a:gd name="T8" fmla="*/ 117 w 120"/>
                <a:gd name="T9" fmla="*/ 20 h 92"/>
                <a:gd name="T10" fmla="*/ 113 w 120"/>
                <a:gd name="T11" fmla="*/ 22 h 92"/>
                <a:gd name="T12" fmla="*/ 58 w 120"/>
                <a:gd name="T13" fmla="*/ 13 h 92"/>
                <a:gd name="T14" fmla="*/ 34 w 120"/>
                <a:gd name="T15" fmla="*/ 91 h 92"/>
                <a:gd name="T16" fmla="*/ 0 w 120"/>
                <a:gd name="T17" fmla="*/ 85 h 92"/>
                <a:gd name="T18" fmla="*/ 39 w 120"/>
                <a:gd name="T19" fmla="*/ 9 h 92"/>
                <a:gd name="T20" fmla="*/ 29 w 120"/>
                <a:gd name="T21" fmla="*/ 8 h 92"/>
                <a:gd name="T22" fmla="*/ 27 w 120"/>
                <a:gd name="T23" fmla="*/ 5 h 92"/>
                <a:gd name="T24" fmla="*/ 26 w 120"/>
                <a:gd name="T25" fmla="*/ 3 h 92"/>
                <a:gd name="T26" fmla="*/ 26 w 120"/>
                <a:gd name="T27" fmla="*/ 1 h 92"/>
                <a:gd name="T28" fmla="*/ 33 w 120"/>
                <a:gd name="T29" fmla="*/ 0 h 92"/>
                <a:gd name="T30" fmla="*/ 114 w 120"/>
                <a:gd name="T31" fmla="*/ 13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92"/>
                <a:gd name="T50" fmla="*/ 120 w 120"/>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92">
                  <a:moveTo>
                    <a:pt x="114" y="13"/>
                  </a:moveTo>
                  <a:lnTo>
                    <a:pt x="114" y="13"/>
                  </a:lnTo>
                  <a:lnTo>
                    <a:pt x="117" y="14"/>
                  </a:lnTo>
                  <a:lnTo>
                    <a:pt x="119" y="18"/>
                  </a:lnTo>
                  <a:lnTo>
                    <a:pt x="117" y="20"/>
                  </a:lnTo>
                  <a:lnTo>
                    <a:pt x="113" y="22"/>
                  </a:lnTo>
                  <a:lnTo>
                    <a:pt x="58" y="13"/>
                  </a:lnTo>
                  <a:lnTo>
                    <a:pt x="34" y="91"/>
                  </a:lnTo>
                  <a:lnTo>
                    <a:pt x="0" y="85"/>
                  </a:lnTo>
                  <a:lnTo>
                    <a:pt x="39" y="9"/>
                  </a:lnTo>
                  <a:lnTo>
                    <a:pt x="29" y="8"/>
                  </a:lnTo>
                  <a:lnTo>
                    <a:pt x="27" y="5"/>
                  </a:lnTo>
                  <a:lnTo>
                    <a:pt x="26" y="3"/>
                  </a:lnTo>
                  <a:lnTo>
                    <a:pt x="26" y="1"/>
                  </a:lnTo>
                  <a:lnTo>
                    <a:pt x="33" y="0"/>
                  </a:lnTo>
                  <a:lnTo>
                    <a:pt x="114" y="1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10" name="Freeform 30"/>
            <p:cNvSpPr>
              <a:spLocks/>
            </p:cNvSpPr>
            <p:nvPr/>
          </p:nvSpPr>
          <p:spPr bwMode="auto">
            <a:xfrm>
              <a:off x="2219" y="2320"/>
              <a:ext cx="134" cy="159"/>
            </a:xfrm>
            <a:custGeom>
              <a:avLst/>
              <a:gdLst>
                <a:gd name="T0" fmla="*/ 22 w 134"/>
                <a:gd name="T1" fmla="*/ 0 h 159"/>
                <a:gd name="T2" fmla="*/ 109 w 134"/>
                <a:gd name="T3" fmla="*/ 7 h 159"/>
                <a:gd name="T4" fmla="*/ 117 w 134"/>
                <a:gd name="T5" fmla="*/ 9 h 159"/>
                <a:gd name="T6" fmla="*/ 125 w 134"/>
                <a:gd name="T7" fmla="*/ 14 h 159"/>
                <a:gd name="T8" fmla="*/ 130 w 134"/>
                <a:gd name="T9" fmla="*/ 23 h 159"/>
                <a:gd name="T10" fmla="*/ 132 w 134"/>
                <a:gd name="T11" fmla="*/ 34 h 159"/>
                <a:gd name="T12" fmla="*/ 133 w 134"/>
                <a:gd name="T13" fmla="*/ 134 h 159"/>
                <a:gd name="T14" fmla="*/ 132 w 134"/>
                <a:gd name="T15" fmla="*/ 139 h 159"/>
                <a:gd name="T16" fmla="*/ 132 w 134"/>
                <a:gd name="T17" fmla="*/ 144 h 159"/>
                <a:gd name="T18" fmla="*/ 129 w 134"/>
                <a:gd name="T19" fmla="*/ 148 h 159"/>
                <a:gd name="T20" fmla="*/ 126 w 134"/>
                <a:gd name="T21" fmla="*/ 151 h 159"/>
                <a:gd name="T22" fmla="*/ 124 w 134"/>
                <a:gd name="T23" fmla="*/ 154 h 159"/>
                <a:gd name="T24" fmla="*/ 120 w 134"/>
                <a:gd name="T25" fmla="*/ 156 h 159"/>
                <a:gd name="T26" fmla="*/ 115 w 134"/>
                <a:gd name="T27" fmla="*/ 157 h 159"/>
                <a:gd name="T28" fmla="*/ 112 w 134"/>
                <a:gd name="T29" fmla="*/ 158 h 159"/>
                <a:gd name="T30" fmla="*/ 23 w 134"/>
                <a:gd name="T31" fmla="*/ 152 h 159"/>
                <a:gd name="T32" fmla="*/ 16 w 134"/>
                <a:gd name="T33" fmla="*/ 150 h 159"/>
                <a:gd name="T34" fmla="*/ 7 w 134"/>
                <a:gd name="T35" fmla="*/ 143 h 159"/>
                <a:gd name="T36" fmla="*/ 3 w 134"/>
                <a:gd name="T37" fmla="*/ 135 h 159"/>
                <a:gd name="T38" fmla="*/ 2 w 134"/>
                <a:gd name="T39" fmla="*/ 124 h 159"/>
                <a:gd name="T40" fmla="*/ 0 w 134"/>
                <a:gd name="T41" fmla="*/ 25 h 159"/>
                <a:gd name="T42" fmla="*/ 1 w 134"/>
                <a:gd name="T43" fmla="*/ 19 h 159"/>
                <a:gd name="T44" fmla="*/ 2 w 134"/>
                <a:gd name="T45" fmla="*/ 16 h 159"/>
                <a:gd name="T46" fmla="*/ 4 w 134"/>
                <a:gd name="T47" fmla="*/ 11 h 159"/>
                <a:gd name="T48" fmla="*/ 7 w 134"/>
                <a:gd name="T49" fmla="*/ 6 h 159"/>
                <a:gd name="T50" fmla="*/ 9 w 134"/>
                <a:gd name="T51" fmla="*/ 4 h 159"/>
                <a:gd name="T52" fmla="*/ 14 w 134"/>
                <a:gd name="T53" fmla="*/ 1 h 159"/>
                <a:gd name="T54" fmla="*/ 18 w 134"/>
                <a:gd name="T55" fmla="*/ 1 h 159"/>
                <a:gd name="T56" fmla="*/ 22 w 134"/>
                <a:gd name="T57" fmla="*/ 0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159"/>
                <a:gd name="T89" fmla="*/ 134 w 134"/>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159">
                  <a:moveTo>
                    <a:pt x="22" y="0"/>
                  </a:moveTo>
                  <a:lnTo>
                    <a:pt x="109" y="7"/>
                  </a:lnTo>
                  <a:lnTo>
                    <a:pt x="117" y="9"/>
                  </a:lnTo>
                  <a:lnTo>
                    <a:pt x="125" y="14"/>
                  </a:lnTo>
                  <a:lnTo>
                    <a:pt x="130" y="23"/>
                  </a:lnTo>
                  <a:lnTo>
                    <a:pt x="132" y="34"/>
                  </a:lnTo>
                  <a:lnTo>
                    <a:pt x="133" y="134"/>
                  </a:lnTo>
                  <a:lnTo>
                    <a:pt x="132" y="139"/>
                  </a:lnTo>
                  <a:lnTo>
                    <a:pt x="132" y="144"/>
                  </a:lnTo>
                  <a:lnTo>
                    <a:pt x="129" y="148"/>
                  </a:lnTo>
                  <a:lnTo>
                    <a:pt x="126" y="151"/>
                  </a:lnTo>
                  <a:lnTo>
                    <a:pt x="124" y="154"/>
                  </a:lnTo>
                  <a:lnTo>
                    <a:pt x="120" y="156"/>
                  </a:lnTo>
                  <a:lnTo>
                    <a:pt x="115" y="157"/>
                  </a:lnTo>
                  <a:lnTo>
                    <a:pt x="112" y="158"/>
                  </a:lnTo>
                  <a:lnTo>
                    <a:pt x="23" y="152"/>
                  </a:lnTo>
                  <a:lnTo>
                    <a:pt x="16" y="150"/>
                  </a:lnTo>
                  <a:lnTo>
                    <a:pt x="7" y="143"/>
                  </a:lnTo>
                  <a:lnTo>
                    <a:pt x="3" y="135"/>
                  </a:lnTo>
                  <a:lnTo>
                    <a:pt x="2" y="124"/>
                  </a:lnTo>
                  <a:lnTo>
                    <a:pt x="0" y="25"/>
                  </a:lnTo>
                  <a:lnTo>
                    <a:pt x="1" y="19"/>
                  </a:lnTo>
                  <a:lnTo>
                    <a:pt x="2" y="16"/>
                  </a:lnTo>
                  <a:lnTo>
                    <a:pt x="4" y="11"/>
                  </a:lnTo>
                  <a:lnTo>
                    <a:pt x="7" y="6"/>
                  </a:lnTo>
                  <a:lnTo>
                    <a:pt x="9" y="4"/>
                  </a:lnTo>
                  <a:lnTo>
                    <a:pt x="14" y="1"/>
                  </a:lnTo>
                  <a:lnTo>
                    <a:pt x="18" y="1"/>
                  </a:lnTo>
                  <a:lnTo>
                    <a:pt x="22" y="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11" name="Freeform 31"/>
            <p:cNvSpPr>
              <a:spLocks/>
            </p:cNvSpPr>
            <p:nvPr/>
          </p:nvSpPr>
          <p:spPr bwMode="auto">
            <a:xfrm>
              <a:off x="2213" y="2323"/>
              <a:ext cx="141" cy="168"/>
            </a:xfrm>
            <a:custGeom>
              <a:avLst/>
              <a:gdLst>
                <a:gd name="T0" fmla="*/ 23 w 141"/>
                <a:gd name="T1" fmla="*/ 0 h 168"/>
                <a:gd name="T2" fmla="*/ 115 w 141"/>
                <a:gd name="T3" fmla="*/ 6 h 168"/>
                <a:gd name="T4" fmla="*/ 124 w 141"/>
                <a:gd name="T5" fmla="*/ 9 h 168"/>
                <a:gd name="T6" fmla="*/ 132 w 141"/>
                <a:gd name="T7" fmla="*/ 14 h 168"/>
                <a:gd name="T8" fmla="*/ 137 w 141"/>
                <a:gd name="T9" fmla="*/ 24 h 168"/>
                <a:gd name="T10" fmla="*/ 140 w 141"/>
                <a:gd name="T11" fmla="*/ 34 h 168"/>
                <a:gd name="T12" fmla="*/ 140 w 141"/>
                <a:gd name="T13" fmla="*/ 140 h 168"/>
                <a:gd name="T14" fmla="*/ 140 w 141"/>
                <a:gd name="T15" fmla="*/ 146 h 168"/>
                <a:gd name="T16" fmla="*/ 140 w 141"/>
                <a:gd name="T17" fmla="*/ 151 h 168"/>
                <a:gd name="T18" fmla="*/ 137 w 141"/>
                <a:gd name="T19" fmla="*/ 156 h 168"/>
                <a:gd name="T20" fmla="*/ 134 w 141"/>
                <a:gd name="T21" fmla="*/ 159 h 168"/>
                <a:gd name="T22" fmla="*/ 129 w 141"/>
                <a:gd name="T23" fmla="*/ 162 h 168"/>
                <a:gd name="T24" fmla="*/ 126 w 141"/>
                <a:gd name="T25" fmla="*/ 164 h 168"/>
                <a:gd name="T26" fmla="*/ 121 w 141"/>
                <a:gd name="T27" fmla="*/ 166 h 168"/>
                <a:gd name="T28" fmla="*/ 117 w 141"/>
                <a:gd name="T29" fmla="*/ 167 h 168"/>
                <a:gd name="T30" fmla="*/ 24 w 141"/>
                <a:gd name="T31" fmla="*/ 160 h 168"/>
                <a:gd name="T32" fmla="*/ 15 w 141"/>
                <a:gd name="T33" fmla="*/ 157 h 168"/>
                <a:gd name="T34" fmla="*/ 7 w 141"/>
                <a:gd name="T35" fmla="*/ 151 h 168"/>
                <a:gd name="T36" fmla="*/ 3 w 141"/>
                <a:gd name="T37" fmla="*/ 142 h 168"/>
                <a:gd name="T38" fmla="*/ 2 w 141"/>
                <a:gd name="T39" fmla="*/ 131 h 168"/>
                <a:gd name="T40" fmla="*/ 0 w 141"/>
                <a:gd name="T41" fmla="*/ 26 h 168"/>
                <a:gd name="T42" fmla="*/ 0 w 141"/>
                <a:gd name="T43" fmla="*/ 20 h 168"/>
                <a:gd name="T44" fmla="*/ 2 w 141"/>
                <a:gd name="T45" fmla="*/ 15 h 168"/>
                <a:gd name="T46" fmla="*/ 4 w 141"/>
                <a:gd name="T47" fmla="*/ 11 h 168"/>
                <a:gd name="T48" fmla="*/ 6 w 141"/>
                <a:gd name="T49" fmla="*/ 6 h 168"/>
                <a:gd name="T50" fmla="*/ 10 w 141"/>
                <a:gd name="T51" fmla="*/ 4 h 168"/>
                <a:gd name="T52" fmla="*/ 15 w 141"/>
                <a:gd name="T53" fmla="*/ 1 h 168"/>
                <a:gd name="T54" fmla="*/ 18 w 141"/>
                <a:gd name="T55" fmla="*/ 0 h 168"/>
                <a:gd name="T56" fmla="*/ 23 w 141"/>
                <a:gd name="T57" fmla="*/ 0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1"/>
                <a:gd name="T88" fmla="*/ 0 h 168"/>
                <a:gd name="T89" fmla="*/ 141 w 141"/>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1" h="168">
                  <a:moveTo>
                    <a:pt x="23" y="0"/>
                  </a:moveTo>
                  <a:lnTo>
                    <a:pt x="115" y="6"/>
                  </a:lnTo>
                  <a:lnTo>
                    <a:pt x="124" y="9"/>
                  </a:lnTo>
                  <a:lnTo>
                    <a:pt x="132" y="14"/>
                  </a:lnTo>
                  <a:lnTo>
                    <a:pt x="137" y="24"/>
                  </a:lnTo>
                  <a:lnTo>
                    <a:pt x="140" y="34"/>
                  </a:lnTo>
                  <a:lnTo>
                    <a:pt x="140" y="140"/>
                  </a:lnTo>
                  <a:lnTo>
                    <a:pt x="140" y="146"/>
                  </a:lnTo>
                  <a:lnTo>
                    <a:pt x="140" y="151"/>
                  </a:lnTo>
                  <a:lnTo>
                    <a:pt x="137" y="156"/>
                  </a:lnTo>
                  <a:lnTo>
                    <a:pt x="134" y="159"/>
                  </a:lnTo>
                  <a:lnTo>
                    <a:pt x="129" y="162"/>
                  </a:lnTo>
                  <a:lnTo>
                    <a:pt x="126" y="164"/>
                  </a:lnTo>
                  <a:lnTo>
                    <a:pt x="121" y="166"/>
                  </a:lnTo>
                  <a:lnTo>
                    <a:pt x="117" y="167"/>
                  </a:lnTo>
                  <a:lnTo>
                    <a:pt x="24" y="160"/>
                  </a:lnTo>
                  <a:lnTo>
                    <a:pt x="15" y="157"/>
                  </a:lnTo>
                  <a:lnTo>
                    <a:pt x="7" y="151"/>
                  </a:lnTo>
                  <a:lnTo>
                    <a:pt x="3" y="142"/>
                  </a:lnTo>
                  <a:lnTo>
                    <a:pt x="2" y="131"/>
                  </a:lnTo>
                  <a:lnTo>
                    <a:pt x="0" y="26"/>
                  </a:lnTo>
                  <a:lnTo>
                    <a:pt x="0" y="20"/>
                  </a:lnTo>
                  <a:lnTo>
                    <a:pt x="2" y="15"/>
                  </a:lnTo>
                  <a:lnTo>
                    <a:pt x="4" y="11"/>
                  </a:lnTo>
                  <a:lnTo>
                    <a:pt x="6" y="6"/>
                  </a:lnTo>
                  <a:lnTo>
                    <a:pt x="10" y="4"/>
                  </a:lnTo>
                  <a:lnTo>
                    <a:pt x="15" y="1"/>
                  </a:lnTo>
                  <a:lnTo>
                    <a:pt x="18" y="0"/>
                  </a:lnTo>
                  <a:lnTo>
                    <a:pt x="23" y="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12" name="Line 32"/>
            <p:cNvSpPr>
              <a:spLocks noChangeShapeType="1"/>
            </p:cNvSpPr>
            <p:nvPr/>
          </p:nvSpPr>
          <p:spPr bwMode="auto">
            <a:xfrm flipH="1" flipV="1">
              <a:off x="813" y="2111"/>
              <a:ext cx="13" cy="295"/>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41013" name="Line 33"/>
            <p:cNvSpPr>
              <a:spLocks noChangeShapeType="1"/>
            </p:cNvSpPr>
            <p:nvPr/>
          </p:nvSpPr>
          <p:spPr bwMode="auto">
            <a:xfrm>
              <a:off x="826" y="2518"/>
              <a:ext cx="7" cy="269"/>
            </a:xfrm>
            <a:prstGeom prst="line">
              <a:avLst/>
            </a:prstGeom>
            <a:noFill/>
            <a:ln w="12700">
              <a:solidFill>
                <a:srgbClr val="000000"/>
              </a:solidFill>
              <a:round/>
              <a:headEnd/>
              <a:tailEnd/>
            </a:ln>
          </p:spPr>
          <p:txBody>
            <a:bodyPr wrap="none" anchor="ctr"/>
            <a:lstStyle/>
            <a:p>
              <a:endParaRPr lang="en-GB" sz="2400" b="1">
                <a:solidFill>
                  <a:srgbClr val="FFFF00"/>
                </a:solidFill>
              </a:endParaRPr>
            </a:p>
          </p:txBody>
        </p:sp>
        <p:sp>
          <p:nvSpPr>
            <p:cNvPr id="41014" name="Freeform 34"/>
            <p:cNvSpPr>
              <a:spLocks/>
            </p:cNvSpPr>
            <p:nvPr/>
          </p:nvSpPr>
          <p:spPr bwMode="auto">
            <a:xfrm>
              <a:off x="2733" y="2335"/>
              <a:ext cx="596" cy="26"/>
            </a:xfrm>
            <a:custGeom>
              <a:avLst/>
              <a:gdLst>
                <a:gd name="T0" fmla="*/ 330 w 596"/>
                <a:gd name="T1" fmla="*/ 18 h 26"/>
                <a:gd name="T2" fmla="*/ 387 w 596"/>
                <a:gd name="T3" fmla="*/ 16 h 26"/>
                <a:gd name="T4" fmla="*/ 441 w 596"/>
                <a:gd name="T5" fmla="*/ 13 h 26"/>
                <a:gd name="T6" fmla="*/ 488 w 596"/>
                <a:gd name="T7" fmla="*/ 12 h 26"/>
                <a:gd name="T8" fmla="*/ 528 w 596"/>
                <a:gd name="T9" fmla="*/ 9 h 26"/>
                <a:gd name="T10" fmla="*/ 560 w 596"/>
                <a:gd name="T11" fmla="*/ 7 h 26"/>
                <a:gd name="T12" fmla="*/ 581 w 596"/>
                <a:gd name="T13" fmla="*/ 5 h 26"/>
                <a:gd name="T14" fmla="*/ 593 w 596"/>
                <a:gd name="T15" fmla="*/ 4 h 26"/>
                <a:gd name="T16" fmla="*/ 593 w 596"/>
                <a:gd name="T17" fmla="*/ 3 h 26"/>
                <a:gd name="T18" fmla="*/ 582 w 596"/>
                <a:gd name="T19" fmla="*/ 1 h 26"/>
                <a:gd name="T20" fmla="*/ 560 w 596"/>
                <a:gd name="T21" fmla="*/ 1 h 26"/>
                <a:gd name="T22" fmla="*/ 526 w 596"/>
                <a:gd name="T23" fmla="*/ 1 h 26"/>
                <a:gd name="T24" fmla="*/ 487 w 596"/>
                <a:gd name="T25" fmla="*/ 1 h 26"/>
                <a:gd name="T26" fmla="*/ 440 w 596"/>
                <a:gd name="T27" fmla="*/ 2 h 26"/>
                <a:gd name="T28" fmla="*/ 385 w 596"/>
                <a:gd name="T29" fmla="*/ 4 h 26"/>
                <a:gd name="T30" fmla="*/ 327 w 596"/>
                <a:gd name="T31" fmla="*/ 4 h 26"/>
                <a:gd name="T32" fmla="*/ 266 w 596"/>
                <a:gd name="T33" fmla="*/ 6 h 26"/>
                <a:gd name="T34" fmla="*/ 209 w 596"/>
                <a:gd name="T35" fmla="*/ 9 h 26"/>
                <a:gd name="T36" fmla="*/ 155 w 596"/>
                <a:gd name="T37" fmla="*/ 10 h 26"/>
                <a:gd name="T38" fmla="*/ 107 w 596"/>
                <a:gd name="T39" fmla="*/ 12 h 26"/>
                <a:gd name="T40" fmla="*/ 67 w 596"/>
                <a:gd name="T41" fmla="*/ 15 h 26"/>
                <a:gd name="T42" fmla="*/ 36 w 596"/>
                <a:gd name="T43" fmla="*/ 17 h 26"/>
                <a:gd name="T44" fmla="*/ 14 w 596"/>
                <a:gd name="T45" fmla="*/ 19 h 26"/>
                <a:gd name="T46" fmla="*/ 2 w 596"/>
                <a:gd name="T47" fmla="*/ 20 h 26"/>
                <a:gd name="T48" fmla="*/ 2 w 596"/>
                <a:gd name="T49" fmla="*/ 23 h 26"/>
                <a:gd name="T50" fmla="*/ 14 w 596"/>
                <a:gd name="T51" fmla="*/ 22 h 26"/>
                <a:gd name="T52" fmla="*/ 36 w 596"/>
                <a:gd name="T53" fmla="*/ 24 h 26"/>
                <a:gd name="T54" fmla="*/ 68 w 596"/>
                <a:gd name="T55" fmla="*/ 24 h 26"/>
                <a:gd name="T56" fmla="*/ 108 w 596"/>
                <a:gd name="T57" fmla="*/ 24 h 26"/>
                <a:gd name="T58" fmla="*/ 156 w 596"/>
                <a:gd name="T59" fmla="*/ 22 h 26"/>
                <a:gd name="T60" fmla="*/ 210 w 596"/>
                <a:gd name="T61" fmla="*/ 22 h 26"/>
                <a:gd name="T62" fmla="*/ 269 w 596"/>
                <a:gd name="T63" fmla="*/ 2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6"/>
                <a:gd name="T97" fmla="*/ 0 h 26"/>
                <a:gd name="T98" fmla="*/ 596 w 596"/>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6" h="26">
                  <a:moveTo>
                    <a:pt x="299" y="20"/>
                  </a:moveTo>
                  <a:lnTo>
                    <a:pt x="330" y="18"/>
                  </a:lnTo>
                  <a:lnTo>
                    <a:pt x="358" y="16"/>
                  </a:lnTo>
                  <a:lnTo>
                    <a:pt x="387" y="16"/>
                  </a:lnTo>
                  <a:lnTo>
                    <a:pt x="414" y="15"/>
                  </a:lnTo>
                  <a:lnTo>
                    <a:pt x="441" y="13"/>
                  </a:lnTo>
                  <a:lnTo>
                    <a:pt x="465" y="13"/>
                  </a:lnTo>
                  <a:lnTo>
                    <a:pt x="488" y="12"/>
                  </a:lnTo>
                  <a:lnTo>
                    <a:pt x="508" y="11"/>
                  </a:lnTo>
                  <a:lnTo>
                    <a:pt x="528" y="9"/>
                  </a:lnTo>
                  <a:lnTo>
                    <a:pt x="546" y="9"/>
                  </a:lnTo>
                  <a:lnTo>
                    <a:pt x="560" y="7"/>
                  </a:lnTo>
                  <a:lnTo>
                    <a:pt x="571" y="6"/>
                  </a:lnTo>
                  <a:lnTo>
                    <a:pt x="581" y="5"/>
                  </a:lnTo>
                  <a:lnTo>
                    <a:pt x="589" y="4"/>
                  </a:lnTo>
                  <a:lnTo>
                    <a:pt x="593" y="4"/>
                  </a:lnTo>
                  <a:lnTo>
                    <a:pt x="595" y="3"/>
                  </a:lnTo>
                  <a:lnTo>
                    <a:pt x="593" y="3"/>
                  </a:lnTo>
                  <a:lnTo>
                    <a:pt x="588" y="1"/>
                  </a:lnTo>
                  <a:lnTo>
                    <a:pt x="582" y="1"/>
                  </a:lnTo>
                  <a:lnTo>
                    <a:pt x="571" y="1"/>
                  </a:lnTo>
                  <a:lnTo>
                    <a:pt x="560" y="1"/>
                  </a:lnTo>
                  <a:lnTo>
                    <a:pt x="544" y="0"/>
                  </a:lnTo>
                  <a:lnTo>
                    <a:pt x="526" y="1"/>
                  </a:lnTo>
                  <a:lnTo>
                    <a:pt x="507" y="2"/>
                  </a:lnTo>
                  <a:lnTo>
                    <a:pt x="487" y="1"/>
                  </a:lnTo>
                  <a:lnTo>
                    <a:pt x="463" y="0"/>
                  </a:lnTo>
                  <a:lnTo>
                    <a:pt x="440" y="2"/>
                  </a:lnTo>
                  <a:lnTo>
                    <a:pt x="412" y="2"/>
                  </a:lnTo>
                  <a:lnTo>
                    <a:pt x="385" y="4"/>
                  </a:lnTo>
                  <a:lnTo>
                    <a:pt x="357" y="2"/>
                  </a:lnTo>
                  <a:lnTo>
                    <a:pt x="327" y="4"/>
                  </a:lnTo>
                  <a:lnTo>
                    <a:pt x="297" y="5"/>
                  </a:lnTo>
                  <a:lnTo>
                    <a:pt x="266" y="6"/>
                  </a:lnTo>
                  <a:lnTo>
                    <a:pt x="237" y="7"/>
                  </a:lnTo>
                  <a:lnTo>
                    <a:pt x="209" y="9"/>
                  </a:lnTo>
                  <a:lnTo>
                    <a:pt x="181" y="9"/>
                  </a:lnTo>
                  <a:lnTo>
                    <a:pt x="155" y="10"/>
                  </a:lnTo>
                  <a:lnTo>
                    <a:pt x="131" y="10"/>
                  </a:lnTo>
                  <a:lnTo>
                    <a:pt x="107" y="12"/>
                  </a:lnTo>
                  <a:lnTo>
                    <a:pt x="88" y="15"/>
                  </a:lnTo>
                  <a:lnTo>
                    <a:pt x="67" y="15"/>
                  </a:lnTo>
                  <a:lnTo>
                    <a:pt x="51" y="16"/>
                  </a:lnTo>
                  <a:lnTo>
                    <a:pt x="36" y="17"/>
                  </a:lnTo>
                  <a:lnTo>
                    <a:pt x="25" y="18"/>
                  </a:lnTo>
                  <a:lnTo>
                    <a:pt x="14" y="19"/>
                  </a:lnTo>
                  <a:lnTo>
                    <a:pt x="7" y="20"/>
                  </a:lnTo>
                  <a:lnTo>
                    <a:pt x="2" y="20"/>
                  </a:lnTo>
                  <a:lnTo>
                    <a:pt x="0" y="21"/>
                  </a:lnTo>
                  <a:lnTo>
                    <a:pt x="2" y="23"/>
                  </a:lnTo>
                  <a:lnTo>
                    <a:pt x="6" y="23"/>
                  </a:lnTo>
                  <a:lnTo>
                    <a:pt x="14" y="22"/>
                  </a:lnTo>
                  <a:lnTo>
                    <a:pt x="23" y="23"/>
                  </a:lnTo>
                  <a:lnTo>
                    <a:pt x="36" y="24"/>
                  </a:lnTo>
                  <a:lnTo>
                    <a:pt x="52" y="25"/>
                  </a:lnTo>
                  <a:lnTo>
                    <a:pt x="68" y="24"/>
                  </a:lnTo>
                  <a:lnTo>
                    <a:pt x="88" y="24"/>
                  </a:lnTo>
                  <a:lnTo>
                    <a:pt x="108" y="24"/>
                  </a:lnTo>
                  <a:lnTo>
                    <a:pt x="132" y="22"/>
                  </a:lnTo>
                  <a:lnTo>
                    <a:pt x="156" y="22"/>
                  </a:lnTo>
                  <a:lnTo>
                    <a:pt x="183" y="22"/>
                  </a:lnTo>
                  <a:lnTo>
                    <a:pt x="210" y="22"/>
                  </a:lnTo>
                  <a:lnTo>
                    <a:pt x="238" y="22"/>
                  </a:lnTo>
                  <a:lnTo>
                    <a:pt x="269" y="20"/>
                  </a:lnTo>
                  <a:lnTo>
                    <a:pt x="299" y="20"/>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15" name="Freeform 35"/>
            <p:cNvSpPr>
              <a:spLocks/>
            </p:cNvSpPr>
            <p:nvPr/>
          </p:nvSpPr>
          <p:spPr bwMode="auto">
            <a:xfrm>
              <a:off x="2724" y="2344"/>
              <a:ext cx="610" cy="22"/>
            </a:xfrm>
            <a:custGeom>
              <a:avLst/>
              <a:gdLst>
                <a:gd name="T0" fmla="*/ 306 w 610"/>
                <a:gd name="T1" fmla="*/ 17 h 22"/>
                <a:gd name="T2" fmla="*/ 366 w 610"/>
                <a:gd name="T3" fmla="*/ 15 h 22"/>
                <a:gd name="T4" fmla="*/ 423 w 610"/>
                <a:gd name="T5" fmla="*/ 14 h 22"/>
                <a:gd name="T6" fmla="*/ 475 w 610"/>
                <a:gd name="T7" fmla="*/ 13 h 22"/>
                <a:gd name="T8" fmla="*/ 520 w 610"/>
                <a:gd name="T9" fmla="*/ 10 h 22"/>
                <a:gd name="T10" fmla="*/ 557 w 610"/>
                <a:gd name="T11" fmla="*/ 9 h 22"/>
                <a:gd name="T12" fmla="*/ 585 w 610"/>
                <a:gd name="T13" fmla="*/ 6 h 22"/>
                <a:gd name="T14" fmla="*/ 603 w 610"/>
                <a:gd name="T15" fmla="*/ 5 h 22"/>
                <a:gd name="T16" fmla="*/ 609 w 610"/>
                <a:gd name="T17" fmla="*/ 4 h 22"/>
                <a:gd name="T18" fmla="*/ 602 w 610"/>
                <a:gd name="T19" fmla="*/ 2 h 22"/>
                <a:gd name="T20" fmla="*/ 585 w 610"/>
                <a:gd name="T21" fmla="*/ 1 h 22"/>
                <a:gd name="T22" fmla="*/ 557 w 610"/>
                <a:gd name="T23" fmla="*/ 0 h 22"/>
                <a:gd name="T24" fmla="*/ 519 w 610"/>
                <a:gd name="T25" fmla="*/ 1 h 22"/>
                <a:gd name="T26" fmla="*/ 475 w 610"/>
                <a:gd name="T27" fmla="*/ 0 h 22"/>
                <a:gd name="T28" fmla="*/ 423 w 610"/>
                <a:gd name="T29" fmla="*/ 1 h 22"/>
                <a:gd name="T30" fmla="*/ 365 w 610"/>
                <a:gd name="T31" fmla="*/ 1 h 22"/>
                <a:gd name="T32" fmla="*/ 303 w 610"/>
                <a:gd name="T33" fmla="*/ 2 h 22"/>
                <a:gd name="T34" fmla="*/ 244 w 610"/>
                <a:gd name="T35" fmla="*/ 4 h 22"/>
                <a:gd name="T36" fmla="*/ 187 w 610"/>
                <a:gd name="T37" fmla="*/ 5 h 22"/>
                <a:gd name="T38" fmla="*/ 135 w 610"/>
                <a:gd name="T39" fmla="*/ 8 h 22"/>
                <a:gd name="T40" fmla="*/ 89 w 610"/>
                <a:gd name="T41" fmla="*/ 10 h 22"/>
                <a:gd name="T42" fmla="*/ 52 w 610"/>
                <a:gd name="T43" fmla="*/ 12 h 22"/>
                <a:gd name="T44" fmla="*/ 25 w 610"/>
                <a:gd name="T45" fmla="*/ 11 h 22"/>
                <a:gd name="T46" fmla="*/ 7 w 610"/>
                <a:gd name="T47" fmla="*/ 16 h 22"/>
                <a:gd name="T48" fmla="*/ 0 w 610"/>
                <a:gd name="T49" fmla="*/ 16 h 22"/>
                <a:gd name="T50" fmla="*/ 6 w 610"/>
                <a:gd name="T51" fmla="*/ 18 h 22"/>
                <a:gd name="T52" fmla="*/ 24 w 610"/>
                <a:gd name="T53" fmla="*/ 18 h 22"/>
                <a:gd name="T54" fmla="*/ 53 w 610"/>
                <a:gd name="T55" fmla="*/ 20 h 22"/>
                <a:gd name="T56" fmla="*/ 90 w 610"/>
                <a:gd name="T57" fmla="*/ 20 h 22"/>
                <a:gd name="T58" fmla="*/ 134 w 610"/>
                <a:gd name="T59" fmla="*/ 20 h 22"/>
                <a:gd name="T60" fmla="*/ 187 w 610"/>
                <a:gd name="T61" fmla="*/ 19 h 22"/>
                <a:gd name="T62" fmla="*/ 243 w 610"/>
                <a:gd name="T63" fmla="*/ 18 h 22"/>
                <a:gd name="T64" fmla="*/ 306 w 610"/>
                <a:gd name="T65" fmla="*/ 17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0"/>
                <a:gd name="T100" fmla="*/ 0 h 22"/>
                <a:gd name="T101" fmla="*/ 610 w 610"/>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0" h="22">
                  <a:moveTo>
                    <a:pt x="306" y="17"/>
                  </a:moveTo>
                  <a:lnTo>
                    <a:pt x="306" y="17"/>
                  </a:lnTo>
                  <a:lnTo>
                    <a:pt x="337" y="16"/>
                  </a:lnTo>
                  <a:lnTo>
                    <a:pt x="366" y="15"/>
                  </a:lnTo>
                  <a:lnTo>
                    <a:pt x="395" y="15"/>
                  </a:lnTo>
                  <a:lnTo>
                    <a:pt x="423" y="14"/>
                  </a:lnTo>
                  <a:lnTo>
                    <a:pt x="450" y="12"/>
                  </a:lnTo>
                  <a:lnTo>
                    <a:pt x="475" y="13"/>
                  </a:lnTo>
                  <a:lnTo>
                    <a:pt x="498" y="11"/>
                  </a:lnTo>
                  <a:lnTo>
                    <a:pt x="520" y="10"/>
                  </a:lnTo>
                  <a:lnTo>
                    <a:pt x="539" y="10"/>
                  </a:lnTo>
                  <a:lnTo>
                    <a:pt x="557" y="9"/>
                  </a:lnTo>
                  <a:lnTo>
                    <a:pt x="572" y="8"/>
                  </a:lnTo>
                  <a:lnTo>
                    <a:pt x="585" y="6"/>
                  </a:lnTo>
                  <a:lnTo>
                    <a:pt x="595" y="5"/>
                  </a:lnTo>
                  <a:lnTo>
                    <a:pt x="603" y="5"/>
                  </a:lnTo>
                  <a:lnTo>
                    <a:pt x="607" y="5"/>
                  </a:lnTo>
                  <a:lnTo>
                    <a:pt x="609" y="4"/>
                  </a:lnTo>
                  <a:lnTo>
                    <a:pt x="607" y="3"/>
                  </a:lnTo>
                  <a:lnTo>
                    <a:pt x="602" y="2"/>
                  </a:lnTo>
                  <a:lnTo>
                    <a:pt x="596" y="1"/>
                  </a:lnTo>
                  <a:lnTo>
                    <a:pt x="585" y="1"/>
                  </a:lnTo>
                  <a:lnTo>
                    <a:pt x="573" y="1"/>
                  </a:lnTo>
                  <a:lnTo>
                    <a:pt x="557" y="0"/>
                  </a:lnTo>
                  <a:lnTo>
                    <a:pt x="539" y="0"/>
                  </a:lnTo>
                  <a:lnTo>
                    <a:pt x="519" y="1"/>
                  </a:lnTo>
                  <a:lnTo>
                    <a:pt x="498" y="0"/>
                  </a:lnTo>
                  <a:lnTo>
                    <a:pt x="475" y="0"/>
                  </a:lnTo>
                  <a:lnTo>
                    <a:pt x="451" y="0"/>
                  </a:lnTo>
                  <a:lnTo>
                    <a:pt x="423" y="1"/>
                  </a:lnTo>
                  <a:lnTo>
                    <a:pt x="395" y="1"/>
                  </a:lnTo>
                  <a:lnTo>
                    <a:pt x="365" y="1"/>
                  </a:lnTo>
                  <a:lnTo>
                    <a:pt x="335" y="1"/>
                  </a:lnTo>
                  <a:lnTo>
                    <a:pt x="303" y="2"/>
                  </a:lnTo>
                  <a:lnTo>
                    <a:pt x="273" y="2"/>
                  </a:lnTo>
                  <a:lnTo>
                    <a:pt x="244" y="4"/>
                  </a:lnTo>
                  <a:lnTo>
                    <a:pt x="214" y="5"/>
                  </a:lnTo>
                  <a:lnTo>
                    <a:pt x="187" y="5"/>
                  </a:lnTo>
                  <a:lnTo>
                    <a:pt x="160" y="6"/>
                  </a:lnTo>
                  <a:lnTo>
                    <a:pt x="135" y="8"/>
                  </a:lnTo>
                  <a:lnTo>
                    <a:pt x="111" y="9"/>
                  </a:lnTo>
                  <a:lnTo>
                    <a:pt x="89" y="10"/>
                  </a:lnTo>
                  <a:lnTo>
                    <a:pt x="69" y="11"/>
                  </a:lnTo>
                  <a:lnTo>
                    <a:pt x="52" y="12"/>
                  </a:lnTo>
                  <a:lnTo>
                    <a:pt x="37" y="12"/>
                  </a:lnTo>
                  <a:lnTo>
                    <a:pt x="25" y="11"/>
                  </a:lnTo>
                  <a:lnTo>
                    <a:pt x="13" y="15"/>
                  </a:lnTo>
                  <a:lnTo>
                    <a:pt x="7" y="16"/>
                  </a:lnTo>
                  <a:lnTo>
                    <a:pt x="1" y="16"/>
                  </a:lnTo>
                  <a:lnTo>
                    <a:pt x="0" y="16"/>
                  </a:lnTo>
                  <a:lnTo>
                    <a:pt x="2" y="18"/>
                  </a:lnTo>
                  <a:lnTo>
                    <a:pt x="6" y="18"/>
                  </a:lnTo>
                  <a:lnTo>
                    <a:pt x="14" y="18"/>
                  </a:lnTo>
                  <a:lnTo>
                    <a:pt x="24" y="18"/>
                  </a:lnTo>
                  <a:lnTo>
                    <a:pt x="37" y="19"/>
                  </a:lnTo>
                  <a:lnTo>
                    <a:pt x="53" y="20"/>
                  </a:lnTo>
                  <a:lnTo>
                    <a:pt x="70" y="20"/>
                  </a:lnTo>
                  <a:lnTo>
                    <a:pt x="90" y="20"/>
                  </a:lnTo>
                  <a:lnTo>
                    <a:pt x="111" y="21"/>
                  </a:lnTo>
                  <a:lnTo>
                    <a:pt x="134" y="20"/>
                  </a:lnTo>
                  <a:lnTo>
                    <a:pt x="160" y="19"/>
                  </a:lnTo>
                  <a:lnTo>
                    <a:pt x="187" y="19"/>
                  </a:lnTo>
                  <a:lnTo>
                    <a:pt x="214" y="19"/>
                  </a:lnTo>
                  <a:lnTo>
                    <a:pt x="243" y="18"/>
                  </a:lnTo>
                  <a:lnTo>
                    <a:pt x="274" y="18"/>
                  </a:lnTo>
                  <a:lnTo>
                    <a:pt x="306" y="17"/>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16" name="Freeform 36"/>
            <p:cNvSpPr>
              <a:spLocks/>
            </p:cNvSpPr>
            <p:nvPr/>
          </p:nvSpPr>
          <p:spPr bwMode="auto">
            <a:xfrm>
              <a:off x="3186" y="2119"/>
              <a:ext cx="66" cy="12"/>
            </a:xfrm>
            <a:custGeom>
              <a:avLst/>
              <a:gdLst>
                <a:gd name="T0" fmla="*/ 31 w 66"/>
                <a:gd name="T1" fmla="*/ 9 h 12"/>
                <a:gd name="T2" fmla="*/ 38 w 66"/>
                <a:gd name="T3" fmla="*/ 9 h 12"/>
                <a:gd name="T4" fmla="*/ 44 w 66"/>
                <a:gd name="T5" fmla="*/ 8 h 12"/>
                <a:gd name="T6" fmla="*/ 49 w 66"/>
                <a:gd name="T7" fmla="*/ 7 h 12"/>
                <a:gd name="T8" fmla="*/ 55 w 66"/>
                <a:gd name="T9" fmla="*/ 5 h 12"/>
                <a:gd name="T10" fmla="*/ 59 w 66"/>
                <a:gd name="T11" fmla="*/ 4 h 12"/>
                <a:gd name="T12" fmla="*/ 62 w 66"/>
                <a:gd name="T13" fmla="*/ 3 h 12"/>
                <a:gd name="T14" fmla="*/ 64 w 66"/>
                <a:gd name="T15" fmla="*/ 2 h 12"/>
                <a:gd name="T16" fmla="*/ 65 w 66"/>
                <a:gd name="T17" fmla="*/ 2 h 12"/>
                <a:gd name="T18" fmla="*/ 65 w 66"/>
                <a:gd name="T19" fmla="*/ 1 h 12"/>
                <a:gd name="T20" fmla="*/ 62 w 66"/>
                <a:gd name="T21" fmla="*/ 2 h 12"/>
                <a:gd name="T22" fmla="*/ 60 w 66"/>
                <a:gd name="T23" fmla="*/ 0 h 12"/>
                <a:gd name="T24" fmla="*/ 55 w 66"/>
                <a:gd name="T25" fmla="*/ 1 h 12"/>
                <a:gd name="T26" fmla="*/ 51 w 66"/>
                <a:gd name="T27" fmla="*/ 1 h 12"/>
                <a:gd name="T28" fmla="*/ 46 w 66"/>
                <a:gd name="T29" fmla="*/ 1 h 12"/>
                <a:gd name="T30" fmla="*/ 39 w 66"/>
                <a:gd name="T31" fmla="*/ 0 h 12"/>
                <a:gd name="T32" fmla="*/ 33 w 66"/>
                <a:gd name="T33" fmla="*/ 2 h 12"/>
                <a:gd name="T34" fmla="*/ 27 w 66"/>
                <a:gd name="T35" fmla="*/ 1 h 12"/>
                <a:gd name="T36" fmla="*/ 20 w 66"/>
                <a:gd name="T37" fmla="*/ 3 h 12"/>
                <a:gd name="T38" fmla="*/ 14 w 66"/>
                <a:gd name="T39" fmla="*/ 4 h 12"/>
                <a:gd name="T40" fmla="*/ 9 w 66"/>
                <a:gd name="T41" fmla="*/ 5 h 12"/>
                <a:gd name="T42" fmla="*/ 5 w 66"/>
                <a:gd name="T43" fmla="*/ 7 h 12"/>
                <a:gd name="T44" fmla="*/ 3 w 66"/>
                <a:gd name="T45" fmla="*/ 7 h 12"/>
                <a:gd name="T46" fmla="*/ 1 w 66"/>
                <a:gd name="T47" fmla="*/ 8 h 12"/>
                <a:gd name="T48" fmla="*/ 0 w 66"/>
                <a:gd name="T49" fmla="*/ 9 h 12"/>
                <a:gd name="T50" fmla="*/ 0 w 66"/>
                <a:gd name="T51" fmla="*/ 9 h 12"/>
                <a:gd name="T52" fmla="*/ 3 w 66"/>
                <a:gd name="T53" fmla="*/ 10 h 12"/>
                <a:gd name="T54" fmla="*/ 5 w 66"/>
                <a:gd name="T55" fmla="*/ 10 h 12"/>
                <a:gd name="T56" fmla="*/ 9 w 66"/>
                <a:gd name="T57" fmla="*/ 11 h 12"/>
                <a:gd name="T58" fmla="*/ 14 w 66"/>
                <a:gd name="T59" fmla="*/ 10 h 12"/>
                <a:gd name="T60" fmla="*/ 18 w 66"/>
                <a:gd name="T61" fmla="*/ 8 h 12"/>
                <a:gd name="T62" fmla="*/ 26 w 66"/>
                <a:gd name="T63" fmla="*/ 9 h 12"/>
                <a:gd name="T64" fmla="*/ 31 w 66"/>
                <a:gd name="T65" fmla="*/ 9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2"/>
                <a:gd name="T101" fmla="*/ 66 w 6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2">
                  <a:moveTo>
                    <a:pt x="31" y="9"/>
                  </a:moveTo>
                  <a:lnTo>
                    <a:pt x="38" y="9"/>
                  </a:lnTo>
                  <a:lnTo>
                    <a:pt x="44" y="8"/>
                  </a:lnTo>
                  <a:lnTo>
                    <a:pt x="49" y="7"/>
                  </a:lnTo>
                  <a:lnTo>
                    <a:pt x="55" y="5"/>
                  </a:lnTo>
                  <a:lnTo>
                    <a:pt x="59" y="4"/>
                  </a:lnTo>
                  <a:lnTo>
                    <a:pt x="62" y="3"/>
                  </a:lnTo>
                  <a:lnTo>
                    <a:pt x="64" y="2"/>
                  </a:lnTo>
                  <a:lnTo>
                    <a:pt x="65" y="2"/>
                  </a:lnTo>
                  <a:lnTo>
                    <a:pt x="65" y="1"/>
                  </a:lnTo>
                  <a:lnTo>
                    <a:pt x="62" y="2"/>
                  </a:lnTo>
                  <a:lnTo>
                    <a:pt x="60" y="0"/>
                  </a:lnTo>
                  <a:lnTo>
                    <a:pt x="55" y="1"/>
                  </a:lnTo>
                  <a:lnTo>
                    <a:pt x="51" y="1"/>
                  </a:lnTo>
                  <a:lnTo>
                    <a:pt x="46" y="1"/>
                  </a:lnTo>
                  <a:lnTo>
                    <a:pt x="39" y="0"/>
                  </a:lnTo>
                  <a:lnTo>
                    <a:pt x="33" y="2"/>
                  </a:lnTo>
                  <a:lnTo>
                    <a:pt x="27" y="1"/>
                  </a:lnTo>
                  <a:lnTo>
                    <a:pt x="20" y="3"/>
                  </a:lnTo>
                  <a:lnTo>
                    <a:pt x="14" y="4"/>
                  </a:lnTo>
                  <a:lnTo>
                    <a:pt x="9" y="5"/>
                  </a:lnTo>
                  <a:lnTo>
                    <a:pt x="5" y="7"/>
                  </a:lnTo>
                  <a:lnTo>
                    <a:pt x="3" y="7"/>
                  </a:lnTo>
                  <a:lnTo>
                    <a:pt x="1" y="8"/>
                  </a:lnTo>
                  <a:lnTo>
                    <a:pt x="0" y="9"/>
                  </a:lnTo>
                  <a:lnTo>
                    <a:pt x="3" y="10"/>
                  </a:lnTo>
                  <a:lnTo>
                    <a:pt x="5" y="10"/>
                  </a:lnTo>
                  <a:lnTo>
                    <a:pt x="9" y="11"/>
                  </a:lnTo>
                  <a:lnTo>
                    <a:pt x="14" y="10"/>
                  </a:lnTo>
                  <a:lnTo>
                    <a:pt x="18" y="8"/>
                  </a:lnTo>
                  <a:lnTo>
                    <a:pt x="26" y="9"/>
                  </a:lnTo>
                  <a:lnTo>
                    <a:pt x="31" y="9"/>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17" name="Freeform 37"/>
            <p:cNvSpPr>
              <a:spLocks/>
            </p:cNvSpPr>
            <p:nvPr/>
          </p:nvSpPr>
          <p:spPr bwMode="auto">
            <a:xfrm>
              <a:off x="3177" y="2124"/>
              <a:ext cx="79" cy="13"/>
            </a:xfrm>
            <a:custGeom>
              <a:avLst/>
              <a:gdLst>
                <a:gd name="T0" fmla="*/ 39 w 79"/>
                <a:gd name="T1" fmla="*/ 12 h 13"/>
                <a:gd name="T2" fmla="*/ 39 w 79"/>
                <a:gd name="T3" fmla="*/ 12 h 13"/>
                <a:gd name="T4" fmla="*/ 46 w 79"/>
                <a:gd name="T5" fmla="*/ 12 h 13"/>
                <a:gd name="T6" fmla="*/ 54 w 79"/>
                <a:gd name="T7" fmla="*/ 12 h 13"/>
                <a:gd name="T8" fmla="*/ 60 w 79"/>
                <a:gd name="T9" fmla="*/ 11 h 13"/>
                <a:gd name="T10" fmla="*/ 67 w 79"/>
                <a:gd name="T11" fmla="*/ 11 h 13"/>
                <a:gd name="T12" fmla="*/ 71 w 79"/>
                <a:gd name="T13" fmla="*/ 9 h 13"/>
                <a:gd name="T14" fmla="*/ 74 w 79"/>
                <a:gd name="T15" fmla="*/ 7 h 13"/>
                <a:gd name="T16" fmla="*/ 77 w 79"/>
                <a:gd name="T17" fmla="*/ 6 h 13"/>
                <a:gd name="T18" fmla="*/ 78 w 79"/>
                <a:gd name="T19" fmla="*/ 6 h 13"/>
                <a:gd name="T20" fmla="*/ 78 w 79"/>
                <a:gd name="T21" fmla="*/ 6 h 13"/>
                <a:gd name="T22" fmla="*/ 75 w 79"/>
                <a:gd name="T23" fmla="*/ 5 h 13"/>
                <a:gd name="T24" fmla="*/ 71 w 79"/>
                <a:gd name="T25" fmla="*/ 3 h 13"/>
                <a:gd name="T26" fmla="*/ 66 w 79"/>
                <a:gd name="T27" fmla="*/ 3 h 13"/>
                <a:gd name="T28" fmla="*/ 61 w 79"/>
                <a:gd name="T29" fmla="*/ 3 h 13"/>
                <a:gd name="T30" fmla="*/ 54 w 79"/>
                <a:gd name="T31" fmla="*/ 2 h 13"/>
                <a:gd name="T32" fmla="*/ 46 w 79"/>
                <a:gd name="T33" fmla="*/ 2 h 13"/>
                <a:gd name="T34" fmla="*/ 39 w 79"/>
                <a:gd name="T35" fmla="*/ 2 h 13"/>
                <a:gd name="T36" fmla="*/ 31 w 79"/>
                <a:gd name="T37" fmla="*/ 0 h 13"/>
                <a:gd name="T38" fmla="*/ 24 w 79"/>
                <a:gd name="T39" fmla="*/ 3 h 13"/>
                <a:gd name="T40" fmla="*/ 17 w 79"/>
                <a:gd name="T41" fmla="*/ 3 h 13"/>
                <a:gd name="T42" fmla="*/ 11 w 79"/>
                <a:gd name="T43" fmla="*/ 4 h 13"/>
                <a:gd name="T44" fmla="*/ 6 w 79"/>
                <a:gd name="T45" fmla="*/ 5 h 13"/>
                <a:gd name="T46" fmla="*/ 3 w 79"/>
                <a:gd name="T47" fmla="*/ 6 h 13"/>
                <a:gd name="T48" fmla="*/ 1 w 79"/>
                <a:gd name="T49" fmla="*/ 7 h 13"/>
                <a:gd name="T50" fmla="*/ 0 w 79"/>
                <a:gd name="T51" fmla="*/ 8 h 13"/>
                <a:gd name="T52" fmla="*/ 0 w 79"/>
                <a:gd name="T53" fmla="*/ 9 h 13"/>
                <a:gd name="T54" fmla="*/ 3 w 79"/>
                <a:gd name="T55" fmla="*/ 10 h 13"/>
                <a:gd name="T56" fmla="*/ 6 w 79"/>
                <a:gd name="T57" fmla="*/ 11 h 13"/>
                <a:gd name="T58" fmla="*/ 11 w 79"/>
                <a:gd name="T59" fmla="*/ 11 h 13"/>
                <a:gd name="T60" fmla="*/ 17 w 79"/>
                <a:gd name="T61" fmla="*/ 11 h 13"/>
                <a:gd name="T62" fmla="*/ 23 w 79"/>
                <a:gd name="T63" fmla="*/ 12 h 13"/>
                <a:gd name="T64" fmla="*/ 31 w 79"/>
                <a:gd name="T65" fmla="*/ 12 h 13"/>
                <a:gd name="T66" fmla="*/ 39 w 79"/>
                <a:gd name="T67" fmla="*/ 12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3"/>
                <a:gd name="T104" fmla="*/ 79 w 79"/>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3">
                  <a:moveTo>
                    <a:pt x="39" y="12"/>
                  </a:moveTo>
                  <a:lnTo>
                    <a:pt x="39" y="12"/>
                  </a:lnTo>
                  <a:lnTo>
                    <a:pt x="46" y="12"/>
                  </a:lnTo>
                  <a:lnTo>
                    <a:pt x="54" y="12"/>
                  </a:lnTo>
                  <a:lnTo>
                    <a:pt x="60" y="11"/>
                  </a:lnTo>
                  <a:lnTo>
                    <a:pt x="67" y="11"/>
                  </a:lnTo>
                  <a:lnTo>
                    <a:pt x="71" y="9"/>
                  </a:lnTo>
                  <a:lnTo>
                    <a:pt x="74" y="7"/>
                  </a:lnTo>
                  <a:lnTo>
                    <a:pt x="77" y="6"/>
                  </a:lnTo>
                  <a:lnTo>
                    <a:pt x="78" y="6"/>
                  </a:lnTo>
                  <a:lnTo>
                    <a:pt x="75" y="5"/>
                  </a:lnTo>
                  <a:lnTo>
                    <a:pt x="71" y="3"/>
                  </a:lnTo>
                  <a:lnTo>
                    <a:pt x="66" y="3"/>
                  </a:lnTo>
                  <a:lnTo>
                    <a:pt x="61" y="3"/>
                  </a:lnTo>
                  <a:lnTo>
                    <a:pt x="54" y="2"/>
                  </a:lnTo>
                  <a:lnTo>
                    <a:pt x="46" y="2"/>
                  </a:lnTo>
                  <a:lnTo>
                    <a:pt x="39" y="2"/>
                  </a:lnTo>
                  <a:lnTo>
                    <a:pt x="31" y="0"/>
                  </a:lnTo>
                  <a:lnTo>
                    <a:pt x="24" y="3"/>
                  </a:lnTo>
                  <a:lnTo>
                    <a:pt x="17" y="3"/>
                  </a:lnTo>
                  <a:lnTo>
                    <a:pt x="11" y="4"/>
                  </a:lnTo>
                  <a:lnTo>
                    <a:pt x="6" y="5"/>
                  </a:lnTo>
                  <a:lnTo>
                    <a:pt x="3" y="6"/>
                  </a:lnTo>
                  <a:lnTo>
                    <a:pt x="1" y="7"/>
                  </a:lnTo>
                  <a:lnTo>
                    <a:pt x="0" y="8"/>
                  </a:lnTo>
                  <a:lnTo>
                    <a:pt x="0" y="9"/>
                  </a:lnTo>
                  <a:lnTo>
                    <a:pt x="3" y="10"/>
                  </a:lnTo>
                  <a:lnTo>
                    <a:pt x="6" y="11"/>
                  </a:lnTo>
                  <a:lnTo>
                    <a:pt x="11" y="11"/>
                  </a:lnTo>
                  <a:lnTo>
                    <a:pt x="17" y="11"/>
                  </a:lnTo>
                  <a:lnTo>
                    <a:pt x="23" y="12"/>
                  </a:lnTo>
                  <a:lnTo>
                    <a:pt x="31" y="12"/>
                  </a:lnTo>
                  <a:lnTo>
                    <a:pt x="39" y="1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18" name="Freeform 38"/>
            <p:cNvSpPr>
              <a:spLocks/>
            </p:cNvSpPr>
            <p:nvPr/>
          </p:nvSpPr>
          <p:spPr bwMode="auto">
            <a:xfrm>
              <a:off x="1450" y="2538"/>
              <a:ext cx="861" cy="103"/>
            </a:xfrm>
            <a:custGeom>
              <a:avLst/>
              <a:gdLst>
                <a:gd name="T0" fmla="*/ 130 w 861"/>
                <a:gd name="T1" fmla="*/ 5 h 103"/>
                <a:gd name="T2" fmla="*/ 136 w 861"/>
                <a:gd name="T3" fmla="*/ 4 h 103"/>
                <a:gd name="T4" fmla="*/ 149 w 861"/>
                <a:gd name="T5" fmla="*/ 2 h 103"/>
                <a:gd name="T6" fmla="*/ 167 w 861"/>
                <a:gd name="T7" fmla="*/ 1 h 103"/>
                <a:gd name="T8" fmla="*/ 189 w 861"/>
                <a:gd name="T9" fmla="*/ 1 h 103"/>
                <a:gd name="T10" fmla="*/ 219 w 861"/>
                <a:gd name="T11" fmla="*/ 1 h 103"/>
                <a:gd name="T12" fmla="*/ 255 w 861"/>
                <a:gd name="T13" fmla="*/ 0 h 103"/>
                <a:gd name="T14" fmla="*/ 296 w 861"/>
                <a:gd name="T15" fmla="*/ 1 h 103"/>
                <a:gd name="T16" fmla="*/ 344 w 861"/>
                <a:gd name="T17" fmla="*/ 3 h 103"/>
                <a:gd name="T18" fmla="*/ 394 w 861"/>
                <a:gd name="T19" fmla="*/ 7 h 103"/>
                <a:gd name="T20" fmla="*/ 451 w 861"/>
                <a:gd name="T21" fmla="*/ 12 h 103"/>
                <a:gd name="T22" fmla="*/ 514 w 861"/>
                <a:gd name="T23" fmla="*/ 17 h 103"/>
                <a:gd name="T24" fmla="*/ 582 w 861"/>
                <a:gd name="T25" fmla="*/ 25 h 103"/>
                <a:gd name="T26" fmla="*/ 655 w 861"/>
                <a:gd name="T27" fmla="*/ 37 h 103"/>
                <a:gd name="T28" fmla="*/ 733 w 861"/>
                <a:gd name="T29" fmla="*/ 49 h 103"/>
                <a:gd name="T30" fmla="*/ 815 w 861"/>
                <a:gd name="T31" fmla="*/ 65 h 103"/>
                <a:gd name="T32" fmla="*/ 858 w 861"/>
                <a:gd name="T33" fmla="*/ 74 h 103"/>
                <a:gd name="T34" fmla="*/ 852 w 861"/>
                <a:gd name="T35" fmla="*/ 74 h 103"/>
                <a:gd name="T36" fmla="*/ 836 w 861"/>
                <a:gd name="T37" fmla="*/ 74 h 103"/>
                <a:gd name="T38" fmla="*/ 817 w 861"/>
                <a:gd name="T39" fmla="*/ 74 h 103"/>
                <a:gd name="T40" fmla="*/ 790 w 861"/>
                <a:gd name="T41" fmla="*/ 76 h 103"/>
                <a:gd name="T42" fmla="*/ 755 w 861"/>
                <a:gd name="T43" fmla="*/ 77 h 103"/>
                <a:gd name="T44" fmla="*/ 716 w 861"/>
                <a:gd name="T45" fmla="*/ 76 h 103"/>
                <a:gd name="T46" fmla="*/ 672 w 861"/>
                <a:gd name="T47" fmla="*/ 78 h 103"/>
                <a:gd name="T48" fmla="*/ 624 w 861"/>
                <a:gd name="T49" fmla="*/ 79 h 103"/>
                <a:gd name="T50" fmla="*/ 569 w 861"/>
                <a:gd name="T51" fmla="*/ 79 h 103"/>
                <a:gd name="T52" fmla="*/ 513 w 861"/>
                <a:gd name="T53" fmla="*/ 82 h 103"/>
                <a:gd name="T54" fmla="*/ 451 w 861"/>
                <a:gd name="T55" fmla="*/ 84 h 103"/>
                <a:gd name="T56" fmla="*/ 385 w 861"/>
                <a:gd name="T57" fmla="*/ 87 h 103"/>
                <a:gd name="T58" fmla="*/ 316 w 861"/>
                <a:gd name="T59" fmla="*/ 90 h 103"/>
                <a:gd name="T60" fmla="*/ 244 w 861"/>
                <a:gd name="T61" fmla="*/ 95 h 103"/>
                <a:gd name="T62" fmla="*/ 170 w 861"/>
                <a:gd name="T63" fmla="*/ 100 h 103"/>
                <a:gd name="T64" fmla="*/ 126 w 861"/>
                <a:gd name="T65" fmla="*/ 102 h 103"/>
                <a:gd name="T66" fmla="*/ 110 w 861"/>
                <a:gd name="T67" fmla="*/ 102 h 103"/>
                <a:gd name="T68" fmla="*/ 89 w 861"/>
                <a:gd name="T69" fmla="*/ 102 h 103"/>
                <a:gd name="T70" fmla="*/ 67 w 861"/>
                <a:gd name="T71" fmla="*/ 101 h 103"/>
                <a:gd name="T72" fmla="*/ 46 w 861"/>
                <a:gd name="T73" fmla="*/ 96 h 103"/>
                <a:gd name="T74" fmla="*/ 27 w 861"/>
                <a:gd name="T75" fmla="*/ 92 h 103"/>
                <a:gd name="T76" fmla="*/ 11 w 861"/>
                <a:gd name="T77" fmla="*/ 84 h 103"/>
                <a:gd name="T78" fmla="*/ 5 w 861"/>
                <a:gd name="T79" fmla="*/ 71 h 103"/>
                <a:gd name="T80" fmla="*/ 1 w 861"/>
                <a:gd name="T81" fmla="*/ 64 h 103"/>
                <a:gd name="T82" fmla="*/ 1 w 861"/>
                <a:gd name="T83" fmla="*/ 56 h 103"/>
                <a:gd name="T84" fmla="*/ 6 w 861"/>
                <a:gd name="T85" fmla="*/ 49 h 103"/>
                <a:gd name="T86" fmla="*/ 18 w 861"/>
                <a:gd name="T87" fmla="*/ 39 h 103"/>
                <a:gd name="T88" fmla="*/ 35 w 861"/>
                <a:gd name="T89" fmla="*/ 30 h 103"/>
                <a:gd name="T90" fmla="*/ 57 w 861"/>
                <a:gd name="T91" fmla="*/ 20 h 103"/>
                <a:gd name="T92" fmla="*/ 83 w 861"/>
                <a:gd name="T93" fmla="*/ 11 h 103"/>
                <a:gd name="T94" fmla="*/ 114 w 861"/>
                <a:gd name="T95" fmla="*/ 7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61"/>
                <a:gd name="T145" fmla="*/ 0 h 103"/>
                <a:gd name="T146" fmla="*/ 861 w 861"/>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61" h="103">
                  <a:moveTo>
                    <a:pt x="130" y="5"/>
                  </a:moveTo>
                  <a:lnTo>
                    <a:pt x="130" y="5"/>
                  </a:lnTo>
                  <a:lnTo>
                    <a:pt x="133" y="4"/>
                  </a:lnTo>
                  <a:lnTo>
                    <a:pt x="136" y="4"/>
                  </a:lnTo>
                  <a:lnTo>
                    <a:pt x="141" y="2"/>
                  </a:lnTo>
                  <a:lnTo>
                    <a:pt x="149" y="2"/>
                  </a:lnTo>
                  <a:lnTo>
                    <a:pt x="157" y="2"/>
                  </a:lnTo>
                  <a:lnTo>
                    <a:pt x="167" y="1"/>
                  </a:lnTo>
                  <a:lnTo>
                    <a:pt x="178" y="1"/>
                  </a:lnTo>
                  <a:lnTo>
                    <a:pt x="189" y="1"/>
                  </a:lnTo>
                  <a:lnTo>
                    <a:pt x="204" y="1"/>
                  </a:lnTo>
                  <a:lnTo>
                    <a:pt x="219" y="1"/>
                  </a:lnTo>
                  <a:lnTo>
                    <a:pt x="237" y="0"/>
                  </a:lnTo>
                  <a:lnTo>
                    <a:pt x="255" y="0"/>
                  </a:lnTo>
                  <a:lnTo>
                    <a:pt x="275" y="1"/>
                  </a:lnTo>
                  <a:lnTo>
                    <a:pt x="296" y="1"/>
                  </a:lnTo>
                  <a:lnTo>
                    <a:pt x="318" y="2"/>
                  </a:lnTo>
                  <a:lnTo>
                    <a:pt x="344" y="3"/>
                  </a:lnTo>
                  <a:lnTo>
                    <a:pt x="368" y="4"/>
                  </a:lnTo>
                  <a:lnTo>
                    <a:pt x="394" y="7"/>
                  </a:lnTo>
                  <a:lnTo>
                    <a:pt x="423" y="9"/>
                  </a:lnTo>
                  <a:lnTo>
                    <a:pt x="451" y="12"/>
                  </a:lnTo>
                  <a:lnTo>
                    <a:pt x="482" y="15"/>
                  </a:lnTo>
                  <a:lnTo>
                    <a:pt x="514" y="17"/>
                  </a:lnTo>
                  <a:lnTo>
                    <a:pt x="548" y="23"/>
                  </a:lnTo>
                  <a:lnTo>
                    <a:pt x="582" y="25"/>
                  </a:lnTo>
                  <a:lnTo>
                    <a:pt x="619" y="31"/>
                  </a:lnTo>
                  <a:lnTo>
                    <a:pt x="655" y="37"/>
                  </a:lnTo>
                  <a:lnTo>
                    <a:pt x="694" y="43"/>
                  </a:lnTo>
                  <a:lnTo>
                    <a:pt x="733" y="49"/>
                  </a:lnTo>
                  <a:lnTo>
                    <a:pt x="774" y="56"/>
                  </a:lnTo>
                  <a:lnTo>
                    <a:pt x="815" y="65"/>
                  </a:lnTo>
                  <a:lnTo>
                    <a:pt x="860" y="73"/>
                  </a:lnTo>
                  <a:lnTo>
                    <a:pt x="858" y="74"/>
                  </a:lnTo>
                  <a:lnTo>
                    <a:pt x="855" y="74"/>
                  </a:lnTo>
                  <a:lnTo>
                    <a:pt x="852" y="74"/>
                  </a:lnTo>
                  <a:lnTo>
                    <a:pt x="845" y="74"/>
                  </a:lnTo>
                  <a:lnTo>
                    <a:pt x="836" y="74"/>
                  </a:lnTo>
                  <a:lnTo>
                    <a:pt x="827" y="75"/>
                  </a:lnTo>
                  <a:lnTo>
                    <a:pt x="817" y="74"/>
                  </a:lnTo>
                  <a:lnTo>
                    <a:pt x="805" y="75"/>
                  </a:lnTo>
                  <a:lnTo>
                    <a:pt x="790" y="76"/>
                  </a:lnTo>
                  <a:lnTo>
                    <a:pt x="773" y="76"/>
                  </a:lnTo>
                  <a:lnTo>
                    <a:pt x="755" y="77"/>
                  </a:lnTo>
                  <a:lnTo>
                    <a:pt x="737" y="77"/>
                  </a:lnTo>
                  <a:lnTo>
                    <a:pt x="716" y="76"/>
                  </a:lnTo>
                  <a:lnTo>
                    <a:pt x="695" y="77"/>
                  </a:lnTo>
                  <a:lnTo>
                    <a:pt x="672" y="78"/>
                  </a:lnTo>
                  <a:lnTo>
                    <a:pt x="649" y="78"/>
                  </a:lnTo>
                  <a:lnTo>
                    <a:pt x="624" y="79"/>
                  </a:lnTo>
                  <a:lnTo>
                    <a:pt x="597" y="79"/>
                  </a:lnTo>
                  <a:lnTo>
                    <a:pt x="569" y="79"/>
                  </a:lnTo>
                  <a:lnTo>
                    <a:pt x="541" y="81"/>
                  </a:lnTo>
                  <a:lnTo>
                    <a:pt x="513" y="82"/>
                  </a:lnTo>
                  <a:lnTo>
                    <a:pt x="481" y="84"/>
                  </a:lnTo>
                  <a:lnTo>
                    <a:pt x="451" y="84"/>
                  </a:lnTo>
                  <a:lnTo>
                    <a:pt x="417" y="85"/>
                  </a:lnTo>
                  <a:lnTo>
                    <a:pt x="385" y="87"/>
                  </a:lnTo>
                  <a:lnTo>
                    <a:pt x="351" y="88"/>
                  </a:lnTo>
                  <a:lnTo>
                    <a:pt x="316" y="90"/>
                  </a:lnTo>
                  <a:lnTo>
                    <a:pt x="280" y="93"/>
                  </a:lnTo>
                  <a:lnTo>
                    <a:pt x="244" y="95"/>
                  </a:lnTo>
                  <a:lnTo>
                    <a:pt x="207" y="97"/>
                  </a:lnTo>
                  <a:lnTo>
                    <a:pt x="170" y="100"/>
                  </a:lnTo>
                  <a:lnTo>
                    <a:pt x="132" y="102"/>
                  </a:lnTo>
                  <a:lnTo>
                    <a:pt x="126" y="102"/>
                  </a:lnTo>
                  <a:lnTo>
                    <a:pt x="119" y="102"/>
                  </a:lnTo>
                  <a:lnTo>
                    <a:pt x="110" y="102"/>
                  </a:lnTo>
                  <a:lnTo>
                    <a:pt x="100" y="102"/>
                  </a:lnTo>
                  <a:lnTo>
                    <a:pt x="89" y="102"/>
                  </a:lnTo>
                  <a:lnTo>
                    <a:pt x="78" y="102"/>
                  </a:lnTo>
                  <a:lnTo>
                    <a:pt x="67" y="101"/>
                  </a:lnTo>
                  <a:lnTo>
                    <a:pt x="56" y="99"/>
                  </a:lnTo>
                  <a:lnTo>
                    <a:pt x="46" y="96"/>
                  </a:lnTo>
                  <a:lnTo>
                    <a:pt x="36" y="95"/>
                  </a:lnTo>
                  <a:lnTo>
                    <a:pt x="27" y="92"/>
                  </a:lnTo>
                  <a:lnTo>
                    <a:pt x="19" y="87"/>
                  </a:lnTo>
                  <a:lnTo>
                    <a:pt x="11" y="84"/>
                  </a:lnTo>
                  <a:lnTo>
                    <a:pt x="8" y="77"/>
                  </a:lnTo>
                  <a:lnTo>
                    <a:pt x="5" y="71"/>
                  </a:lnTo>
                  <a:lnTo>
                    <a:pt x="4" y="64"/>
                  </a:lnTo>
                  <a:lnTo>
                    <a:pt x="1" y="64"/>
                  </a:lnTo>
                  <a:lnTo>
                    <a:pt x="0" y="60"/>
                  </a:lnTo>
                  <a:lnTo>
                    <a:pt x="1" y="56"/>
                  </a:lnTo>
                  <a:lnTo>
                    <a:pt x="3" y="53"/>
                  </a:lnTo>
                  <a:lnTo>
                    <a:pt x="6" y="49"/>
                  </a:lnTo>
                  <a:lnTo>
                    <a:pt x="10" y="43"/>
                  </a:lnTo>
                  <a:lnTo>
                    <a:pt x="18" y="39"/>
                  </a:lnTo>
                  <a:lnTo>
                    <a:pt x="26" y="34"/>
                  </a:lnTo>
                  <a:lnTo>
                    <a:pt x="35" y="30"/>
                  </a:lnTo>
                  <a:lnTo>
                    <a:pt x="45" y="24"/>
                  </a:lnTo>
                  <a:lnTo>
                    <a:pt x="57" y="20"/>
                  </a:lnTo>
                  <a:lnTo>
                    <a:pt x="69" y="15"/>
                  </a:lnTo>
                  <a:lnTo>
                    <a:pt x="83" y="11"/>
                  </a:lnTo>
                  <a:lnTo>
                    <a:pt x="99" y="8"/>
                  </a:lnTo>
                  <a:lnTo>
                    <a:pt x="114" y="7"/>
                  </a:lnTo>
                  <a:lnTo>
                    <a:pt x="130" y="5"/>
                  </a:lnTo>
                </a:path>
              </a:pathLst>
            </a:custGeom>
            <a:solidFill>
              <a:srgbClr val="E5E5E5"/>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19" name="Freeform 39"/>
            <p:cNvSpPr>
              <a:spLocks/>
            </p:cNvSpPr>
            <p:nvPr/>
          </p:nvSpPr>
          <p:spPr bwMode="auto">
            <a:xfrm>
              <a:off x="1441" y="2542"/>
              <a:ext cx="874" cy="107"/>
            </a:xfrm>
            <a:custGeom>
              <a:avLst/>
              <a:gdLst>
                <a:gd name="T0" fmla="*/ 133 w 874"/>
                <a:gd name="T1" fmla="*/ 4 h 107"/>
                <a:gd name="T2" fmla="*/ 138 w 874"/>
                <a:gd name="T3" fmla="*/ 3 h 107"/>
                <a:gd name="T4" fmla="*/ 151 w 874"/>
                <a:gd name="T5" fmla="*/ 3 h 107"/>
                <a:gd name="T6" fmla="*/ 170 w 874"/>
                <a:gd name="T7" fmla="*/ 2 h 107"/>
                <a:gd name="T8" fmla="*/ 194 w 874"/>
                <a:gd name="T9" fmla="*/ 1 h 107"/>
                <a:gd name="T10" fmla="*/ 223 w 874"/>
                <a:gd name="T11" fmla="*/ 1 h 107"/>
                <a:gd name="T12" fmla="*/ 260 w 874"/>
                <a:gd name="T13" fmla="*/ 1 h 107"/>
                <a:gd name="T14" fmla="*/ 302 w 874"/>
                <a:gd name="T15" fmla="*/ 2 h 107"/>
                <a:gd name="T16" fmla="*/ 349 w 874"/>
                <a:gd name="T17" fmla="*/ 5 h 107"/>
                <a:gd name="T18" fmla="*/ 401 w 874"/>
                <a:gd name="T19" fmla="*/ 8 h 107"/>
                <a:gd name="T20" fmla="*/ 458 w 874"/>
                <a:gd name="T21" fmla="*/ 13 h 107"/>
                <a:gd name="T22" fmla="*/ 522 w 874"/>
                <a:gd name="T23" fmla="*/ 20 h 107"/>
                <a:gd name="T24" fmla="*/ 592 w 874"/>
                <a:gd name="T25" fmla="*/ 29 h 107"/>
                <a:gd name="T26" fmla="*/ 665 w 874"/>
                <a:gd name="T27" fmla="*/ 40 h 107"/>
                <a:gd name="T28" fmla="*/ 744 w 874"/>
                <a:gd name="T29" fmla="*/ 53 h 107"/>
                <a:gd name="T30" fmla="*/ 828 w 874"/>
                <a:gd name="T31" fmla="*/ 69 h 107"/>
                <a:gd name="T32" fmla="*/ 871 w 874"/>
                <a:gd name="T33" fmla="*/ 79 h 107"/>
                <a:gd name="T34" fmla="*/ 865 w 874"/>
                <a:gd name="T35" fmla="*/ 79 h 107"/>
                <a:gd name="T36" fmla="*/ 849 w 874"/>
                <a:gd name="T37" fmla="*/ 81 h 107"/>
                <a:gd name="T38" fmla="*/ 829 w 874"/>
                <a:gd name="T39" fmla="*/ 80 h 107"/>
                <a:gd name="T40" fmla="*/ 802 w 874"/>
                <a:gd name="T41" fmla="*/ 80 h 107"/>
                <a:gd name="T42" fmla="*/ 767 w 874"/>
                <a:gd name="T43" fmla="*/ 81 h 107"/>
                <a:gd name="T44" fmla="*/ 728 w 874"/>
                <a:gd name="T45" fmla="*/ 82 h 107"/>
                <a:gd name="T46" fmla="*/ 683 w 874"/>
                <a:gd name="T47" fmla="*/ 81 h 107"/>
                <a:gd name="T48" fmla="*/ 633 w 874"/>
                <a:gd name="T49" fmla="*/ 83 h 107"/>
                <a:gd name="T50" fmla="*/ 578 w 874"/>
                <a:gd name="T51" fmla="*/ 83 h 107"/>
                <a:gd name="T52" fmla="*/ 520 w 874"/>
                <a:gd name="T53" fmla="*/ 85 h 107"/>
                <a:gd name="T54" fmla="*/ 458 w 874"/>
                <a:gd name="T55" fmla="*/ 88 h 107"/>
                <a:gd name="T56" fmla="*/ 391 w 874"/>
                <a:gd name="T57" fmla="*/ 91 h 107"/>
                <a:gd name="T58" fmla="*/ 321 w 874"/>
                <a:gd name="T59" fmla="*/ 94 h 107"/>
                <a:gd name="T60" fmla="*/ 249 w 874"/>
                <a:gd name="T61" fmla="*/ 97 h 107"/>
                <a:gd name="T62" fmla="*/ 172 w 874"/>
                <a:gd name="T63" fmla="*/ 102 h 107"/>
                <a:gd name="T64" fmla="*/ 129 w 874"/>
                <a:gd name="T65" fmla="*/ 105 h 107"/>
                <a:gd name="T66" fmla="*/ 112 w 874"/>
                <a:gd name="T67" fmla="*/ 104 h 107"/>
                <a:gd name="T68" fmla="*/ 91 w 874"/>
                <a:gd name="T69" fmla="*/ 104 h 107"/>
                <a:gd name="T70" fmla="*/ 68 w 874"/>
                <a:gd name="T71" fmla="*/ 103 h 107"/>
                <a:gd name="T72" fmla="*/ 46 w 874"/>
                <a:gd name="T73" fmla="*/ 99 h 107"/>
                <a:gd name="T74" fmla="*/ 27 w 874"/>
                <a:gd name="T75" fmla="*/ 92 h 107"/>
                <a:gd name="T76" fmla="*/ 12 w 874"/>
                <a:gd name="T77" fmla="*/ 85 h 107"/>
                <a:gd name="T78" fmla="*/ 5 w 874"/>
                <a:gd name="T79" fmla="*/ 72 h 107"/>
                <a:gd name="T80" fmla="*/ 2 w 874"/>
                <a:gd name="T81" fmla="*/ 64 h 107"/>
                <a:gd name="T82" fmla="*/ 1 w 874"/>
                <a:gd name="T83" fmla="*/ 56 h 107"/>
                <a:gd name="T84" fmla="*/ 5 w 874"/>
                <a:gd name="T85" fmla="*/ 49 h 107"/>
                <a:gd name="T86" fmla="*/ 17 w 874"/>
                <a:gd name="T87" fmla="*/ 39 h 107"/>
                <a:gd name="T88" fmla="*/ 35 w 874"/>
                <a:gd name="T89" fmla="*/ 29 h 107"/>
                <a:gd name="T90" fmla="*/ 57 w 874"/>
                <a:gd name="T91" fmla="*/ 19 h 107"/>
                <a:gd name="T92" fmla="*/ 84 w 874"/>
                <a:gd name="T93" fmla="*/ 11 h 107"/>
                <a:gd name="T94" fmla="*/ 115 w 874"/>
                <a:gd name="T95" fmla="*/ 6 h 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4"/>
                <a:gd name="T145" fmla="*/ 0 h 107"/>
                <a:gd name="T146" fmla="*/ 874 w 874"/>
                <a:gd name="T147" fmla="*/ 107 h 1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4" h="107">
                  <a:moveTo>
                    <a:pt x="133" y="4"/>
                  </a:moveTo>
                  <a:lnTo>
                    <a:pt x="133" y="4"/>
                  </a:lnTo>
                  <a:lnTo>
                    <a:pt x="136" y="4"/>
                  </a:lnTo>
                  <a:lnTo>
                    <a:pt x="138" y="3"/>
                  </a:lnTo>
                  <a:lnTo>
                    <a:pt x="144" y="2"/>
                  </a:lnTo>
                  <a:lnTo>
                    <a:pt x="151" y="3"/>
                  </a:lnTo>
                  <a:lnTo>
                    <a:pt x="161" y="2"/>
                  </a:lnTo>
                  <a:lnTo>
                    <a:pt x="170" y="2"/>
                  </a:lnTo>
                  <a:lnTo>
                    <a:pt x="181" y="2"/>
                  </a:lnTo>
                  <a:lnTo>
                    <a:pt x="194" y="1"/>
                  </a:lnTo>
                  <a:lnTo>
                    <a:pt x="207" y="0"/>
                  </a:lnTo>
                  <a:lnTo>
                    <a:pt x="223" y="1"/>
                  </a:lnTo>
                  <a:lnTo>
                    <a:pt x="241" y="1"/>
                  </a:lnTo>
                  <a:lnTo>
                    <a:pt x="260" y="1"/>
                  </a:lnTo>
                  <a:lnTo>
                    <a:pt x="280" y="2"/>
                  </a:lnTo>
                  <a:lnTo>
                    <a:pt x="302" y="2"/>
                  </a:lnTo>
                  <a:lnTo>
                    <a:pt x="324" y="3"/>
                  </a:lnTo>
                  <a:lnTo>
                    <a:pt x="349" y="5"/>
                  </a:lnTo>
                  <a:lnTo>
                    <a:pt x="374" y="5"/>
                  </a:lnTo>
                  <a:lnTo>
                    <a:pt x="401" y="8"/>
                  </a:lnTo>
                  <a:lnTo>
                    <a:pt x="429" y="11"/>
                  </a:lnTo>
                  <a:lnTo>
                    <a:pt x="458" y="13"/>
                  </a:lnTo>
                  <a:lnTo>
                    <a:pt x="489" y="16"/>
                  </a:lnTo>
                  <a:lnTo>
                    <a:pt x="522" y="20"/>
                  </a:lnTo>
                  <a:lnTo>
                    <a:pt x="556" y="24"/>
                  </a:lnTo>
                  <a:lnTo>
                    <a:pt x="592" y="29"/>
                  </a:lnTo>
                  <a:lnTo>
                    <a:pt x="628" y="34"/>
                  </a:lnTo>
                  <a:lnTo>
                    <a:pt x="665" y="40"/>
                  </a:lnTo>
                  <a:lnTo>
                    <a:pt x="704" y="46"/>
                  </a:lnTo>
                  <a:lnTo>
                    <a:pt x="744" y="53"/>
                  </a:lnTo>
                  <a:lnTo>
                    <a:pt x="786" y="60"/>
                  </a:lnTo>
                  <a:lnTo>
                    <a:pt x="828" y="69"/>
                  </a:lnTo>
                  <a:lnTo>
                    <a:pt x="873" y="78"/>
                  </a:lnTo>
                  <a:lnTo>
                    <a:pt x="871" y="79"/>
                  </a:lnTo>
                  <a:lnTo>
                    <a:pt x="868" y="79"/>
                  </a:lnTo>
                  <a:lnTo>
                    <a:pt x="865" y="79"/>
                  </a:lnTo>
                  <a:lnTo>
                    <a:pt x="858" y="79"/>
                  </a:lnTo>
                  <a:lnTo>
                    <a:pt x="849" y="81"/>
                  </a:lnTo>
                  <a:lnTo>
                    <a:pt x="840" y="80"/>
                  </a:lnTo>
                  <a:lnTo>
                    <a:pt x="829" y="80"/>
                  </a:lnTo>
                  <a:lnTo>
                    <a:pt x="816" y="81"/>
                  </a:lnTo>
                  <a:lnTo>
                    <a:pt x="802" y="80"/>
                  </a:lnTo>
                  <a:lnTo>
                    <a:pt x="785" y="80"/>
                  </a:lnTo>
                  <a:lnTo>
                    <a:pt x="767" y="81"/>
                  </a:lnTo>
                  <a:lnTo>
                    <a:pt x="748" y="81"/>
                  </a:lnTo>
                  <a:lnTo>
                    <a:pt x="728" y="82"/>
                  </a:lnTo>
                  <a:lnTo>
                    <a:pt x="705" y="81"/>
                  </a:lnTo>
                  <a:lnTo>
                    <a:pt x="683" y="81"/>
                  </a:lnTo>
                  <a:lnTo>
                    <a:pt x="659" y="82"/>
                  </a:lnTo>
                  <a:lnTo>
                    <a:pt x="633" y="83"/>
                  </a:lnTo>
                  <a:lnTo>
                    <a:pt x="605" y="83"/>
                  </a:lnTo>
                  <a:lnTo>
                    <a:pt x="578" y="83"/>
                  </a:lnTo>
                  <a:lnTo>
                    <a:pt x="550" y="85"/>
                  </a:lnTo>
                  <a:lnTo>
                    <a:pt x="520" y="85"/>
                  </a:lnTo>
                  <a:lnTo>
                    <a:pt x="490" y="87"/>
                  </a:lnTo>
                  <a:lnTo>
                    <a:pt x="458" y="88"/>
                  </a:lnTo>
                  <a:lnTo>
                    <a:pt x="424" y="89"/>
                  </a:lnTo>
                  <a:lnTo>
                    <a:pt x="391" y="91"/>
                  </a:lnTo>
                  <a:lnTo>
                    <a:pt x="356" y="91"/>
                  </a:lnTo>
                  <a:lnTo>
                    <a:pt x="321" y="94"/>
                  </a:lnTo>
                  <a:lnTo>
                    <a:pt x="285" y="94"/>
                  </a:lnTo>
                  <a:lnTo>
                    <a:pt x="249" y="97"/>
                  </a:lnTo>
                  <a:lnTo>
                    <a:pt x="210" y="98"/>
                  </a:lnTo>
                  <a:lnTo>
                    <a:pt x="172" y="102"/>
                  </a:lnTo>
                  <a:lnTo>
                    <a:pt x="133" y="105"/>
                  </a:lnTo>
                  <a:lnTo>
                    <a:pt x="129" y="105"/>
                  </a:lnTo>
                  <a:lnTo>
                    <a:pt x="120" y="105"/>
                  </a:lnTo>
                  <a:lnTo>
                    <a:pt x="112" y="104"/>
                  </a:lnTo>
                  <a:lnTo>
                    <a:pt x="102" y="106"/>
                  </a:lnTo>
                  <a:lnTo>
                    <a:pt x="91" y="104"/>
                  </a:lnTo>
                  <a:lnTo>
                    <a:pt x="80" y="104"/>
                  </a:lnTo>
                  <a:lnTo>
                    <a:pt x="68" y="103"/>
                  </a:lnTo>
                  <a:lnTo>
                    <a:pt x="56" y="101"/>
                  </a:lnTo>
                  <a:lnTo>
                    <a:pt x="46" y="99"/>
                  </a:lnTo>
                  <a:lnTo>
                    <a:pt x="36" y="96"/>
                  </a:lnTo>
                  <a:lnTo>
                    <a:pt x="27" y="92"/>
                  </a:lnTo>
                  <a:lnTo>
                    <a:pt x="19" y="88"/>
                  </a:lnTo>
                  <a:lnTo>
                    <a:pt x="12" y="85"/>
                  </a:lnTo>
                  <a:lnTo>
                    <a:pt x="8" y="78"/>
                  </a:lnTo>
                  <a:lnTo>
                    <a:pt x="5" y="72"/>
                  </a:lnTo>
                  <a:lnTo>
                    <a:pt x="6" y="65"/>
                  </a:lnTo>
                  <a:lnTo>
                    <a:pt x="2" y="64"/>
                  </a:lnTo>
                  <a:lnTo>
                    <a:pt x="0" y="60"/>
                  </a:lnTo>
                  <a:lnTo>
                    <a:pt x="1" y="56"/>
                  </a:lnTo>
                  <a:lnTo>
                    <a:pt x="3" y="53"/>
                  </a:lnTo>
                  <a:lnTo>
                    <a:pt x="5" y="49"/>
                  </a:lnTo>
                  <a:lnTo>
                    <a:pt x="10" y="44"/>
                  </a:lnTo>
                  <a:lnTo>
                    <a:pt x="17" y="39"/>
                  </a:lnTo>
                  <a:lnTo>
                    <a:pt x="25" y="34"/>
                  </a:lnTo>
                  <a:lnTo>
                    <a:pt x="35" y="29"/>
                  </a:lnTo>
                  <a:lnTo>
                    <a:pt x="46" y="25"/>
                  </a:lnTo>
                  <a:lnTo>
                    <a:pt x="57" y="19"/>
                  </a:lnTo>
                  <a:lnTo>
                    <a:pt x="70" y="15"/>
                  </a:lnTo>
                  <a:lnTo>
                    <a:pt x="84" y="11"/>
                  </a:lnTo>
                  <a:lnTo>
                    <a:pt x="100" y="8"/>
                  </a:lnTo>
                  <a:lnTo>
                    <a:pt x="115" y="6"/>
                  </a:lnTo>
                  <a:lnTo>
                    <a:pt x="133" y="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20" name="Freeform 40"/>
            <p:cNvSpPr>
              <a:spLocks/>
            </p:cNvSpPr>
            <p:nvPr/>
          </p:nvSpPr>
          <p:spPr bwMode="auto">
            <a:xfrm>
              <a:off x="1529" y="2545"/>
              <a:ext cx="520" cy="64"/>
            </a:xfrm>
            <a:custGeom>
              <a:avLst/>
              <a:gdLst>
                <a:gd name="T0" fmla="*/ 78 w 520"/>
                <a:gd name="T1" fmla="*/ 3 h 64"/>
                <a:gd name="T2" fmla="*/ 83 w 520"/>
                <a:gd name="T3" fmla="*/ 2 h 64"/>
                <a:gd name="T4" fmla="*/ 89 w 520"/>
                <a:gd name="T5" fmla="*/ 3 h 64"/>
                <a:gd name="T6" fmla="*/ 101 w 520"/>
                <a:gd name="T7" fmla="*/ 1 h 64"/>
                <a:gd name="T8" fmla="*/ 113 w 520"/>
                <a:gd name="T9" fmla="*/ 1 h 64"/>
                <a:gd name="T10" fmla="*/ 132 w 520"/>
                <a:gd name="T11" fmla="*/ 1 h 64"/>
                <a:gd name="T12" fmla="*/ 154 w 520"/>
                <a:gd name="T13" fmla="*/ 0 h 64"/>
                <a:gd name="T14" fmla="*/ 178 w 520"/>
                <a:gd name="T15" fmla="*/ 1 h 64"/>
                <a:gd name="T16" fmla="*/ 207 w 520"/>
                <a:gd name="T17" fmla="*/ 2 h 64"/>
                <a:gd name="T18" fmla="*/ 238 w 520"/>
                <a:gd name="T19" fmla="*/ 5 h 64"/>
                <a:gd name="T20" fmla="*/ 272 w 520"/>
                <a:gd name="T21" fmla="*/ 8 h 64"/>
                <a:gd name="T22" fmla="*/ 310 w 520"/>
                <a:gd name="T23" fmla="*/ 11 h 64"/>
                <a:gd name="T24" fmla="*/ 351 w 520"/>
                <a:gd name="T25" fmla="*/ 15 h 64"/>
                <a:gd name="T26" fmla="*/ 394 w 520"/>
                <a:gd name="T27" fmla="*/ 21 h 64"/>
                <a:gd name="T28" fmla="*/ 442 w 520"/>
                <a:gd name="T29" fmla="*/ 29 h 64"/>
                <a:gd name="T30" fmla="*/ 491 w 520"/>
                <a:gd name="T31" fmla="*/ 38 h 64"/>
                <a:gd name="T32" fmla="*/ 518 w 520"/>
                <a:gd name="T33" fmla="*/ 43 h 64"/>
                <a:gd name="T34" fmla="*/ 513 w 520"/>
                <a:gd name="T35" fmla="*/ 44 h 64"/>
                <a:gd name="T36" fmla="*/ 504 w 520"/>
                <a:gd name="T37" fmla="*/ 43 h 64"/>
                <a:gd name="T38" fmla="*/ 492 w 520"/>
                <a:gd name="T39" fmla="*/ 44 h 64"/>
                <a:gd name="T40" fmla="*/ 474 w 520"/>
                <a:gd name="T41" fmla="*/ 45 h 64"/>
                <a:gd name="T42" fmla="*/ 454 w 520"/>
                <a:gd name="T43" fmla="*/ 45 h 64"/>
                <a:gd name="T44" fmla="*/ 431 w 520"/>
                <a:gd name="T45" fmla="*/ 45 h 64"/>
                <a:gd name="T46" fmla="*/ 404 w 520"/>
                <a:gd name="T47" fmla="*/ 46 h 64"/>
                <a:gd name="T48" fmla="*/ 374 w 520"/>
                <a:gd name="T49" fmla="*/ 46 h 64"/>
                <a:gd name="T50" fmla="*/ 341 w 520"/>
                <a:gd name="T51" fmla="*/ 48 h 64"/>
                <a:gd name="T52" fmla="*/ 307 w 520"/>
                <a:gd name="T53" fmla="*/ 49 h 64"/>
                <a:gd name="T54" fmla="*/ 270 w 520"/>
                <a:gd name="T55" fmla="*/ 50 h 64"/>
                <a:gd name="T56" fmla="*/ 231 w 520"/>
                <a:gd name="T57" fmla="*/ 52 h 64"/>
                <a:gd name="T58" fmla="*/ 189 w 520"/>
                <a:gd name="T59" fmla="*/ 54 h 64"/>
                <a:gd name="T60" fmla="*/ 146 w 520"/>
                <a:gd name="T61" fmla="*/ 57 h 64"/>
                <a:gd name="T62" fmla="*/ 101 w 520"/>
                <a:gd name="T63" fmla="*/ 61 h 64"/>
                <a:gd name="T64" fmla="*/ 72 w 520"/>
                <a:gd name="T65" fmla="*/ 63 h 64"/>
                <a:gd name="T66" fmla="*/ 47 w 520"/>
                <a:gd name="T67" fmla="*/ 62 h 64"/>
                <a:gd name="T68" fmla="*/ 19 w 520"/>
                <a:gd name="T69" fmla="*/ 56 h 64"/>
                <a:gd name="T70" fmla="*/ 3 w 520"/>
                <a:gd name="T71" fmla="*/ 48 h 64"/>
                <a:gd name="T72" fmla="*/ 0 w 520"/>
                <a:gd name="T73" fmla="*/ 37 h 64"/>
                <a:gd name="T74" fmla="*/ 6 w 520"/>
                <a:gd name="T75" fmla="*/ 28 h 64"/>
                <a:gd name="T76" fmla="*/ 26 w 520"/>
                <a:gd name="T77" fmla="*/ 15 h 64"/>
                <a:gd name="T78" fmla="*/ 59 w 520"/>
                <a:gd name="T79" fmla="*/ 5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0"/>
                <a:gd name="T121" fmla="*/ 0 h 64"/>
                <a:gd name="T122" fmla="*/ 520 w 520"/>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0" h="64">
                  <a:moveTo>
                    <a:pt x="77" y="3"/>
                  </a:moveTo>
                  <a:lnTo>
                    <a:pt x="78" y="3"/>
                  </a:lnTo>
                  <a:lnTo>
                    <a:pt x="80" y="3"/>
                  </a:lnTo>
                  <a:lnTo>
                    <a:pt x="83" y="2"/>
                  </a:lnTo>
                  <a:lnTo>
                    <a:pt x="86" y="2"/>
                  </a:lnTo>
                  <a:lnTo>
                    <a:pt x="89" y="3"/>
                  </a:lnTo>
                  <a:lnTo>
                    <a:pt x="94" y="2"/>
                  </a:lnTo>
                  <a:lnTo>
                    <a:pt x="101" y="1"/>
                  </a:lnTo>
                  <a:lnTo>
                    <a:pt x="107" y="2"/>
                  </a:lnTo>
                  <a:lnTo>
                    <a:pt x="113" y="1"/>
                  </a:lnTo>
                  <a:lnTo>
                    <a:pt x="124" y="1"/>
                  </a:lnTo>
                  <a:lnTo>
                    <a:pt x="132" y="1"/>
                  </a:lnTo>
                  <a:lnTo>
                    <a:pt x="143" y="0"/>
                  </a:lnTo>
                  <a:lnTo>
                    <a:pt x="154" y="0"/>
                  </a:lnTo>
                  <a:lnTo>
                    <a:pt x="165" y="1"/>
                  </a:lnTo>
                  <a:lnTo>
                    <a:pt x="178" y="1"/>
                  </a:lnTo>
                  <a:lnTo>
                    <a:pt x="191" y="1"/>
                  </a:lnTo>
                  <a:lnTo>
                    <a:pt x="207" y="2"/>
                  </a:lnTo>
                  <a:lnTo>
                    <a:pt x="221" y="3"/>
                  </a:lnTo>
                  <a:lnTo>
                    <a:pt x="238" y="5"/>
                  </a:lnTo>
                  <a:lnTo>
                    <a:pt x="254" y="5"/>
                  </a:lnTo>
                  <a:lnTo>
                    <a:pt x="272" y="8"/>
                  </a:lnTo>
                  <a:lnTo>
                    <a:pt x="291" y="9"/>
                  </a:lnTo>
                  <a:lnTo>
                    <a:pt x="310" y="11"/>
                  </a:lnTo>
                  <a:lnTo>
                    <a:pt x="331" y="14"/>
                  </a:lnTo>
                  <a:lnTo>
                    <a:pt x="351" y="15"/>
                  </a:lnTo>
                  <a:lnTo>
                    <a:pt x="374" y="19"/>
                  </a:lnTo>
                  <a:lnTo>
                    <a:pt x="394" y="21"/>
                  </a:lnTo>
                  <a:lnTo>
                    <a:pt x="418" y="25"/>
                  </a:lnTo>
                  <a:lnTo>
                    <a:pt x="442" y="29"/>
                  </a:lnTo>
                  <a:lnTo>
                    <a:pt x="467" y="32"/>
                  </a:lnTo>
                  <a:lnTo>
                    <a:pt x="491" y="38"/>
                  </a:lnTo>
                  <a:lnTo>
                    <a:pt x="519" y="43"/>
                  </a:lnTo>
                  <a:lnTo>
                    <a:pt x="518" y="43"/>
                  </a:lnTo>
                  <a:lnTo>
                    <a:pt x="516" y="44"/>
                  </a:lnTo>
                  <a:lnTo>
                    <a:pt x="513" y="44"/>
                  </a:lnTo>
                  <a:lnTo>
                    <a:pt x="509" y="43"/>
                  </a:lnTo>
                  <a:lnTo>
                    <a:pt x="504" y="43"/>
                  </a:lnTo>
                  <a:lnTo>
                    <a:pt x="499" y="43"/>
                  </a:lnTo>
                  <a:lnTo>
                    <a:pt x="492" y="44"/>
                  </a:lnTo>
                  <a:lnTo>
                    <a:pt x="484" y="45"/>
                  </a:lnTo>
                  <a:lnTo>
                    <a:pt x="474" y="45"/>
                  </a:lnTo>
                  <a:lnTo>
                    <a:pt x="465" y="45"/>
                  </a:lnTo>
                  <a:lnTo>
                    <a:pt x="454" y="45"/>
                  </a:lnTo>
                  <a:lnTo>
                    <a:pt x="442" y="45"/>
                  </a:lnTo>
                  <a:lnTo>
                    <a:pt x="431" y="45"/>
                  </a:lnTo>
                  <a:lnTo>
                    <a:pt x="418" y="45"/>
                  </a:lnTo>
                  <a:lnTo>
                    <a:pt x="404" y="46"/>
                  </a:lnTo>
                  <a:lnTo>
                    <a:pt x="390" y="47"/>
                  </a:lnTo>
                  <a:lnTo>
                    <a:pt x="374" y="46"/>
                  </a:lnTo>
                  <a:lnTo>
                    <a:pt x="359" y="49"/>
                  </a:lnTo>
                  <a:lnTo>
                    <a:pt x="341" y="48"/>
                  </a:lnTo>
                  <a:lnTo>
                    <a:pt x="325" y="48"/>
                  </a:lnTo>
                  <a:lnTo>
                    <a:pt x="307" y="49"/>
                  </a:lnTo>
                  <a:lnTo>
                    <a:pt x="289" y="50"/>
                  </a:lnTo>
                  <a:lnTo>
                    <a:pt x="270" y="50"/>
                  </a:lnTo>
                  <a:lnTo>
                    <a:pt x="250" y="52"/>
                  </a:lnTo>
                  <a:lnTo>
                    <a:pt x="231" y="52"/>
                  </a:lnTo>
                  <a:lnTo>
                    <a:pt x="212" y="54"/>
                  </a:lnTo>
                  <a:lnTo>
                    <a:pt x="189" y="54"/>
                  </a:lnTo>
                  <a:lnTo>
                    <a:pt x="169" y="56"/>
                  </a:lnTo>
                  <a:lnTo>
                    <a:pt x="146" y="57"/>
                  </a:lnTo>
                  <a:lnTo>
                    <a:pt x="125" y="58"/>
                  </a:lnTo>
                  <a:lnTo>
                    <a:pt x="101" y="61"/>
                  </a:lnTo>
                  <a:lnTo>
                    <a:pt x="79" y="62"/>
                  </a:lnTo>
                  <a:lnTo>
                    <a:pt x="72" y="63"/>
                  </a:lnTo>
                  <a:lnTo>
                    <a:pt x="60" y="61"/>
                  </a:lnTo>
                  <a:lnTo>
                    <a:pt x="47" y="62"/>
                  </a:lnTo>
                  <a:lnTo>
                    <a:pt x="34" y="60"/>
                  </a:lnTo>
                  <a:lnTo>
                    <a:pt x="19" y="56"/>
                  </a:lnTo>
                  <a:lnTo>
                    <a:pt x="8" y="53"/>
                  </a:lnTo>
                  <a:lnTo>
                    <a:pt x="3" y="48"/>
                  </a:lnTo>
                  <a:lnTo>
                    <a:pt x="2" y="39"/>
                  </a:lnTo>
                  <a:lnTo>
                    <a:pt x="0" y="37"/>
                  </a:lnTo>
                  <a:lnTo>
                    <a:pt x="2" y="33"/>
                  </a:lnTo>
                  <a:lnTo>
                    <a:pt x="6" y="28"/>
                  </a:lnTo>
                  <a:lnTo>
                    <a:pt x="15" y="22"/>
                  </a:lnTo>
                  <a:lnTo>
                    <a:pt x="26" y="15"/>
                  </a:lnTo>
                  <a:lnTo>
                    <a:pt x="41" y="10"/>
                  </a:lnTo>
                  <a:lnTo>
                    <a:pt x="59" y="5"/>
                  </a:lnTo>
                  <a:lnTo>
                    <a:pt x="77" y="3"/>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21" name="Freeform 41"/>
            <p:cNvSpPr>
              <a:spLocks/>
            </p:cNvSpPr>
            <p:nvPr/>
          </p:nvSpPr>
          <p:spPr bwMode="auto">
            <a:xfrm>
              <a:off x="1520" y="2549"/>
              <a:ext cx="533" cy="66"/>
            </a:xfrm>
            <a:custGeom>
              <a:avLst/>
              <a:gdLst>
                <a:gd name="T0" fmla="*/ 79 w 533"/>
                <a:gd name="T1" fmla="*/ 2 h 66"/>
                <a:gd name="T2" fmla="*/ 82 w 533"/>
                <a:gd name="T3" fmla="*/ 3 h 66"/>
                <a:gd name="T4" fmla="*/ 87 w 533"/>
                <a:gd name="T5" fmla="*/ 2 h 66"/>
                <a:gd name="T6" fmla="*/ 97 w 533"/>
                <a:gd name="T7" fmla="*/ 2 h 66"/>
                <a:gd name="T8" fmla="*/ 110 w 533"/>
                <a:gd name="T9" fmla="*/ 1 h 66"/>
                <a:gd name="T10" fmla="*/ 126 w 533"/>
                <a:gd name="T11" fmla="*/ 0 h 66"/>
                <a:gd name="T12" fmla="*/ 147 w 533"/>
                <a:gd name="T13" fmla="*/ 1 h 66"/>
                <a:gd name="T14" fmla="*/ 169 w 533"/>
                <a:gd name="T15" fmla="*/ 1 h 66"/>
                <a:gd name="T16" fmla="*/ 196 w 533"/>
                <a:gd name="T17" fmla="*/ 3 h 66"/>
                <a:gd name="T18" fmla="*/ 227 w 533"/>
                <a:gd name="T19" fmla="*/ 4 h 66"/>
                <a:gd name="T20" fmla="*/ 260 w 533"/>
                <a:gd name="T21" fmla="*/ 7 h 66"/>
                <a:gd name="T22" fmla="*/ 298 w 533"/>
                <a:gd name="T23" fmla="*/ 10 h 66"/>
                <a:gd name="T24" fmla="*/ 339 w 533"/>
                <a:gd name="T25" fmla="*/ 15 h 66"/>
                <a:gd name="T26" fmla="*/ 382 w 533"/>
                <a:gd name="T27" fmla="*/ 21 h 66"/>
                <a:gd name="T28" fmla="*/ 428 w 533"/>
                <a:gd name="T29" fmla="*/ 28 h 66"/>
                <a:gd name="T30" fmla="*/ 479 w 533"/>
                <a:gd name="T31" fmla="*/ 38 h 66"/>
                <a:gd name="T32" fmla="*/ 532 w 533"/>
                <a:gd name="T33" fmla="*/ 48 h 66"/>
                <a:gd name="T34" fmla="*/ 529 w 533"/>
                <a:gd name="T35" fmla="*/ 49 h 66"/>
                <a:gd name="T36" fmla="*/ 522 w 533"/>
                <a:gd name="T37" fmla="*/ 48 h 66"/>
                <a:gd name="T38" fmla="*/ 512 w 533"/>
                <a:gd name="T39" fmla="*/ 49 h 66"/>
                <a:gd name="T40" fmla="*/ 496 w 533"/>
                <a:gd name="T41" fmla="*/ 49 h 66"/>
                <a:gd name="T42" fmla="*/ 478 w 533"/>
                <a:gd name="T43" fmla="*/ 50 h 66"/>
                <a:gd name="T44" fmla="*/ 455 w 533"/>
                <a:gd name="T45" fmla="*/ 50 h 66"/>
                <a:gd name="T46" fmla="*/ 429 w 533"/>
                <a:gd name="T47" fmla="*/ 49 h 66"/>
                <a:gd name="T48" fmla="*/ 400 w 533"/>
                <a:gd name="T49" fmla="*/ 51 h 66"/>
                <a:gd name="T50" fmla="*/ 369 w 533"/>
                <a:gd name="T51" fmla="*/ 52 h 66"/>
                <a:gd name="T52" fmla="*/ 335 w 533"/>
                <a:gd name="T53" fmla="*/ 52 h 66"/>
                <a:gd name="T54" fmla="*/ 298 w 533"/>
                <a:gd name="T55" fmla="*/ 54 h 66"/>
                <a:gd name="T56" fmla="*/ 258 w 533"/>
                <a:gd name="T57" fmla="*/ 55 h 66"/>
                <a:gd name="T58" fmla="*/ 217 w 533"/>
                <a:gd name="T59" fmla="*/ 56 h 66"/>
                <a:gd name="T60" fmla="*/ 173 w 533"/>
                <a:gd name="T61" fmla="*/ 59 h 66"/>
                <a:gd name="T62" fmla="*/ 128 w 533"/>
                <a:gd name="T63" fmla="*/ 61 h 66"/>
                <a:gd name="T64" fmla="*/ 81 w 533"/>
                <a:gd name="T65" fmla="*/ 65 h 66"/>
                <a:gd name="T66" fmla="*/ 62 w 533"/>
                <a:gd name="T67" fmla="*/ 64 h 66"/>
                <a:gd name="T68" fmla="*/ 34 w 533"/>
                <a:gd name="T69" fmla="*/ 61 h 66"/>
                <a:gd name="T70" fmla="*/ 10 w 533"/>
                <a:gd name="T71" fmla="*/ 55 h 66"/>
                <a:gd name="T72" fmla="*/ 1 w 533"/>
                <a:gd name="T73" fmla="*/ 40 h 66"/>
                <a:gd name="T74" fmla="*/ 1 w 533"/>
                <a:gd name="T75" fmla="*/ 33 h 66"/>
                <a:gd name="T76" fmla="*/ 15 w 533"/>
                <a:gd name="T77" fmla="*/ 21 h 66"/>
                <a:gd name="T78" fmla="*/ 41 w 533"/>
                <a:gd name="T79" fmla="*/ 9 h 66"/>
                <a:gd name="T80" fmla="*/ 79 w 533"/>
                <a:gd name="T81" fmla="*/ 2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3"/>
                <a:gd name="T124" fmla="*/ 0 h 66"/>
                <a:gd name="T125" fmla="*/ 533 w 533"/>
                <a:gd name="T126" fmla="*/ 66 h 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3" h="66">
                  <a:moveTo>
                    <a:pt x="79" y="2"/>
                  </a:moveTo>
                  <a:lnTo>
                    <a:pt x="79" y="2"/>
                  </a:lnTo>
                  <a:lnTo>
                    <a:pt x="80" y="3"/>
                  </a:lnTo>
                  <a:lnTo>
                    <a:pt x="82" y="3"/>
                  </a:lnTo>
                  <a:lnTo>
                    <a:pt x="85" y="2"/>
                  </a:lnTo>
                  <a:lnTo>
                    <a:pt x="87" y="2"/>
                  </a:lnTo>
                  <a:lnTo>
                    <a:pt x="91" y="3"/>
                  </a:lnTo>
                  <a:lnTo>
                    <a:pt x="97" y="2"/>
                  </a:lnTo>
                  <a:lnTo>
                    <a:pt x="102" y="1"/>
                  </a:lnTo>
                  <a:lnTo>
                    <a:pt x="110" y="1"/>
                  </a:lnTo>
                  <a:lnTo>
                    <a:pt x="117" y="1"/>
                  </a:lnTo>
                  <a:lnTo>
                    <a:pt x="126" y="0"/>
                  </a:lnTo>
                  <a:lnTo>
                    <a:pt x="136" y="1"/>
                  </a:lnTo>
                  <a:lnTo>
                    <a:pt x="147" y="1"/>
                  </a:lnTo>
                  <a:lnTo>
                    <a:pt x="157" y="1"/>
                  </a:lnTo>
                  <a:lnTo>
                    <a:pt x="169" y="1"/>
                  </a:lnTo>
                  <a:lnTo>
                    <a:pt x="183" y="2"/>
                  </a:lnTo>
                  <a:lnTo>
                    <a:pt x="196" y="3"/>
                  </a:lnTo>
                  <a:lnTo>
                    <a:pt x="212" y="3"/>
                  </a:lnTo>
                  <a:lnTo>
                    <a:pt x="227" y="4"/>
                  </a:lnTo>
                  <a:lnTo>
                    <a:pt x="243" y="5"/>
                  </a:lnTo>
                  <a:lnTo>
                    <a:pt x="260" y="7"/>
                  </a:lnTo>
                  <a:lnTo>
                    <a:pt x="280" y="9"/>
                  </a:lnTo>
                  <a:lnTo>
                    <a:pt x="298" y="10"/>
                  </a:lnTo>
                  <a:lnTo>
                    <a:pt x="318" y="12"/>
                  </a:lnTo>
                  <a:lnTo>
                    <a:pt x="339" y="15"/>
                  </a:lnTo>
                  <a:lnTo>
                    <a:pt x="359" y="18"/>
                  </a:lnTo>
                  <a:lnTo>
                    <a:pt x="382" y="21"/>
                  </a:lnTo>
                  <a:lnTo>
                    <a:pt x="404" y="24"/>
                  </a:lnTo>
                  <a:lnTo>
                    <a:pt x="428" y="28"/>
                  </a:lnTo>
                  <a:lnTo>
                    <a:pt x="453" y="33"/>
                  </a:lnTo>
                  <a:lnTo>
                    <a:pt x="479" y="38"/>
                  </a:lnTo>
                  <a:lnTo>
                    <a:pt x="503" y="42"/>
                  </a:lnTo>
                  <a:lnTo>
                    <a:pt x="532" y="48"/>
                  </a:lnTo>
                  <a:lnTo>
                    <a:pt x="531" y="48"/>
                  </a:lnTo>
                  <a:lnTo>
                    <a:pt x="529" y="49"/>
                  </a:lnTo>
                  <a:lnTo>
                    <a:pt x="526" y="49"/>
                  </a:lnTo>
                  <a:lnTo>
                    <a:pt x="522" y="48"/>
                  </a:lnTo>
                  <a:lnTo>
                    <a:pt x="517" y="48"/>
                  </a:lnTo>
                  <a:lnTo>
                    <a:pt x="512" y="49"/>
                  </a:lnTo>
                  <a:lnTo>
                    <a:pt x="504" y="49"/>
                  </a:lnTo>
                  <a:lnTo>
                    <a:pt x="496" y="49"/>
                  </a:lnTo>
                  <a:lnTo>
                    <a:pt x="487" y="49"/>
                  </a:lnTo>
                  <a:lnTo>
                    <a:pt x="478" y="50"/>
                  </a:lnTo>
                  <a:lnTo>
                    <a:pt x="466" y="49"/>
                  </a:lnTo>
                  <a:lnTo>
                    <a:pt x="455" y="50"/>
                  </a:lnTo>
                  <a:lnTo>
                    <a:pt x="443" y="50"/>
                  </a:lnTo>
                  <a:lnTo>
                    <a:pt x="429" y="49"/>
                  </a:lnTo>
                  <a:lnTo>
                    <a:pt x="415" y="50"/>
                  </a:lnTo>
                  <a:lnTo>
                    <a:pt x="400" y="51"/>
                  </a:lnTo>
                  <a:lnTo>
                    <a:pt x="385" y="51"/>
                  </a:lnTo>
                  <a:lnTo>
                    <a:pt x="369" y="52"/>
                  </a:lnTo>
                  <a:lnTo>
                    <a:pt x="351" y="51"/>
                  </a:lnTo>
                  <a:lnTo>
                    <a:pt x="335" y="52"/>
                  </a:lnTo>
                  <a:lnTo>
                    <a:pt x="315" y="52"/>
                  </a:lnTo>
                  <a:lnTo>
                    <a:pt x="298" y="54"/>
                  </a:lnTo>
                  <a:lnTo>
                    <a:pt x="278" y="53"/>
                  </a:lnTo>
                  <a:lnTo>
                    <a:pt x="258" y="55"/>
                  </a:lnTo>
                  <a:lnTo>
                    <a:pt x="237" y="55"/>
                  </a:lnTo>
                  <a:lnTo>
                    <a:pt x="217" y="56"/>
                  </a:lnTo>
                  <a:lnTo>
                    <a:pt x="195" y="59"/>
                  </a:lnTo>
                  <a:lnTo>
                    <a:pt x="173" y="59"/>
                  </a:lnTo>
                  <a:lnTo>
                    <a:pt x="150" y="59"/>
                  </a:lnTo>
                  <a:lnTo>
                    <a:pt x="128" y="61"/>
                  </a:lnTo>
                  <a:lnTo>
                    <a:pt x="105" y="63"/>
                  </a:lnTo>
                  <a:lnTo>
                    <a:pt x="81" y="65"/>
                  </a:lnTo>
                  <a:lnTo>
                    <a:pt x="74" y="65"/>
                  </a:lnTo>
                  <a:lnTo>
                    <a:pt x="62" y="64"/>
                  </a:lnTo>
                  <a:lnTo>
                    <a:pt x="49" y="64"/>
                  </a:lnTo>
                  <a:lnTo>
                    <a:pt x="34" y="61"/>
                  </a:lnTo>
                  <a:lnTo>
                    <a:pt x="21" y="58"/>
                  </a:lnTo>
                  <a:lnTo>
                    <a:pt x="10" y="55"/>
                  </a:lnTo>
                  <a:lnTo>
                    <a:pt x="4" y="48"/>
                  </a:lnTo>
                  <a:lnTo>
                    <a:pt x="1" y="40"/>
                  </a:lnTo>
                  <a:lnTo>
                    <a:pt x="0" y="37"/>
                  </a:lnTo>
                  <a:lnTo>
                    <a:pt x="1" y="33"/>
                  </a:lnTo>
                  <a:lnTo>
                    <a:pt x="6" y="28"/>
                  </a:lnTo>
                  <a:lnTo>
                    <a:pt x="15" y="21"/>
                  </a:lnTo>
                  <a:lnTo>
                    <a:pt x="27" y="15"/>
                  </a:lnTo>
                  <a:lnTo>
                    <a:pt x="41" y="9"/>
                  </a:lnTo>
                  <a:lnTo>
                    <a:pt x="60" y="5"/>
                  </a:lnTo>
                  <a:lnTo>
                    <a:pt x="79" y="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22" name="Freeform 42"/>
            <p:cNvSpPr>
              <a:spLocks/>
            </p:cNvSpPr>
            <p:nvPr/>
          </p:nvSpPr>
          <p:spPr bwMode="auto">
            <a:xfrm>
              <a:off x="3051" y="2328"/>
              <a:ext cx="314" cy="35"/>
            </a:xfrm>
            <a:custGeom>
              <a:avLst/>
              <a:gdLst>
                <a:gd name="T0" fmla="*/ 47 w 314"/>
                <a:gd name="T1" fmla="*/ 5 h 35"/>
                <a:gd name="T2" fmla="*/ 48 w 314"/>
                <a:gd name="T3" fmla="*/ 6 h 35"/>
                <a:gd name="T4" fmla="*/ 52 w 314"/>
                <a:gd name="T5" fmla="*/ 6 h 35"/>
                <a:gd name="T6" fmla="*/ 57 w 314"/>
                <a:gd name="T7" fmla="*/ 4 h 35"/>
                <a:gd name="T8" fmla="*/ 65 w 314"/>
                <a:gd name="T9" fmla="*/ 3 h 35"/>
                <a:gd name="T10" fmla="*/ 75 w 314"/>
                <a:gd name="T11" fmla="*/ 3 h 35"/>
                <a:gd name="T12" fmla="*/ 87 w 314"/>
                <a:gd name="T13" fmla="*/ 2 h 35"/>
                <a:gd name="T14" fmla="*/ 101 w 314"/>
                <a:gd name="T15" fmla="*/ 0 h 35"/>
                <a:gd name="T16" fmla="*/ 117 w 314"/>
                <a:gd name="T17" fmla="*/ 1 h 35"/>
                <a:gd name="T18" fmla="*/ 134 w 314"/>
                <a:gd name="T19" fmla="*/ 1 h 35"/>
                <a:gd name="T20" fmla="*/ 154 w 314"/>
                <a:gd name="T21" fmla="*/ 0 h 35"/>
                <a:gd name="T22" fmla="*/ 175 w 314"/>
                <a:gd name="T23" fmla="*/ 1 h 35"/>
                <a:gd name="T24" fmla="*/ 200 w 314"/>
                <a:gd name="T25" fmla="*/ 3 h 35"/>
                <a:gd name="T26" fmla="*/ 225 w 314"/>
                <a:gd name="T27" fmla="*/ 4 h 35"/>
                <a:gd name="T28" fmla="*/ 252 w 314"/>
                <a:gd name="T29" fmla="*/ 6 h 35"/>
                <a:gd name="T30" fmla="*/ 282 w 314"/>
                <a:gd name="T31" fmla="*/ 8 h 35"/>
                <a:gd name="T32" fmla="*/ 313 w 314"/>
                <a:gd name="T33" fmla="*/ 13 h 35"/>
                <a:gd name="T34" fmla="*/ 312 w 314"/>
                <a:gd name="T35" fmla="*/ 14 h 35"/>
                <a:gd name="T36" fmla="*/ 307 w 314"/>
                <a:gd name="T37" fmla="*/ 15 h 35"/>
                <a:gd name="T38" fmla="*/ 301 w 314"/>
                <a:gd name="T39" fmla="*/ 16 h 35"/>
                <a:gd name="T40" fmla="*/ 293 w 314"/>
                <a:gd name="T41" fmla="*/ 16 h 35"/>
                <a:gd name="T42" fmla="*/ 282 w 314"/>
                <a:gd name="T43" fmla="*/ 20 h 35"/>
                <a:gd name="T44" fmla="*/ 269 w 314"/>
                <a:gd name="T45" fmla="*/ 20 h 35"/>
                <a:gd name="T46" fmla="*/ 253 w 314"/>
                <a:gd name="T47" fmla="*/ 21 h 35"/>
                <a:gd name="T48" fmla="*/ 238 w 314"/>
                <a:gd name="T49" fmla="*/ 23 h 35"/>
                <a:gd name="T50" fmla="*/ 217 w 314"/>
                <a:gd name="T51" fmla="*/ 24 h 35"/>
                <a:gd name="T52" fmla="*/ 198 w 314"/>
                <a:gd name="T53" fmla="*/ 27 h 35"/>
                <a:gd name="T54" fmla="*/ 177 w 314"/>
                <a:gd name="T55" fmla="*/ 28 h 35"/>
                <a:gd name="T56" fmla="*/ 153 w 314"/>
                <a:gd name="T57" fmla="*/ 29 h 35"/>
                <a:gd name="T58" fmla="*/ 129 w 314"/>
                <a:gd name="T59" fmla="*/ 32 h 35"/>
                <a:gd name="T60" fmla="*/ 103 w 314"/>
                <a:gd name="T61" fmla="*/ 33 h 35"/>
                <a:gd name="T62" fmla="*/ 77 w 314"/>
                <a:gd name="T63" fmla="*/ 32 h 35"/>
                <a:gd name="T64" fmla="*/ 49 w 314"/>
                <a:gd name="T65" fmla="*/ 33 h 35"/>
                <a:gd name="T66" fmla="*/ 44 w 314"/>
                <a:gd name="T67" fmla="*/ 32 h 35"/>
                <a:gd name="T68" fmla="*/ 38 w 314"/>
                <a:gd name="T69" fmla="*/ 34 h 35"/>
                <a:gd name="T70" fmla="*/ 29 w 314"/>
                <a:gd name="T71" fmla="*/ 33 h 35"/>
                <a:gd name="T72" fmla="*/ 21 w 314"/>
                <a:gd name="T73" fmla="*/ 32 h 35"/>
                <a:gd name="T74" fmla="*/ 14 w 314"/>
                <a:gd name="T75" fmla="*/ 30 h 35"/>
                <a:gd name="T76" fmla="*/ 8 w 314"/>
                <a:gd name="T77" fmla="*/ 28 h 35"/>
                <a:gd name="T78" fmla="*/ 3 w 314"/>
                <a:gd name="T79" fmla="*/ 25 h 35"/>
                <a:gd name="T80" fmla="*/ 2 w 314"/>
                <a:gd name="T81" fmla="*/ 21 h 35"/>
                <a:gd name="T82" fmla="*/ 0 w 314"/>
                <a:gd name="T83" fmla="*/ 19 h 35"/>
                <a:gd name="T84" fmla="*/ 1 w 314"/>
                <a:gd name="T85" fmla="*/ 17 h 35"/>
                <a:gd name="T86" fmla="*/ 5 w 314"/>
                <a:gd name="T87" fmla="*/ 16 h 35"/>
                <a:gd name="T88" fmla="*/ 10 w 314"/>
                <a:gd name="T89" fmla="*/ 13 h 35"/>
                <a:gd name="T90" fmla="*/ 16 w 314"/>
                <a:gd name="T91" fmla="*/ 12 h 35"/>
                <a:gd name="T92" fmla="*/ 25 w 314"/>
                <a:gd name="T93" fmla="*/ 9 h 35"/>
                <a:gd name="T94" fmla="*/ 36 w 314"/>
                <a:gd name="T95" fmla="*/ 8 h 35"/>
                <a:gd name="T96" fmla="*/ 47 w 314"/>
                <a:gd name="T97" fmla="*/ 5 h 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4"/>
                <a:gd name="T148" fmla="*/ 0 h 35"/>
                <a:gd name="T149" fmla="*/ 314 w 314"/>
                <a:gd name="T150" fmla="*/ 35 h 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4" h="35">
                  <a:moveTo>
                    <a:pt x="47" y="5"/>
                  </a:moveTo>
                  <a:lnTo>
                    <a:pt x="48" y="6"/>
                  </a:lnTo>
                  <a:lnTo>
                    <a:pt x="52" y="6"/>
                  </a:lnTo>
                  <a:lnTo>
                    <a:pt x="57" y="4"/>
                  </a:lnTo>
                  <a:lnTo>
                    <a:pt x="65" y="3"/>
                  </a:lnTo>
                  <a:lnTo>
                    <a:pt x="75" y="3"/>
                  </a:lnTo>
                  <a:lnTo>
                    <a:pt x="87" y="2"/>
                  </a:lnTo>
                  <a:lnTo>
                    <a:pt x="101" y="0"/>
                  </a:lnTo>
                  <a:lnTo>
                    <a:pt x="117" y="1"/>
                  </a:lnTo>
                  <a:lnTo>
                    <a:pt x="134" y="1"/>
                  </a:lnTo>
                  <a:lnTo>
                    <a:pt x="154" y="0"/>
                  </a:lnTo>
                  <a:lnTo>
                    <a:pt x="175" y="1"/>
                  </a:lnTo>
                  <a:lnTo>
                    <a:pt x="200" y="3"/>
                  </a:lnTo>
                  <a:lnTo>
                    <a:pt x="225" y="4"/>
                  </a:lnTo>
                  <a:lnTo>
                    <a:pt x="252" y="6"/>
                  </a:lnTo>
                  <a:lnTo>
                    <a:pt x="282" y="8"/>
                  </a:lnTo>
                  <a:lnTo>
                    <a:pt x="313" y="13"/>
                  </a:lnTo>
                  <a:lnTo>
                    <a:pt x="312" y="14"/>
                  </a:lnTo>
                  <a:lnTo>
                    <a:pt x="307" y="15"/>
                  </a:lnTo>
                  <a:lnTo>
                    <a:pt x="301" y="16"/>
                  </a:lnTo>
                  <a:lnTo>
                    <a:pt x="293" y="16"/>
                  </a:lnTo>
                  <a:lnTo>
                    <a:pt x="282" y="20"/>
                  </a:lnTo>
                  <a:lnTo>
                    <a:pt x="269" y="20"/>
                  </a:lnTo>
                  <a:lnTo>
                    <a:pt x="253" y="21"/>
                  </a:lnTo>
                  <a:lnTo>
                    <a:pt x="238" y="23"/>
                  </a:lnTo>
                  <a:lnTo>
                    <a:pt x="217" y="24"/>
                  </a:lnTo>
                  <a:lnTo>
                    <a:pt x="198" y="27"/>
                  </a:lnTo>
                  <a:lnTo>
                    <a:pt x="177" y="28"/>
                  </a:lnTo>
                  <a:lnTo>
                    <a:pt x="153" y="29"/>
                  </a:lnTo>
                  <a:lnTo>
                    <a:pt x="129" y="32"/>
                  </a:lnTo>
                  <a:lnTo>
                    <a:pt x="103" y="33"/>
                  </a:lnTo>
                  <a:lnTo>
                    <a:pt x="77" y="32"/>
                  </a:lnTo>
                  <a:lnTo>
                    <a:pt x="49" y="33"/>
                  </a:lnTo>
                  <a:lnTo>
                    <a:pt x="44" y="32"/>
                  </a:lnTo>
                  <a:lnTo>
                    <a:pt x="38" y="34"/>
                  </a:lnTo>
                  <a:lnTo>
                    <a:pt x="29" y="33"/>
                  </a:lnTo>
                  <a:lnTo>
                    <a:pt x="21" y="32"/>
                  </a:lnTo>
                  <a:lnTo>
                    <a:pt x="14" y="30"/>
                  </a:lnTo>
                  <a:lnTo>
                    <a:pt x="8" y="28"/>
                  </a:lnTo>
                  <a:lnTo>
                    <a:pt x="3" y="25"/>
                  </a:lnTo>
                  <a:lnTo>
                    <a:pt x="2" y="21"/>
                  </a:lnTo>
                  <a:lnTo>
                    <a:pt x="0" y="19"/>
                  </a:lnTo>
                  <a:lnTo>
                    <a:pt x="1" y="17"/>
                  </a:lnTo>
                  <a:lnTo>
                    <a:pt x="5" y="16"/>
                  </a:lnTo>
                  <a:lnTo>
                    <a:pt x="10" y="13"/>
                  </a:lnTo>
                  <a:lnTo>
                    <a:pt x="16" y="12"/>
                  </a:lnTo>
                  <a:lnTo>
                    <a:pt x="25" y="9"/>
                  </a:lnTo>
                  <a:lnTo>
                    <a:pt x="36" y="8"/>
                  </a:lnTo>
                  <a:lnTo>
                    <a:pt x="47" y="5"/>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23" name="Freeform 43"/>
            <p:cNvSpPr>
              <a:spLocks/>
            </p:cNvSpPr>
            <p:nvPr/>
          </p:nvSpPr>
          <p:spPr bwMode="auto">
            <a:xfrm>
              <a:off x="3042" y="2333"/>
              <a:ext cx="327" cy="36"/>
            </a:xfrm>
            <a:custGeom>
              <a:avLst/>
              <a:gdLst>
                <a:gd name="T0" fmla="*/ 49 w 327"/>
                <a:gd name="T1" fmla="*/ 4 h 36"/>
                <a:gd name="T2" fmla="*/ 49 w 327"/>
                <a:gd name="T3" fmla="*/ 4 h 36"/>
                <a:gd name="T4" fmla="*/ 51 w 327"/>
                <a:gd name="T5" fmla="*/ 4 h 36"/>
                <a:gd name="T6" fmla="*/ 53 w 327"/>
                <a:gd name="T7" fmla="*/ 4 h 36"/>
                <a:gd name="T8" fmla="*/ 60 w 327"/>
                <a:gd name="T9" fmla="*/ 4 h 36"/>
                <a:gd name="T10" fmla="*/ 67 w 327"/>
                <a:gd name="T11" fmla="*/ 3 h 36"/>
                <a:gd name="T12" fmla="*/ 77 w 327"/>
                <a:gd name="T13" fmla="*/ 2 h 36"/>
                <a:gd name="T14" fmla="*/ 90 w 327"/>
                <a:gd name="T15" fmla="*/ 2 h 36"/>
                <a:gd name="T16" fmla="*/ 104 w 327"/>
                <a:gd name="T17" fmla="*/ 0 h 36"/>
                <a:gd name="T18" fmla="*/ 122 w 327"/>
                <a:gd name="T19" fmla="*/ 1 h 36"/>
                <a:gd name="T20" fmla="*/ 139 w 327"/>
                <a:gd name="T21" fmla="*/ 1 h 36"/>
                <a:gd name="T22" fmla="*/ 160 w 327"/>
                <a:gd name="T23" fmla="*/ 1 h 36"/>
                <a:gd name="T24" fmla="*/ 182 w 327"/>
                <a:gd name="T25" fmla="*/ 2 h 36"/>
                <a:gd name="T26" fmla="*/ 208 w 327"/>
                <a:gd name="T27" fmla="*/ 3 h 36"/>
                <a:gd name="T28" fmla="*/ 233 w 327"/>
                <a:gd name="T29" fmla="*/ 5 h 36"/>
                <a:gd name="T30" fmla="*/ 263 w 327"/>
                <a:gd name="T31" fmla="*/ 9 h 36"/>
                <a:gd name="T32" fmla="*/ 294 w 327"/>
                <a:gd name="T33" fmla="*/ 12 h 36"/>
                <a:gd name="T34" fmla="*/ 326 w 327"/>
                <a:gd name="T35" fmla="*/ 17 h 36"/>
                <a:gd name="T36" fmla="*/ 325 w 327"/>
                <a:gd name="T37" fmla="*/ 18 h 36"/>
                <a:gd name="T38" fmla="*/ 320 w 327"/>
                <a:gd name="T39" fmla="*/ 19 h 36"/>
                <a:gd name="T40" fmla="*/ 314 w 327"/>
                <a:gd name="T41" fmla="*/ 20 h 36"/>
                <a:gd name="T42" fmla="*/ 305 w 327"/>
                <a:gd name="T43" fmla="*/ 22 h 36"/>
                <a:gd name="T44" fmla="*/ 293 w 327"/>
                <a:gd name="T45" fmla="*/ 23 h 36"/>
                <a:gd name="T46" fmla="*/ 279 w 327"/>
                <a:gd name="T47" fmla="*/ 22 h 36"/>
                <a:gd name="T48" fmla="*/ 264 w 327"/>
                <a:gd name="T49" fmla="*/ 26 h 36"/>
                <a:gd name="T50" fmla="*/ 247 w 327"/>
                <a:gd name="T51" fmla="*/ 26 h 36"/>
                <a:gd name="T52" fmla="*/ 228 w 327"/>
                <a:gd name="T53" fmla="*/ 29 h 36"/>
                <a:gd name="T54" fmla="*/ 206 w 327"/>
                <a:gd name="T55" fmla="*/ 30 h 36"/>
                <a:gd name="T56" fmla="*/ 183 w 327"/>
                <a:gd name="T57" fmla="*/ 31 h 36"/>
                <a:gd name="T58" fmla="*/ 160 w 327"/>
                <a:gd name="T59" fmla="*/ 32 h 36"/>
                <a:gd name="T60" fmla="*/ 134 w 327"/>
                <a:gd name="T61" fmla="*/ 34 h 36"/>
                <a:gd name="T62" fmla="*/ 107 w 327"/>
                <a:gd name="T63" fmla="*/ 34 h 36"/>
                <a:gd name="T64" fmla="*/ 79 w 327"/>
                <a:gd name="T65" fmla="*/ 34 h 36"/>
                <a:gd name="T66" fmla="*/ 52 w 327"/>
                <a:gd name="T67" fmla="*/ 33 h 36"/>
                <a:gd name="T68" fmla="*/ 46 w 327"/>
                <a:gd name="T69" fmla="*/ 35 h 36"/>
                <a:gd name="T70" fmla="*/ 40 w 327"/>
                <a:gd name="T71" fmla="*/ 35 h 36"/>
                <a:gd name="T72" fmla="*/ 30 w 327"/>
                <a:gd name="T73" fmla="*/ 34 h 36"/>
                <a:gd name="T74" fmla="*/ 22 w 327"/>
                <a:gd name="T75" fmla="*/ 33 h 36"/>
                <a:gd name="T76" fmla="*/ 14 w 327"/>
                <a:gd name="T77" fmla="*/ 31 h 36"/>
                <a:gd name="T78" fmla="*/ 8 w 327"/>
                <a:gd name="T79" fmla="*/ 28 h 36"/>
                <a:gd name="T80" fmla="*/ 3 w 327"/>
                <a:gd name="T81" fmla="*/ 25 h 36"/>
                <a:gd name="T82" fmla="*/ 2 w 327"/>
                <a:gd name="T83" fmla="*/ 20 h 36"/>
                <a:gd name="T84" fmla="*/ 0 w 327"/>
                <a:gd name="T85" fmla="*/ 18 h 36"/>
                <a:gd name="T86" fmla="*/ 2 w 327"/>
                <a:gd name="T87" fmla="*/ 17 h 36"/>
                <a:gd name="T88" fmla="*/ 6 w 327"/>
                <a:gd name="T89" fmla="*/ 15 h 36"/>
                <a:gd name="T90" fmla="*/ 10 w 327"/>
                <a:gd name="T91" fmla="*/ 12 h 36"/>
                <a:gd name="T92" fmla="*/ 16 w 327"/>
                <a:gd name="T93" fmla="*/ 11 h 36"/>
                <a:gd name="T94" fmla="*/ 26 w 327"/>
                <a:gd name="T95" fmla="*/ 8 h 36"/>
                <a:gd name="T96" fmla="*/ 37 w 327"/>
                <a:gd name="T97" fmla="*/ 7 h 36"/>
                <a:gd name="T98" fmla="*/ 49 w 327"/>
                <a:gd name="T99" fmla="*/ 4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7"/>
                <a:gd name="T151" fmla="*/ 0 h 36"/>
                <a:gd name="T152" fmla="*/ 327 w 327"/>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7" h="36">
                  <a:moveTo>
                    <a:pt x="49" y="4"/>
                  </a:moveTo>
                  <a:lnTo>
                    <a:pt x="49" y="4"/>
                  </a:lnTo>
                  <a:lnTo>
                    <a:pt x="51" y="4"/>
                  </a:lnTo>
                  <a:lnTo>
                    <a:pt x="53" y="4"/>
                  </a:lnTo>
                  <a:lnTo>
                    <a:pt x="60" y="4"/>
                  </a:lnTo>
                  <a:lnTo>
                    <a:pt x="67" y="3"/>
                  </a:lnTo>
                  <a:lnTo>
                    <a:pt x="77" y="2"/>
                  </a:lnTo>
                  <a:lnTo>
                    <a:pt x="90" y="2"/>
                  </a:lnTo>
                  <a:lnTo>
                    <a:pt x="104" y="0"/>
                  </a:lnTo>
                  <a:lnTo>
                    <a:pt x="122" y="1"/>
                  </a:lnTo>
                  <a:lnTo>
                    <a:pt x="139" y="1"/>
                  </a:lnTo>
                  <a:lnTo>
                    <a:pt x="160" y="1"/>
                  </a:lnTo>
                  <a:lnTo>
                    <a:pt x="182" y="2"/>
                  </a:lnTo>
                  <a:lnTo>
                    <a:pt x="208" y="3"/>
                  </a:lnTo>
                  <a:lnTo>
                    <a:pt x="233" y="5"/>
                  </a:lnTo>
                  <a:lnTo>
                    <a:pt x="263" y="9"/>
                  </a:lnTo>
                  <a:lnTo>
                    <a:pt x="294" y="12"/>
                  </a:lnTo>
                  <a:lnTo>
                    <a:pt x="326" y="17"/>
                  </a:lnTo>
                  <a:lnTo>
                    <a:pt x="325" y="18"/>
                  </a:lnTo>
                  <a:lnTo>
                    <a:pt x="320" y="19"/>
                  </a:lnTo>
                  <a:lnTo>
                    <a:pt x="314" y="20"/>
                  </a:lnTo>
                  <a:lnTo>
                    <a:pt x="305" y="22"/>
                  </a:lnTo>
                  <a:lnTo>
                    <a:pt x="293" y="23"/>
                  </a:lnTo>
                  <a:lnTo>
                    <a:pt x="279" y="22"/>
                  </a:lnTo>
                  <a:lnTo>
                    <a:pt x="264" y="26"/>
                  </a:lnTo>
                  <a:lnTo>
                    <a:pt x="247" y="26"/>
                  </a:lnTo>
                  <a:lnTo>
                    <a:pt x="228" y="29"/>
                  </a:lnTo>
                  <a:lnTo>
                    <a:pt x="206" y="30"/>
                  </a:lnTo>
                  <a:lnTo>
                    <a:pt x="183" y="31"/>
                  </a:lnTo>
                  <a:lnTo>
                    <a:pt x="160" y="32"/>
                  </a:lnTo>
                  <a:lnTo>
                    <a:pt x="134" y="34"/>
                  </a:lnTo>
                  <a:lnTo>
                    <a:pt x="107" y="34"/>
                  </a:lnTo>
                  <a:lnTo>
                    <a:pt x="79" y="34"/>
                  </a:lnTo>
                  <a:lnTo>
                    <a:pt x="52" y="33"/>
                  </a:lnTo>
                  <a:lnTo>
                    <a:pt x="46" y="35"/>
                  </a:lnTo>
                  <a:lnTo>
                    <a:pt x="40" y="35"/>
                  </a:lnTo>
                  <a:lnTo>
                    <a:pt x="30" y="34"/>
                  </a:lnTo>
                  <a:lnTo>
                    <a:pt x="22" y="33"/>
                  </a:lnTo>
                  <a:lnTo>
                    <a:pt x="14" y="31"/>
                  </a:lnTo>
                  <a:lnTo>
                    <a:pt x="8" y="28"/>
                  </a:lnTo>
                  <a:lnTo>
                    <a:pt x="3" y="25"/>
                  </a:lnTo>
                  <a:lnTo>
                    <a:pt x="2" y="20"/>
                  </a:lnTo>
                  <a:lnTo>
                    <a:pt x="0" y="18"/>
                  </a:lnTo>
                  <a:lnTo>
                    <a:pt x="2" y="17"/>
                  </a:lnTo>
                  <a:lnTo>
                    <a:pt x="6" y="15"/>
                  </a:lnTo>
                  <a:lnTo>
                    <a:pt x="10" y="12"/>
                  </a:lnTo>
                  <a:lnTo>
                    <a:pt x="16" y="11"/>
                  </a:lnTo>
                  <a:lnTo>
                    <a:pt x="26" y="8"/>
                  </a:lnTo>
                  <a:lnTo>
                    <a:pt x="37" y="7"/>
                  </a:lnTo>
                  <a:lnTo>
                    <a:pt x="49" y="4"/>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24" name="Freeform 44"/>
            <p:cNvSpPr>
              <a:spLocks/>
            </p:cNvSpPr>
            <p:nvPr/>
          </p:nvSpPr>
          <p:spPr bwMode="auto">
            <a:xfrm>
              <a:off x="1714" y="2157"/>
              <a:ext cx="85" cy="149"/>
            </a:xfrm>
            <a:custGeom>
              <a:avLst/>
              <a:gdLst>
                <a:gd name="T0" fmla="*/ 0 w 85"/>
                <a:gd name="T1" fmla="*/ 148 h 149"/>
                <a:gd name="T2" fmla="*/ 21 w 85"/>
                <a:gd name="T3" fmla="*/ 144 h 149"/>
                <a:gd name="T4" fmla="*/ 84 w 85"/>
                <a:gd name="T5" fmla="*/ 0 h 149"/>
                <a:gd name="T6" fmla="*/ 63 w 85"/>
                <a:gd name="T7" fmla="*/ 2 h 149"/>
                <a:gd name="T8" fmla="*/ 0 w 85"/>
                <a:gd name="T9" fmla="*/ 148 h 149"/>
                <a:gd name="T10" fmla="*/ 0 60000 65536"/>
                <a:gd name="T11" fmla="*/ 0 60000 65536"/>
                <a:gd name="T12" fmla="*/ 0 60000 65536"/>
                <a:gd name="T13" fmla="*/ 0 60000 65536"/>
                <a:gd name="T14" fmla="*/ 0 60000 65536"/>
                <a:gd name="T15" fmla="*/ 0 w 85"/>
                <a:gd name="T16" fmla="*/ 0 h 149"/>
                <a:gd name="T17" fmla="*/ 85 w 85"/>
                <a:gd name="T18" fmla="*/ 149 h 149"/>
              </a:gdLst>
              <a:ahLst/>
              <a:cxnLst>
                <a:cxn ang="T10">
                  <a:pos x="T0" y="T1"/>
                </a:cxn>
                <a:cxn ang="T11">
                  <a:pos x="T2" y="T3"/>
                </a:cxn>
                <a:cxn ang="T12">
                  <a:pos x="T4" y="T5"/>
                </a:cxn>
                <a:cxn ang="T13">
                  <a:pos x="T6" y="T7"/>
                </a:cxn>
                <a:cxn ang="T14">
                  <a:pos x="T8" y="T9"/>
                </a:cxn>
              </a:cxnLst>
              <a:rect l="T15" t="T16" r="T17" b="T18"/>
              <a:pathLst>
                <a:path w="85" h="149">
                  <a:moveTo>
                    <a:pt x="0" y="148"/>
                  </a:moveTo>
                  <a:lnTo>
                    <a:pt x="21" y="144"/>
                  </a:lnTo>
                  <a:lnTo>
                    <a:pt x="84" y="0"/>
                  </a:lnTo>
                  <a:lnTo>
                    <a:pt x="63" y="2"/>
                  </a:lnTo>
                  <a:lnTo>
                    <a:pt x="0" y="148"/>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25" name="Freeform 45"/>
            <p:cNvSpPr>
              <a:spLocks/>
            </p:cNvSpPr>
            <p:nvPr/>
          </p:nvSpPr>
          <p:spPr bwMode="auto">
            <a:xfrm>
              <a:off x="1710" y="2157"/>
              <a:ext cx="89" cy="163"/>
            </a:xfrm>
            <a:custGeom>
              <a:avLst/>
              <a:gdLst>
                <a:gd name="T0" fmla="*/ 0 w 89"/>
                <a:gd name="T1" fmla="*/ 162 h 163"/>
                <a:gd name="T2" fmla="*/ 21 w 89"/>
                <a:gd name="T3" fmla="*/ 157 h 163"/>
                <a:gd name="T4" fmla="*/ 88 w 89"/>
                <a:gd name="T5" fmla="*/ 0 h 163"/>
                <a:gd name="T6" fmla="*/ 66 w 89"/>
                <a:gd name="T7" fmla="*/ 3 h 163"/>
                <a:gd name="T8" fmla="*/ 0 w 89"/>
                <a:gd name="T9" fmla="*/ 162 h 163"/>
                <a:gd name="T10" fmla="*/ 0 60000 65536"/>
                <a:gd name="T11" fmla="*/ 0 60000 65536"/>
                <a:gd name="T12" fmla="*/ 0 60000 65536"/>
                <a:gd name="T13" fmla="*/ 0 60000 65536"/>
                <a:gd name="T14" fmla="*/ 0 60000 65536"/>
                <a:gd name="T15" fmla="*/ 0 w 89"/>
                <a:gd name="T16" fmla="*/ 0 h 163"/>
                <a:gd name="T17" fmla="*/ 89 w 89"/>
                <a:gd name="T18" fmla="*/ 163 h 163"/>
              </a:gdLst>
              <a:ahLst/>
              <a:cxnLst>
                <a:cxn ang="T10">
                  <a:pos x="T0" y="T1"/>
                </a:cxn>
                <a:cxn ang="T11">
                  <a:pos x="T2" y="T3"/>
                </a:cxn>
                <a:cxn ang="T12">
                  <a:pos x="T4" y="T5"/>
                </a:cxn>
                <a:cxn ang="T13">
                  <a:pos x="T6" y="T7"/>
                </a:cxn>
                <a:cxn ang="T14">
                  <a:pos x="T8" y="T9"/>
                </a:cxn>
              </a:cxnLst>
              <a:rect l="T15" t="T16" r="T17" b="T18"/>
              <a:pathLst>
                <a:path w="89" h="163">
                  <a:moveTo>
                    <a:pt x="0" y="162"/>
                  </a:moveTo>
                  <a:lnTo>
                    <a:pt x="21" y="157"/>
                  </a:lnTo>
                  <a:lnTo>
                    <a:pt x="88" y="0"/>
                  </a:lnTo>
                  <a:lnTo>
                    <a:pt x="66" y="3"/>
                  </a:lnTo>
                  <a:lnTo>
                    <a:pt x="0" y="162"/>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26" name="Freeform 46"/>
            <p:cNvSpPr>
              <a:spLocks/>
            </p:cNvSpPr>
            <p:nvPr/>
          </p:nvSpPr>
          <p:spPr bwMode="auto">
            <a:xfrm>
              <a:off x="1717" y="2156"/>
              <a:ext cx="78" cy="148"/>
            </a:xfrm>
            <a:custGeom>
              <a:avLst/>
              <a:gdLst>
                <a:gd name="T0" fmla="*/ 0 w 78"/>
                <a:gd name="T1" fmla="*/ 147 h 148"/>
                <a:gd name="T2" fmla="*/ 14 w 78"/>
                <a:gd name="T3" fmla="*/ 146 h 148"/>
                <a:gd name="T4" fmla="*/ 77 w 78"/>
                <a:gd name="T5" fmla="*/ 0 h 148"/>
                <a:gd name="T6" fmla="*/ 64 w 78"/>
                <a:gd name="T7" fmla="*/ 3 h 148"/>
                <a:gd name="T8" fmla="*/ 0 w 78"/>
                <a:gd name="T9" fmla="*/ 147 h 148"/>
                <a:gd name="T10" fmla="*/ 0 60000 65536"/>
                <a:gd name="T11" fmla="*/ 0 60000 65536"/>
                <a:gd name="T12" fmla="*/ 0 60000 65536"/>
                <a:gd name="T13" fmla="*/ 0 60000 65536"/>
                <a:gd name="T14" fmla="*/ 0 60000 65536"/>
                <a:gd name="T15" fmla="*/ 0 w 78"/>
                <a:gd name="T16" fmla="*/ 0 h 148"/>
                <a:gd name="T17" fmla="*/ 78 w 78"/>
                <a:gd name="T18" fmla="*/ 148 h 148"/>
              </a:gdLst>
              <a:ahLst/>
              <a:cxnLst>
                <a:cxn ang="T10">
                  <a:pos x="T0" y="T1"/>
                </a:cxn>
                <a:cxn ang="T11">
                  <a:pos x="T2" y="T3"/>
                </a:cxn>
                <a:cxn ang="T12">
                  <a:pos x="T4" y="T5"/>
                </a:cxn>
                <a:cxn ang="T13">
                  <a:pos x="T6" y="T7"/>
                </a:cxn>
                <a:cxn ang="T14">
                  <a:pos x="T8" y="T9"/>
                </a:cxn>
              </a:cxnLst>
              <a:rect l="T15" t="T16" r="T17" b="T18"/>
              <a:pathLst>
                <a:path w="78" h="148">
                  <a:moveTo>
                    <a:pt x="0" y="147"/>
                  </a:moveTo>
                  <a:lnTo>
                    <a:pt x="14" y="146"/>
                  </a:lnTo>
                  <a:lnTo>
                    <a:pt x="77" y="0"/>
                  </a:lnTo>
                  <a:lnTo>
                    <a:pt x="64" y="3"/>
                  </a:lnTo>
                  <a:lnTo>
                    <a:pt x="0" y="147"/>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27" name="Freeform 47"/>
            <p:cNvSpPr>
              <a:spLocks/>
            </p:cNvSpPr>
            <p:nvPr/>
          </p:nvSpPr>
          <p:spPr bwMode="auto">
            <a:xfrm>
              <a:off x="1713" y="2156"/>
              <a:ext cx="82" cy="161"/>
            </a:xfrm>
            <a:custGeom>
              <a:avLst/>
              <a:gdLst>
                <a:gd name="T0" fmla="*/ 0 w 82"/>
                <a:gd name="T1" fmla="*/ 160 h 161"/>
                <a:gd name="T2" fmla="*/ 15 w 82"/>
                <a:gd name="T3" fmla="*/ 159 h 161"/>
                <a:gd name="T4" fmla="*/ 81 w 82"/>
                <a:gd name="T5" fmla="*/ 0 h 161"/>
                <a:gd name="T6" fmla="*/ 67 w 82"/>
                <a:gd name="T7" fmla="*/ 3 h 161"/>
                <a:gd name="T8" fmla="*/ 0 w 82"/>
                <a:gd name="T9" fmla="*/ 160 h 161"/>
                <a:gd name="T10" fmla="*/ 0 60000 65536"/>
                <a:gd name="T11" fmla="*/ 0 60000 65536"/>
                <a:gd name="T12" fmla="*/ 0 60000 65536"/>
                <a:gd name="T13" fmla="*/ 0 60000 65536"/>
                <a:gd name="T14" fmla="*/ 0 60000 65536"/>
                <a:gd name="T15" fmla="*/ 0 w 82"/>
                <a:gd name="T16" fmla="*/ 0 h 161"/>
                <a:gd name="T17" fmla="*/ 82 w 82"/>
                <a:gd name="T18" fmla="*/ 161 h 161"/>
              </a:gdLst>
              <a:ahLst/>
              <a:cxnLst>
                <a:cxn ang="T10">
                  <a:pos x="T0" y="T1"/>
                </a:cxn>
                <a:cxn ang="T11">
                  <a:pos x="T2" y="T3"/>
                </a:cxn>
                <a:cxn ang="T12">
                  <a:pos x="T4" y="T5"/>
                </a:cxn>
                <a:cxn ang="T13">
                  <a:pos x="T6" y="T7"/>
                </a:cxn>
                <a:cxn ang="T14">
                  <a:pos x="T8" y="T9"/>
                </a:cxn>
              </a:cxnLst>
              <a:rect l="T15" t="T16" r="T17" b="T18"/>
              <a:pathLst>
                <a:path w="82" h="161">
                  <a:moveTo>
                    <a:pt x="0" y="160"/>
                  </a:moveTo>
                  <a:lnTo>
                    <a:pt x="15" y="159"/>
                  </a:lnTo>
                  <a:lnTo>
                    <a:pt x="81" y="0"/>
                  </a:lnTo>
                  <a:lnTo>
                    <a:pt x="67" y="3"/>
                  </a:lnTo>
                  <a:lnTo>
                    <a:pt x="0" y="160"/>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28" name="Freeform 48"/>
            <p:cNvSpPr>
              <a:spLocks/>
            </p:cNvSpPr>
            <p:nvPr/>
          </p:nvSpPr>
          <p:spPr bwMode="auto">
            <a:xfrm>
              <a:off x="1450" y="2591"/>
              <a:ext cx="851" cy="29"/>
            </a:xfrm>
            <a:custGeom>
              <a:avLst/>
              <a:gdLst>
                <a:gd name="T0" fmla="*/ 0 w 851"/>
                <a:gd name="T1" fmla="*/ 16 h 29"/>
                <a:gd name="T2" fmla="*/ 0 w 851"/>
                <a:gd name="T3" fmla="*/ 16 h 29"/>
                <a:gd name="T4" fmla="*/ 3 w 851"/>
                <a:gd name="T5" fmla="*/ 15 h 29"/>
                <a:gd name="T6" fmla="*/ 13 w 851"/>
                <a:gd name="T7" fmla="*/ 14 h 29"/>
                <a:gd name="T8" fmla="*/ 24 w 851"/>
                <a:gd name="T9" fmla="*/ 11 h 29"/>
                <a:gd name="T10" fmla="*/ 37 w 851"/>
                <a:gd name="T11" fmla="*/ 9 h 29"/>
                <a:gd name="T12" fmla="*/ 52 w 851"/>
                <a:gd name="T13" fmla="*/ 4 h 29"/>
                <a:gd name="T14" fmla="*/ 62 w 851"/>
                <a:gd name="T15" fmla="*/ 2 h 29"/>
                <a:gd name="T16" fmla="*/ 71 w 851"/>
                <a:gd name="T17" fmla="*/ 1 h 29"/>
                <a:gd name="T18" fmla="*/ 73 w 851"/>
                <a:gd name="T19" fmla="*/ 0 h 29"/>
                <a:gd name="T20" fmla="*/ 75 w 851"/>
                <a:gd name="T21" fmla="*/ 0 h 29"/>
                <a:gd name="T22" fmla="*/ 78 w 851"/>
                <a:gd name="T23" fmla="*/ 1 h 29"/>
                <a:gd name="T24" fmla="*/ 85 w 851"/>
                <a:gd name="T25" fmla="*/ 0 h 29"/>
                <a:gd name="T26" fmla="*/ 95 w 851"/>
                <a:gd name="T27" fmla="*/ 0 h 29"/>
                <a:gd name="T28" fmla="*/ 107 w 851"/>
                <a:gd name="T29" fmla="*/ 0 h 29"/>
                <a:gd name="T30" fmla="*/ 121 w 851"/>
                <a:gd name="T31" fmla="*/ 0 h 29"/>
                <a:gd name="T32" fmla="*/ 136 w 851"/>
                <a:gd name="T33" fmla="*/ 1 h 29"/>
                <a:gd name="T34" fmla="*/ 155 w 851"/>
                <a:gd name="T35" fmla="*/ 0 h 29"/>
                <a:gd name="T36" fmla="*/ 173 w 851"/>
                <a:gd name="T37" fmla="*/ 1 h 29"/>
                <a:gd name="T38" fmla="*/ 195 w 851"/>
                <a:gd name="T39" fmla="*/ 1 h 29"/>
                <a:gd name="T40" fmla="*/ 216 w 851"/>
                <a:gd name="T41" fmla="*/ 1 h 29"/>
                <a:gd name="T42" fmla="*/ 238 w 851"/>
                <a:gd name="T43" fmla="*/ 2 h 29"/>
                <a:gd name="T44" fmla="*/ 262 w 851"/>
                <a:gd name="T45" fmla="*/ 1 h 29"/>
                <a:gd name="T46" fmla="*/ 287 w 851"/>
                <a:gd name="T47" fmla="*/ 2 h 29"/>
                <a:gd name="T48" fmla="*/ 312 w 851"/>
                <a:gd name="T49" fmla="*/ 1 h 29"/>
                <a:gd name="T50" fmla="*/ 337 w 851"/>
                <a:gd name="T51" fmla="*/ 2 h 29"/>
                <a:gd name="T52" fmla="*/ 362 w 851"/>
                <a:gd name="T53" fmla="*/ 2 h 29"/>
                <a:gd name="T54" fmla="*/ 386 w 851"/>
                <a:gd name="T55" fmla="*/ 3 h 29"/>
                <a:gd name="T56" fmla="*/ 410 w 851"/>
                <a:gd name="T57" fmla="*/ 3 h 29"/>
                <a:gd name="T58" fmla="*/ 434 w 851"/>
                <a:gd name="T59" fmla="*/ 3 h 29"/>
                <a:gd name="T60" fmla="*/ 456 w 851"/>
                <a:gd name="T61" fmla="*/ 3 h 29"/>
                <a:gd name="T62" fmla="*/ 479 w 851"/>
                <a:gd name="T63" fmla="*/ 3 h 29"/>
                <a:gd name="T64" fmla="*/ 500 w 851"/>
                <a:gd name="T65" fmla="*/ 4 h 29"/>
                <a:gd name="T66" fmla="*/ 520 w 851"/>
                <a:gd name="T67" fmla="*/ 5 h 29"/>
                <a:gd name="T68" fmla="*/ 538 w 851"/>
                <a:gd name="T69" fmla="*/ 4 h 29"/>
                <a:gd name="T70" fmla="*/ 555 w 851"/>
                <a:gd name="T71" fmla="*/ 5 h 29"/>
                <a:gd name="T72" fmla="*/ 568 w 851"/>
                <a:gd name="T73" fmla="*/ 5 h 29"/>
                <a:gd name="T74" fmla="*/ 580 w 851"/>
                <a:gd name="T75" fmla="*/ 6 h 29"/>
                <a:gd name="T76" fmla="*/ 590 w 851"/>
                <a:gd name="T77" fmla="*/ 5 h 29"/>
                <a:gd name="T78" fmla="*/ 596 w 851"/>
                <a:gd name="T79" fmla="*/ 7 h 29"/>
                <a:gd name="T80" fmla="*/ 602 w 851"/>
                <a:gd name="T81" fmla="*/ 7 h 29"/>
                <a:gd name="T82" fmla="*/ 603 w 851"/>
                <a:gd name="T83" fmla="*/ 7 h 29"/>
                <a:gd name="T84" fmla="*/ 606 w 851"/>
                <a:gd name="T85" fmla="*/ 8 h 29"/>
                <a:gd name="T86" fmla="*/ 614 w 851"/>
                <a:gd name="T87" fmla="*/ 9 h 29"/>
                <a:gd name="T88" fmla="*/ 626 w 851"/>
                <a:gd name="T89" fmla="*/ 10 h 29"/>
                <a:gd name="T90" fmla="*/ 642 w 851"/>
                <a:gd name="T91" fmla="*/ 12 h 29"/>
                <a:gd name="T92" fmla="*/ 661 w 851"/>
                <a:gd name="T93" fmla="*/ 13 h 29"/>
                <a:gd name="T94" fmla="*/ 681 w 851"/>
                <a:gd name="T95" fmla="*/ 15 h 29"/>
                <a:gd name="T96" fmla="*/ 702 w 851"/>
                <a:gd name="T97" fmla="*/ 17 h 29"/>
                <a:gd name="T98" fmla="*/ 727 w 851"/>
                <a:gd name="T99" fmla="*/ 18 h 29"/>
                <a:gd name="T100" fmla="*/ 749 w 851"/>
                <a:gd name="T101" fmla="*/ 20 h 29"/>
                <a:gd name="T102" fmla="*/ 772 w 851"/>
                <a:gd name="T103" fmla="*/ 22 h 29"/>
                <a:gd name="T104" fmla="*/ 793 w 851"/>
                <a:gd name="T105" fmla="*/ 23 h 29"/>
                <a:gd name="T106" fmla="*/ 812 w 851"/>
                <a:gd name="T107" fmla="*/ 25 h 29"/>
                <a:gd name="T108" fmla="*/ 827 w 851"/>
                <a:gd name="T109" fmla="*/ 25 h 29"/>
                <a:gd name="T110" fmla="*/ 840 w 851"/>
                <a:gd name="T111" fmla="*/ 28 h 29"/>
                <a:gd name="T112" fmla="*/ 847 w 851"/>
                <a:gd name="T113" fmla="*/ 27 h 29"/>
                <a:gd name="T114" fmla="*/ 850 w 851"/>
                <a:gd name="T115" fmla="*/ 27 h 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1"/>
                <a:gd name="T175" fmla="*/ 0 h 29"/>
                <a:gd name="T176" fmla="*/ 851 w 851"/>
                <a:gd name="T177" fmla="*/ 29 h 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1" h="29">
                  <a:moveTo>
                    <a:pt x="0" y="16"/>
                  </a:moveTo>
                  <a:lnTo>
                    <a:pt x="0" y="16"/>
                  </a:lnTo>
                  <a:lnTo>
                    <a:pt x="3" y="15"/>
                  </a:lnTo>
                  <a:lnTo>
                    <a:pt x="13" y="14"/>
                  </a:lnTo>
                  <a:lnTo>
                    <a:pt x="24" y="11"/>
                  </a:lnTo>
                  <a:lnTo>
                    <a:pt x="37" y="9"/>
                  </a:lnTo>
                  <a:lnTo>
                    <a:pt x="52" y="4"/>
                  </a:lnTo>
                  <a:lnTo>
                    <a:pt x="62" y="2"/>
                  </a:lnTo>
                  <a:lnTo>
                    <a:pt x="71" y="1"/>
                  </a:lnTo>
                  <a:lnTo>
                    <a:pt x="73" y="0"/>
                  </a:lnTo>
                  <a:lnTo>
                    <a:pt x="75" y="0"/>
                  </a:lnTo>
                  <a:lnTo>
                    <a:pt x="78" y="1"/>
                  </a:lnTo>
                  <a:lnTo>
                    <a:pt x="85" y="0"/>
                  </a:lnTo>
                  <a:lnTo>
                    <a:pt x="95" y="0"/>
                  </a:lnTo>
                  <a:lnTo>
                    <a:pt x="107" y="0"/>
                  </a:lnTo>
                  <a:lnTo>
                    <a:pt x="121" y="0"/>
                  </a:lnTo>
                  <a:lnTo>
                    <a:pt x="136" y="1"/>
                  </a:lnTo>
                  <a:lnTo>
                    <a:pt x="155" y="0"/>
                  </a:lnTo>
                  <a:lnTo>
                    <a:pt x="173" y="1"/>
                  </a:lnTo>
                  <a:lnTo>
                    <a:pt x="195" y="1"/>
                  </a:lnTo>
                  <a:lnTo>
                    <a:pt x="216" y="1"/>
                  </a:lnTo>
                  <a:lnTo>
                    <a:pt x="238" y="2"/>
                  </a:lnTo>
                  <a:lnTo>
                    <a:pt x="262" y="1"/>
                  </a:lnTo>
                  <a:lnTo>
                    <a:pt x="287" y="2"/>
                  </a:lnTo>
                  <a:lnTo>
                    <a:pt x="312" y="1"/>
                  </a:lnTo>
                  <a:lnTo>
                    <a:pt x="337" y="2"/>
                  </a:lnTo>
                  <a:lnTo>
                    <a:pt x="362" y="2"/>
                  </a:lnTo>
                  <a:lnTo>
                    <a:pt x="386" y="3"/>
                  </a:lnTo>
                  <a:lnTo>
                    <a:pt x="410" y="3"/>
                  </a:lnTo>
                  <a:lnTo>
                    <a:pt x="434" y="3"/>
                  </a:lnTo>
                  <a:lnTo>
                    <a:pt x="456" y="3"/>
                  </a:lnTo>
                  <a:lnTo>
                    <a:pt x="479" y="3"/>
                  </a:lnTo>
                  <a:lnTo>
                    <a:pt x="500" y="4"/>
                  </a:lnTo>
                  <a:lnTo>
                    <a:pt x="520" y="5"/>
                  </a:lnTo>
                  <a:lnTo>
                    <a:pt x="538" y="4"/>
                  </a:lnTo>
                  <a:lnTo>
                    <a:pt x="555" y="5"/>
                  </a:lnTo>
                  <a:lnTo>
                    <a:pt x="568" y="5"/>
                  </a:lnTo>
                  <a:lnTo>
                    <a:pt x="580" y="6"/>
                  </a:lnTo>
                  <a:lnTo>
                    <a:pt x="590" y="5"/>
                  </a:lnTo>
                  <a:lnTo>
                    <a:pt x="596" y="7"/>
                  </a:lnTo>
                  <a:lnTo>
                    <a:pt x="602" y="7"/>
                  </a:lnTo>
                  <a:lnTo>
                    <a:pt x="603" y="7"/>
                  </a:lnTo>
                  <a:lnTo>
                    <a:pt x="606" y="8"/>
                  </a:lnTo>
                  <a:lnTo>
                    <a:pt x="614" y="9"/>
                  </a:lnTo>
                  <a:lnTo>
                    <a:pt x="626" y="10"/>
                  </a:lnTo>
                  <a:lnTo>
                    <a:pt x="642" y="12"/>
                  </a:lnTo>
                  <a:lnTo>
                    <a:pt x="661" y="13"/>
                  </a:lnTo>
                  <a:lnTo>
                    <a:pt x="681" y="15"/>
                  </a:lnTo>
                  <a:lnTo>
                    <a:pt x="702" y="17"/>
                  </a:lnTo>
                  <a:lnTo>
                    <a:pt x="727" y="18"/>
                  </a:lnTo>
                  <a:lnTo>
                    <a:pt x="749" y="20"/>
                  </a:lnTo>
                  <a:lnTo>
                    <a:pt x="772" y="22"/>
                  </a:lnTo>
                  <a:lnTo>
                    <a:pt x="793" y="23"/>
                  </a:lnTo>
                  <a:lnTo>
                    <a:pt x="812" y="25"/>
                  </a:lnTo>
                  <a:lnTo>
                    <a:pt x="827" y="25"/>
                  </a:lnTo>
                  <a:lnTo>
                    <a:pt x="840" y="28"/>
                  </a:lnTo>
                  <a:lnTo>
                    <a:pt x="847" y="27"/>
                  </a:lnTo>
                  <a:lnTo>
                    <a:pt x="850" y="27"/>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29" name="Line 49"/>
            <p:cNvSpPr>
              <a:spLocks noChangeShapeType="1"/>
            </p:cNvSpPr>
            <p:nvPr/>
          </p:nvSpPr>
          <p:spPr bwMode="auto">
            <a:xfrm flipV="1">
              <a:off x="2495" y="2255"/>
              <a:ext cx="1" cy="10"/>
            </a:xfrm>
            <a:prstGeom prst="line">
              <a:avLst/>
            </a:prstGeom>
            <a:noFill/>
            <a:ln w="12700">
              <a:solidFill>
                <a:srgbClr val="99FFFF"/>
              </a:solidFill>
              <a:round/>
              <a:headEnd/>
              <a:tailEnd/>
            </a:ln>
          </p:spPr>
          <p:txBody>
            <a:bodyPr wrap="none" anchor="ctr"/>
            <a:lstStyle/>
            <a:p>
              <a:endParaRPr lang="en-GB" sz="2400" b="1">
                <a:solidFill>
                  <a:srgbClr val="FFFF00"/>
                </a:solidFill>
              </a:endParaRPr>
            </a:p>
          </p:txBody>
        </p:sp>
        <p:sp>
          <p:nvSpPr>
            <p:cNvPr id="41030" name="Freeform 50"/>
            <p:cNvSpPr>
              <a:spLocks/>
            </p:cNvSpPr>
            <p:nvPr/>
          </p:nvSpPr>
          <p:spPr bwMode="auto">
            <a:xfrm>
              <a:off x="2500" y="2258"/>
              <a:ext cx="134" cy="343"/>
            </a:xfrm>
            <a:custGeom>
              <a:avLst/>
              <a:gdLst>
                <a:gd name="T0" fmla="*/ 0 w 134"/>
                <a:gd name="T1" fmla="*/ 1 h 343"/>
                <a:gd name="T2" fmla="*/ 125 w 134"/>
                <a:gd name="T3" fmla="*/ 26 h 343"/>
                <a:gd name="T4" fmla="*/ 133 w 134"/>
                <a:gd name="T5" fmla="*/ 340 h 343"/>
                <a:gd name="T6" fmla="*/ 11 w 134"/>
                <a:gd name="T7" fmla="*/ 342 h 343"/>
                <a:gd name="T8" fmla="*/ 0 w 134"/>
                <a:gd name="T9" fmla="*/ 0 h 343"/>
                <a:gd name="T10" fmla="*/ 0 w 134"/>
                <a:gd name="T11" fmla="*/ 1 h 343"/>
                <a:gd name="T12" fmla="*/ 0 60000 65536"/>
                <a:gd name="T13" fmla="*/ 0 60000 65536"/>
                <a:gd name="T14" fmla="*/ 0 60000 65536"/>
                <a:gd name="T15" fmla="*/ 0 60000 65536"/>
                <a:gd name="T16" fmla="*/ 0 60000 65536"/>
                <a:gd name="T17" fmla="*/ 0 60000 65536"/>
                <a:gd name="T18" fmla="*/ 0 w 134"/>
                <a:gd name="T19" fmla="*/ 0 h 343"/>
                <a:gd name="T20" fmla="*/ 134 w 134"/>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134" h="343">
                  <a:moveTo>
                    <a:pt x="0" y="1"/>
                  </a:moveTo>
                  <a:lnTo>
                    <a:pt x="125" y="26"/>
                  </a:lnTo>
                  <a:lnTo>
                    <a:pt x="133" y="340"/>
                  </a:lnTo>
                  <a:lnTo>
                    <a:pt x="11" y="342"/>
                  </a:lnTo>
                  <a:lnTo>
                    <a:pt x="0" y="0"/>
                  </a:lnTo>
                  <a:lnTo>
                    <a:pt x="0" y="1"/>
                  </a:lnTo>
                </a:path>
              </a:pathLst>
            </a:custGeom>
            <a:solidFill>
              <a:srgbClr val="6699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31" name="Freeform 51"/>
            <p:cNvSpPr>
              <a:spLocks/>
            </p:cNvSpPr>
            <p:nvPr/>
          </p:nvSpPr>
          <p:spPr bwMode="auto">
            <a:xfrm>
              <a:off x="2496" y="2260"/>
              <a:ext cx="137" cy="353"/>
            </a:xfrm>
            <a:custGeom>
              <a:avLst/>
              <a:gdLst>
                <a:gd name="T0" fmla="*/ 0 w 137"/>
                <a:gd name="T1" fmla="*/ 1 h 353"/>
                <a:gd name="T2" fmla="*/ 129 w 137"/>
                <a:gd name="T3" fmla="*/ 26 h 353"/>
                <a:gd name="T4" fmla="*/ 136 w 137"/>
                <a:gd name="T5" fmla="*/ 350 h 353"/>
                <a:gd name="T6" fmla="*/ 9 w 137"/>
                <a:gd name="T7" fmla="*/ 352 h 353"/>
                <a:gd name="T8" fmla="*/ 0 w 137"/>
                <a:gd name="T9" fmla="*/ 0 h 353"/>
                <a:gd name="T10" fmla="*/ 0 w 137"/>
                <a:gd name="T11" fmla="*/ 1 h 353"/>
                <a:gd name="T12" fmla="*/ 0 60000 65536"/>
                <a:gd name="T13" fmla="*/ 0 60000 65536"/>
                <a:gd name="T14" fmla="*/ 0 60000 65536"/>
                <a:gd name="T15" fmla="*/ 0 60000 65536"/>
                <a:gd name="T16" fmla="*/ 0 60000 65536"/>
                <a:gd name="T17" fmla="*/ 0 60000 65536"/>
                <a:gd name="T18" fmla="*/ 0 w 137"/>
                <a:gd name="T19" fmla="*/ 0 h 353"/>
                <a:gd name="T20" fmla="*/ 137 w 137"/>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137" h="353">
                  <a:moveTo>
                    <a:pt x="0" y="1"/>
                  </a:moveTo>
                  <a:lnTo>
                    <a:pt x="129" y="26"/>
                  </a:lnTo>
                  <a:lnTo>
                    <a:pt x="136" y="350"/>
                  </a:lnTo>
                  <a:lnTo>
                    <a:pt x="9" y="352"/>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32" name="Freeform 52"/>
            <p:cNvSpPr>
              <a:spLocks/>
            </p:cNvSpPr>
            <p:nvPr/>
          </p:nvSpPr>
          <p:spPr bwMode="auto">
            <a:xfrm>
              <a:off x="2495" y="2259"/>
              <a:ext cx="27" cy="342"/>
            </a:xfrm>
            <a:custGeom>
              <a:avLst/>
              <a:gdLst>
                <a:gd name="T0" fmla="*/ 0 w 27"/>
                <a:gd name="T1" fmla="*/ 2 h 342"/>
                <a:gd name="T2" fmla="*/ 14 w 27"/>
                <a:gd name="T3" fmla="*/ 3 h 342"/>
                <a:gd name="T4" fmla="*/ 26 w 27"/>
                <a:gd name="T5" fmla="*/ 341 h 342"/>
                <a:gd name="T6" fmla="*/ 13 w 27"/>
                <a:gd name="T7" fmla="*/ 340 h 342"/>
                <a:gd name="T8" fmla="*/ 1 w 27"/>
                <a:gd name="T9" fmla="*/ 0 h 342"/>
                <a:gd name="T10" fmla="*/ 0 w 27"/>
                <a:gd name="T11" fmla="*/ 2 h 342"/>
                <a:gd name="T12" fmla="*/ 0 60000 65536"/>
                <a:gd name="T13" fmla="*/ 0 60000 65536"/>
                <a:gd name="T14" fmla="*/ 0 60000 65536"/>
                <a:gd name="T15" fmla="*/ 0 60000 65536"/>
                <a:gd name="T16" fmla="*/ 0 60000 65536"/>
                <a:gd name="T17" fmla="*/ 0 60000 65536"/>
                <a:gd name="T18" fmla="*/ 0 w 27"/>
                <a:gd name="T19" fmla="*/ 0 h 342"/>
                <a:gd name="T20" fmla="*/ 27 w 27"/>
                <a:gd name="T21" fmla="*/ 342 h 342"/>
              </a:gdLst>
              <a:ahLst/>
              <a:cxnLst>
                <a:cxn ang="T12">
                  <a:pos x="T0" y="T1"/>
                </a:cxn>
                <a:cxn ang="T13">
                  <a:pos x="T2" y="T3"/>
                </a:cxn>
                <a:cxn ang="T14">
                  <a:pos x="T4" y="T5"/>
                </a:cxn>
                <a:cxn ang="T15">
                  <a:pos x="T6" y="T7"/>
                </a:cxn>
                <a:cxn ang="T16">
                  <a:pos x="T8" y="T9"/>
                </a:cxn>
                <a:cxn ang="T17">
                  <a:pos x="T10" y="T11"/>
                </a:cxn>
              </a:cxnLst>
              <a:rect l="T18" t="T19" r="T20" b="T21"/>
              <a:pathLst>
                <a:path w="27" h="342">
                  <a:moveTo>
                    <a:pt x="0" y="2"/>
                  </a:moveTo>
                  <a:lnTo>
                    <a:pt x="14" y="3"/>
                  </a:lnTo>
                  <a:lnTo>
                    <a:pt x="26" y="341"/>
                  </a:lnTo>
                  <a:lnTo>
                    <a:pt x="13" y="340"/>
                  </a:lnTo>
                  <a:lnTo>
                    <a:pt x="1" y="0"/>
                  </a:lnTo>
                  <a:lnTo>
                    <a:pt x="0" y="2"/>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33" name="Freeform 53"/>
            <p:cNvSpPr>
              <a:spLocks/>
            </p:cNvSpPr>
            <p:nvPr/>
          </p:nvSpPr>
          <p:spPr bwMode="auto">
            <a:xfrm>
              <a:off x="2494" y="2259"/>
              <a:ext cx="24" cy="354"/>
            </a:xfrm>
            <a:custGeom>
              <a:avLst/>
              <a:gdLst>
                <a:gd name="T0" fmla="*/ 0 w 24"/>
                <a:gd name="T1" fmla="*/ 3 h 354"/>
                <a:gd name="T2" fmla="*/ 15 w 24"/>
                <a:gd name="T3" fmla="*/ 3 h 354"/>
                <a:gd name="T4" fmla="*/ 23 w 24"/>
                <a:gd name="T5" fmla="*/ 352 h 354"/>
                <a:gd name="T6" fmla="*/ 9 w 24"/>
                <a:gd name="T7" fmla="*/ 353 h 354"/>
                <a:gd name="T8" fmla="*/ 1 w 24"/>
                <a:gd name="T9" fmla="*/ 0 h 354"/>
                <a:gd name="T10" fmla="*/ 0 w 24"/>
                <a:gd name="T11" fmla="*/ 3 h 354"/>
                <a:gd name="T12" fmla="*/ 0 60000 65536"/>
                <a:gd name="T13" fmla="*/ 0 60000 65536"/>
                <a:gd name="T14" fmla="*/ 0 60000 65536"/>
                <a:gd name="T15" fmla="*/ 0 60000 65536"/>
                <a:gd name="T16" fmla="*/ 0 60000 65536"/>
                <a:gd name="T17" fmla="*/ 0 60000 65536"/>
                <a:gd name="T18" fmla="*/ 0 w 24"/>
                <a:gd name="T19" fmla="*/ 0 h 354"/>
                <a:gd name="T20" fmla="*/ 24 w 24"/>
                <a:gd name="T21" fmla="*/ 354 h 354"/>
              </a:gdLst>
              <a:ahLst/>
              <a:cxnLst>
                <a:cxn ang="T12">
                  <a:pos x="T0" y="T1"/>
                </a:cxn>
                <a:cxn ang="T13">
                  <a:pos x="T2" y="T3"/>
                </a:cxn>
                <a:cxn ang="T14">
                  <a:pos x="T4" y="T5"/>
                </a:cxn>
                <a:cxn ang="T15">
                  <a:pos x="T6" y="T7"/>
                </a:cxn>
                <a:cxn ang="T16">
                  <a:pos x="T8" y="T9"/>
                </a:cxn>
                <a:cxn ang="T17">
                  <a:pos x="T10" y="T11"/>
                </a:cxn>
              </a:cxnLst>
              <a:rect l="T18" t="T19" r="T20" b="T21"/>
              <a:pathLst>
                <a:path w="24" h="354">
                  <a:moveTo>
                    <a:pt x="0" y="3"/>
                  </a:moveTo>
                  <a:lnTo>
                    <a:pt x="15" y="3"/>
                  </a:lnTo>
                  <a:lnTo>
                    <a:pt x="23" y="352"/>
                  </a:lnTo>
                  <a:lnTo>
                    <a:pt x="9" y="353"/>
                  </a:lnTo>
                  <a:lnTo>
                    <a:pt x="1" y="0"/>
                  </a:lnTo>
                  <a:lnTo>
                    <a:pt x="0" y="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34" name="Freeform 54"/>
            <p:cNvSpPr>
              <a:spLocks/>
            </p:cNvSpPr>
            <p:nvPr/>
          </p:nvSpPr>
          <p:spPr bwMode="auto">
            <a:xfrm>
              <a:off x="2613" y="2282"/>
              <a:ext cx="26" cy="315"/>
            </a:xfrm>
            <a:custGeom>
              <a:avLst/>
              <a:gdLst>
                <a:gd name="T0" fmla="*/ 0 w 26"/>
                <a:gd name="T1" fmla="*/ 1 h 315"/>
                <a:gd name="T2" fmla="*/ 12 w 26"/>
                <a:gd name="T3" fmla="*/ 4 h 315"/>
                <a:gd name="T4" fmla="*/ 25 w 26"/>
                <a:gd name="T5" fmla="*/ 314 h 315"/>
                <a:gd name="T6" fmla="*/ 12 w 26"/>
                <a:gd name="T7" fmla="*/ 314 h 315"/>
                <a:gd name="T8" fmla="*/ 0 w 26"/>
                <a:gd name="T9" fmla="*/ 0 h 315"/>
                <a:gd name="T10" fmla="*/ 0 w 26"/>
                <a:gd name="T11" fmla="*/ 1 h 315"/>
                <a:gd name="T12" fmla="*/ 0 60000 65536"/>
                <a:gd name="T13" fmla="*/ 0 60000 65536"/>
                <a:gd name="T14" fmla="*/ 0 60000 65536"/>
                <a:gd name="T15" fmla="*/ 0 60000 65536"/>
                <a:gd name="T16" fmla="*/ 0 60000 65536"/>
                <a:gd name="T17" fmla="*/ 0 60000 65536"/>
                <a:gd name="T18" fmla="*/ 0 w 26"/>
                <a:gd name="T19" fmla="*/ 0 h 315"/>
                <a:gd name="T20" fmla="*/ 26 w 26"/>
                <a:gd name="T21" fmla="*/ 315 h 315"/>
              </a:gdLst>
              <a:ahLst/>
              <a:cxnLst>
                <a:cxn ang="T12">
                  <a:pos x="T0" y="T1"/>
                </a:cxn>
                <a:cxn ang="T13">
                  <a:pos x="T2" y="T3"/>
                </a:cxn>
                <a:cxn ang="T14">
                  <a:pos x="T4" y="T5"/>
                </a:cxn>
                <a:cxn ang="T15">
                  <a:pos x="T6" y="T7"/>
                </a:cxn>
                <a:cxn ang="T16">
                  <a:pos x="T8" y="T9"/>
                </a:cxn>
                <a:cxn ang="T17">
                  <a:pos x="T10" y="T11"/>
                </a:cxn>
              </a:cxnLst>
              <a:rect l="T18" t="T19" r="T20" b="T21"/>
              <a:pathLst>
                <a:path w="26" h="315">
                  <a:moveTo>
                    <a:pt x="0" y="1"/>
                  </a:moveTo>
                  <a:lnTo>
                    <a:pt x="12" y="4"/>
                  </a:lnTo>
                  <a:lnTo>
                    <a:pt x="25" y="314"/>
                  </a:lnTo>
                  <a:lnTo>
                    <a:pt x="12" y="314"/>
                  </a:lnTo>
                  <a:lnTo>
                    <a:pt x="0" y="0"/>
                  </a:lnTo>
                  <a:lnTo>
                    <a:pt x="0" y="1"/>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35" name="Freeform 55"/>
            <p:cNvSpPr>
              <a:spLocks/>
            </p:cNvSpPr>
            <p:nvPr/>
          </p:nvSpPr>
          <p:spPr bwMode="auto">
            <a:xfrm>
              <a:off x="2612" y="2283"/>
              <a:ext cx="22" cy="328"/>
            </a:xfrm>
            <a:custGeom>
              <a:avLst/>
              <a:gdLst>
                <a:gd name="T0" fmla="*/ 0 w 22"/>
                <a:gd name="T1" fmla="*/ 1 h 328"/>
                <a:gd name="T2" fmla="*/ 13 w 22"/>
                <a:gd name="T3" fmla="*/ 3 h 328"/>
                <a:gd name="T4" fmla="*/ 21 w 22"/>
                <a:gd name="T5" fmla="*/ 327 h 328"/>
                <a:gd name="T6" fmla="*/ 7 w 22"/>
                <a:gd name="T7" fmla="*/ 326 h 328"/>
                <a:gd name="T8" fmla="*/ 0 w 22"/>
                <a:gd name="T9" fmla="*/ 0 h 328"/>
                <a:gd name="T10" fmla="*/ 0 w 22"/>
                <a:gd name="T11" fmla="*/ 1 h 328"/>
                <a:gd name="T12" fmla="*/ 0 60000 65536"/>
                <a:gd name="T13" fmla="*/ 0 60000 65536"/>
                <a:gd name="T14" fmla="*/ 0 60000 65536"/>
                <a:gd name="T15" fmla="*/ 0 60000 65536"/>
                <a:gd name="T16" fmla="*/ 0 60000 65536"/>
                <a:gd name="T17" fmla="*/ 0 60000 65536"/>
                <a:gd name="T18" fmla="*/ 0 w 22"/>
                <a:gd name="T19" fmla="*/ 0 h 328"/>
                <a:gd name="T20" fmla="*/ 22 w 22"/>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2" h="328">
                  <a:moveTo>
                    <a:pt x="0" y="1"/>
                  </a:moveTo>
                  <a:lnTo>
                    <a:pt x="13" y="3"/>
                  </a:lnTo>
                  <a:lnTo>
                    <a:pt x="21" y="327"/>
                  </a:lnTo>
                  <a:lnTo>
                    <a:pt x="7" y="326"/>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36" name="Freeform 56"/>
            <p:cNvSpPr>
              <a:spLocks/>
            </p:cNvSpPr>
            <p:nvPr/>
          </p:nvSpPr>
          <p:spPr bwMode="auto">
            <a:xfrm>
              <a:off x="2489" y="2357"/>
              <a:ext cx="156" cy="164"/>
            </a:xfrm>
            <a:custGeom>
              <a:avLst/>
              <a:gdLst>
                <a:gd name="T0" fmla="*/ 78 w 156"/>
                <a:gd name="T1" fmla="*/ 163 h 164"/>
                <a:gd name="T2" fmla="*/ 86 w 156"/>
                <a:gd name="T3" fmla="*/ 162 h 164"/>
                <a:gd name="T4" fmla="*/ 93 w 156"/>
                <a:gd name="T5" fmla="*/ 160 h 164"/>
                <a:gd name="T6" fmla="*/ 102 w 156"/>
                <a:gd name="T7" fmla="*/ 158 h 164"/>
                <a:gd name="T8" fmla="*/ 109 w 156"/>
                <a:gd name="T9" fmla="*/ 155 h 164"/>
                <a:gd name="T10" fmla="*/ 115 w 156"/>
                <a:gd name="T11" fmla="*/ 151 h 164"/>
                <a:gd name="T12" fmla="*/ 122 w 156"/>
                <a:gd name="T13" fmla="*/ 148 h 164"/>
                <a:gd name="T14" fmla="*/ 128 w 156"/>
                <a:gd name="T15" fmla="*/ 143 h 164"/>
                <a:gd name="T16" fmla="*/ 133 w 156"/>
                <a:gd name="T17" fmla="*/ 137 h 164"/>
                <a:gd name="T18" fmla="*/ 139 w 156"/>
                <a:gd name="T19" fmla="*/ 132 h 164"/>
                <a:gd name="T20" fmla="*/ 142 w 156"/>
                <a:gd name="T21" fmla="*/ 127 h 164"/>
                <a:gd name="T22" fmla="*/ 147 w 156"/>
                <a:gd name="T23" fmla="*/ 119 h 164"/>
                <a:gd name="T24" fmla="*/ 150 w 156"/>
                <a:gd name="T25" fmla="*/ 110 h 164"/>
                <a:gd name="T26" fmla="*/ 152 w 156"/>
                <a:gd name="T27" fmla="*/ 105 h 164"/>
                <a:gd name="T28" fmla="*/ 153 w 156"/>
                <a:gd name="T29" fmla="*/ 95 h 164"/>
                <a:gd name="T30" fmla="*/ 155 w 156"/>
                <a:gd name="T31" fmla="*/ 87 h 164"/>
                <a:gd name="T32" fmla="*/ 155 w 156"/>
                <a:gd name="T33" fmla="*/ 79 h 164"/>
                <a:gd name="T34" fmla="*/ 154 w 156"/>
                <a:gd name="T35" fmla="*/ 63 h 164"/>
                <a:gd name="T36" fmla="*/ 147 w 156"/>
                <a:gd name="T37" fmla="*/ 48 h 164"/>
                <a:gd name="T38" fmla="*/ 140 w 156"/>
                <a:gd name="T39" fmla="*/ 34 h 164"/>
                <a:gd name="T40" fmla="*/ 130 w 156"/>
                <a:gd name="T41" fmla="*/ 22 h 164"/>
                <a:gd name="T42" fmla="*/ 120 w 156"/>
                <a:gd name="T43" fmla="*/ 12 h 164"/>
                <a:gd name="T44" fmla="*/ 106 w 156"/>
                <a:gd name="T45" fmla="*/ 4 h 164"/>
                <a:gd name="T46" fmla="*/ 92 w 156"/>
                <a:gd name="T47" fmla="*/ 0 h 164"/>
                <a:gd name="T48" fmla="*/ 76 w 156"/>
                <a:gd name="T49" fmla="*/ 0 h 164"/>
                <a:gd name="T50" fmla="*/ 68 w 156"/>
                <a:gd name="T51" fmla="*/ 0 h 164"/>
                <a:gd name="T52" fmla="*/ 59 w 156"/>
                <a:gd name="T53" fmla="*/ 1 h 164"/>
                <a:gd name="T54" fmla="*/ 52 w 156"/>
                <a:gd name="T55" fmla="*/ 3 h 164"/>
                <a:gd name="T56" fmla="*/ 46 w 156"/>
                <a:gd name="T57" fmla="*/ 6 h 164"/>
                <a:gd name="T58" fmla="*/ 38 w 156"/>
                <a:gd name="T59" fmla="*/ 9 h 164"/>
                <a:gd name="T60" fmla="*/ 32 w 156"/>
                <a:gd name="T61" fmla="*/ 13 h 164"/>
                <a:gd name="T62" fmla="*/ 26 w 156"/>
                <a:gd name="T63" fmla="*/ 19 h 164"/>
                <a:gd name="T64" fmla="*/ 21 w 156"/>
                <a:gd name="T65" fmla="*/ 25 h 164"/>
                <a:gd name="T66" fmla="*/ 16 w 156"/>
                <a:gd name="T67" fmla="*/ 31 h 164"/>
                <a:gd name="T68" fmla="*/ 10 w 156"/>
                <a:gd name="T69" fmla="*/ 37 h 164"/>
                <a:gd name="T70" fmla="*/ 7 w 156"/>
                <a:gd name="T71" fmla="*/ 44 h 164"/>
                <a:gd name="T72" fmla="*/ 3 w 156"/>
                <a:gd name="T73" fmla="*/ 50 h 164"/>
                <a:gd name="T74" fmla="*/ 3 w 156"/>
                <a:gd name="T75" fmla="*/ 59 h 164"/>
                <a:gd name="T76" fmla="*/ 2 w 156"/>
                <a:gd name="T77" fmla="*/ 66 h 164"/>
                <a:gd name="T78" fmla="*/ 0 w 156"/>
                <a:gd name="T79" fmla="*/ 75 h 164"/>
                <a:gd name="T80" fmla="*/ 0 w 156"/>
                <a:gd name="T81" fmla="*/ 83 h 164"/>
                <a:gd name="T82" fmla="*/ 1 w 156"/>
                <a:gd name="T83" fmla="*/ 99 h 164"/>
                <a:gd name="T84" fmla="*/ 7 w 156"/>
                <a:gd name="T85" fmla="*/ 114 h 164"/>
                <a:gd name="T86" fmla="*/ 13 w 156"/>
                <a:gd name="T87" fmla="*/ 129 h 164"/>
                <a:gd name="T88" fmla="*/ 23 w 156"/>
                <a:gd name="T89" fmla="*/ 140 h 164"/>
                <a:gd name="T90" fmla="*/ 34 w 156"/>
                <a:gd name="T91" fmla="*/ 149 h 164"/>
                <a:gd name="T92" fmla="*/ 48 w 156"/>
                <a:gd name="T93" fmla="*/ 156 h 164"/>
                <a:gd name="T94" fmla="*/ 63 w 156"/>
                <a:gd name="T95" fmla="*/ 162 h 164"/>
                <a:gd name="T96" fmla="*/ 78 w 156"/>
                <a:gd name="T97" fmla="*/ 163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6"/>
                <a:gd name="T148" fmla="*/ 0 h 164"/>
                <a:gd name="T149" fmla="*/ 156 w 156"/>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6" h="164">
                  <a:moveTo>
                    <a:pt x="78" y="163"/>
                  </a:moveTo>
                  <a:lnTo>
                    <a:pt x="86" y="162"/>
                  </a:lnTo>
                  <a:lnTo>
                    <a:pt x="93" y="160"/>
                  </a:lnTo>
                  <a:lnTo>
                    <a:pt x="102" y="158"/>
                  </a:lnTo>
                  <a:lnTo>
                    <a:pt x="109" y="155"/>
                  </a:lnTo>
                  <a:lnTo>
                    <a:pt x="115" y="151"/>
                  </a:lnTo>
                  <a:lnTo>
                    <a:pt x="122" y="148"/>
                  </a:lnTo>
                  <a:lnTo>
                    <a:pt x="128" y="143"/>
                  </a:lnTo>
                  <a:lnTo>
                    <a:pt x="133" y="137"/>
                  </a:lnTo>
                  <a:lnTo>
                    <a:pt x="139" y="132"/>
                  </a:lnTo>
                  <a:lnTo>
                    <a:pt x="142" y="127"/>
                  </a:lnTo>
                  <a:lnTo>
                    <a:pt x="147" y="119"/>
                  </a:lnTo>
                  <a:lnTo>
                    <a:pt x="150" y="110"/>
                  </a:lnTo>
                  <a:lnTo>
                    <a:pt x="152" y="105"/>
                  </a:lnTo>
                  <a:lnTo>
                    <a:pt x="153" y="95"/>
                  </a:lnTo>
                  <a:lnTo>
                    <a:pt x="155" y="87"/>
                  </a:lnTo>
                  <a:lnTo>
                    <a:pt x="155" y="79"/>
                  </a:lnTo>
                  <a:lnTo>
                    <a:pt x="154" y="63"/>
                  </a:lnTo>
                  <a:lnTo>
                    <a:pt x="147" y="48"/>
                  </a:lnTo>
                  <a:lnTo>
                    <a:pt x="140" y="34"/>
                  </a:lnTo>
                  <a:lnTo>
                    <a:pt x="130" y="22"/>
                  </a:lnTo>
                  <a:lnTo>
                    <a:pt x="120" y="12"/>
                  </a:lnTo>
                  <a:lnTo>
                    <a:pt x="106" y="4"/>
                  </a:lnTo>
                  <a:lnTo>
                    <a:pt x="92" y="0"/>
                  </a:lnTo>
                  <a:lnTo>
                    <a:pt x="76" y="0"/>
                  </a:lnTo>
                  <a:lnTo>
                    <a:pt x="68" y="0"/>
                  </a:lnTo>
                  <a:lnTo>
                    <a:pt x="59" y="1"/>
                  </a:lnTo>
                  <a:lnTo>
                    <a:pt x="52" y="3"/>
                  </a:lnTo>
                  <a:lnTo>
                    <a:pt x="46" y="6"/>
                  </a:lnTo>
                  <a:lnTo>
                    <a:pt x="38" y="9"/>
                  </a:lnTo>
                  <a:lnTo>
                    <a:pt x="32" y="13"/>
                  </a:lnTo>
                  <a:lnTo>
                    <a:pt x="26" y="19"/>
                  </a:lnTo>
                  <a:lnTo>
                    <a:pt x="21" y="25"/>
                  </a:lnTo>
                  <a:lnTo>
                    <a:pt x="16" y="31"/>
                  </a:lnTo>
                  <a:lnTo>
                    <a:pt x="10" y="37"/>
                  </a:lnTo>
                  <a:lnTo>
                    <a:pt x="7" y="44"/>
                  </a:lnTo>
                  <a:lnTo>
                    <a:pt x="3" y="50"/>
                  </a:lnTo>
                  <a:lnTo>
                    <a:pt x="3" y="59"/>
                  </a:lnTo>
                  <a:lnTo>
                    <a:pt x="2" y="66"/>
                  </a:lnTo>
                  <a:lnTo>
                    <a:pt x="0" y="75"/>
                  </a:lnTo>
                  <a:lnTo>
                    <a:pt x="0" y="83"/>
                  </a:lnTo>
                  <a:lnTo>
                    <a:pt x="1" y="99"/>
                  </a:lnTo>
                  <a:lnTo>
                    <a:pt x="7" y="114"/>
                  </a:lnTo>
                  <a:lnTo>
                    <a:pt x="13" y="129"/>
                  </a:lnTo>
                  <a:lnTo>
                    <a:pt x="23" y="140"/>
                  </a:lnTo>
                  <a:lnTo>
                    <a:pt x="34" y="149"/>
                  </a:lnTo>
                  <a:lnTo>
                    <a:pt x="48" y="156"/>
                  </a:lnTo>
                  <a:lnTo>
                    <a:pt x="63" y="162"/>
                  </a:lnTo>
                  <a:lnTo>
                    <a:pt x="78" y="163"/>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37" name="Freeform 57"/>
            <p:cNvSpPr>
              <a:spLocks/>
            </p:cNvSpPr>
            <p:nvPr/>
          </p:nvSpPr>
          <p:spPr bwMode="auto">
            <a:xfrm>
              <a:off x="2481" y="2358"/>
              <a:ext cx="167" cy="174"/>
            </a:xfrm>
            <a:custGeom>
              <a:avLst/>
              <a:gdLst>
                <a:gd name="T0" fmla="*/ 84 w 167"/>
                <a:gd name="T1" fmla="*/ 173 h 174"/>
                <a:gd name="T2" fmla="*/ 84 w 167"/>
                <a:gd name="T3" fmla="*/ 173 h 174"/>
                <a:gd name="T4" fmla="*/ 92 w 167"/>
                <a:gd name="T5" fmla="*/ 173 h 174"/>
                <a:gd name="T6" fmla="*/ 101 w 167"/>
                <a:gd name="T7" fmla="*/ 172 h 174"/>
                <a:gd name="T8" fmla="*/ 110 w 167"/>
                <a:gd name="T9" fmla="*/ 169 h 174"/>
                <a:gd name="T10" fmla="*/ 116 w 167"/>
                <a:gd name="T11" fmla="*/ 166 h 174"/>
                <a:gd name="T12" fmla="*/ 123 w 167"/>
                <a:gd name="T13" fmla="*/ 162 h 174"/>
                <a:gd name="T14" fmla="*/ 130 w 167"/>
                <a:gd name="T15" fmla="*/ 157 h 174"/>
                <a:gd name="T16" fmla="*/ 136 w 167"/>
                <a:gd name="T17" fmla="*/ 152 h 174"/>
                <a:gd name="T18" fmla="*/ 143 w 167"/>
                <a:gd name="T19" fmla="*/ 146 h 174"/>
                <a:gd name="T20" fmla="*/ 148 w 167"/>
                <a:gd name="T21" fmla="*/ 140 h 174"/>
                <a:gd name="T22" fmla="*/ 151 w 167"/>
                <a:gd name="T23" fmla="*/ 135 h 174"/>
                <a:gd name="T24" fmla="*/ 157 w 167"/>
                <a:gd name="T25" fmla="*/ 127 h 174"/>
                <a:gd name="T26" fmla="*/ 161 w 167"/>
                <a:gd name="T27" fmla="*/ 119 h 174"/>
                <a:gd name="T28" fmla="*/ 163 w 167"/>
                <a:gd name="T29" fmla="*/ 111 h 174"/>
                <a:gd name="T30" fmla="*/ 163 w 167"/>
                <a:gd name="T31" fmla="*/ 103 h 174"/>
                <a:gd name="T32" fmla="*/ 165 w 167"/>
                <a:gd name="T33" fmla="*/ 93 h 174"/>
                <a:gd name="T34" fmla="*/ 166 w 167"/>
                <a:gd name="T35" fmla="*/ 84 h 174"/>
                <a:gd name="T36" fmla="*/ 164 w 167"/>
                <a:gd name="T37" fmla="*/ 68 h 174"/>
                <a:gd name="T38" fmla="*/ 157 w 167"/>
                <a:gd name="T39" fmla="*/ 52 h 174"/>
                <a:gd name="T40" fmla="*/ 149 w 167"/>
                <a:gd name="T41" fmla="*/ 37 h 174"/>
                <a:gd name="T42" fmla="*/ 139 w 167"/>
                <a:gd name="T43" fmla="*/ 24 h 174"/>
                <a:gd name="T44" fmla="*/ 127 w 167"/>
                <a:gd name="T45" fmla="*/ 14 h 174"/>
                <a:gd name="T46" fmla="*/ 113 w 167"/>
                <a:gd name="T47" fmla="*/ 5 h 174"/>
                <a:gd name="T48" fmla="*/ 98 w 167"/>
                <a:gd name="T49" fmla="*/ 0 h 174"/>
                <a:gd name="T50" fmla="*/ 81 w 167"/>
                <a:gd name="T51" fmla="*/ 0 h 174"/>
                <a:gd name="T52" fmla="*/ 73 w 167"/>
                <a:gd name="T53" fmla="*/ 0 h 174"/>
                <a:gd name="T54" fmla="*/ 64 w 167"/>
                <a:gd name="T55" fmla="*/ 2 h 174"/>
                <a:gd name="T56" fmla="*/ 56 w 167"/>
                <a:gd name="T57" fmla="*/ 4 h 174"/>
                <a:gd name="T58" fmla="*/ 49 w 167"/>
                <a:gd name="T59" fmla="*/ 7 h 174"/>
                <a:gd name="T60" fmla="*/ 42 w 167"/>
                <a:gd name="T61" fmla="*/ 10 h 174"/>
                <a:gd name="T62" fmla="*/ 35 w 167"/>
                <a:gd name="T63" fmla="*/ 16 h 174"/>
                <a:gd name="T64" fmla="*/ 28 w 167"/>
                <a:gd name="T65" fmla="*/ 21 h 174"/>
                <a:gd name="T66" fmla="*/ 23 w 167"/>
                <a:gd name="T67" fmla="*/ 27 h 174"/>
                <a:gd name="T68" fmla="*/ 17 w 167"/>
                <a:gd name="T69" fmla="*/ 33 h 174"/>
                <a:gd name="T70" fmla="*/ 12 w 167"/>
                <a:gd name="T71" fmla="*/ 40 h 174"/>
                <a:gd name="T72" fmla="*/ 9 w 167"/>
                <a:gd name="T73" fmla="*/ 47 h 174"/>
                <a:gd name="T74" fmla="*/ 5 w 167"/>
                <a:gd name="T75" fmla="*/ 55 h 174"/>
                <a:gd name="T76" fmla="*/ 4 w 167"/>
                <a:gd name="T77" fmla="*/ 63 h 174"/>
                <a:gd name="T78" fmla="*/ 2 w 167"/>
                <a:gd name="T79" fmla="*/ 71 h 174"/>
                <a:gd name="T80" fmla="*/ 0 w 167"/>
                <a:gd name="T81" fmla="*/ 80 h 174"/>
                <a:gd name="T82" fmla="*/ 0 w 167"/>
                <a:gd name="T83" fmla="*/ 89 h 174"/>
                <a:gd name="T84" fmla="*/ 2 w 167"/>
                <a:gd name="T85" fmla="*/ 106 h 174"/>
                <a:gd name="T86" fmla="*/ 8 w 167"/>
                <a:gd name="T87" fmla="*/ 122 h 174"/>
                <a:gd name="T88" fmla="*/ 14 w 167"/>
                <a:gd name="T89" fmla="*/ 137 h 174"/>
                <a:gd name="T90" fmla="*/ 25 w 167"/>
                <a:gd name="T91" fmla="*/ 149 h 174"/>
                <a:gd name="T92" fmla="*/ 38 w 167"/>
                <a:gd name="T93" fmla="*/ 160 h 174"/>
                <a:gd name="T94" fmla="*/ 51 w 167"/>
                <a:gd name="T95" fmla="*/ 167 h 174"/>
                <a:gd name="T96" fmla="*/ 68 w 167"/>
                <a:gd name="T97" fmla="*/ 172 h 174"/>
                <a:gd name="T98" fmla="*/ 84 w 167"/>
                <a:gd name="T99" fmla="*/ 173 h 1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74"/>
                <a:gd name="T152" fmla="*/ 167 w 167"/>
                <a:gd name="T153" fmla="*/ 174 h 1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74">
                  <a:moveTo>
                    <a:pt x="84" y="173"/>
                  </a:moveTo>
                  <a:lnTo>
                    <a:pt x="84" y="173"/>
                  </a:lnTo>
                  <a:lnTo>
                    <a:pt x="92" y="173"/>
                  </a:lnTo>
                  <a:lnTo>
                    <a:pt x="101" y="172"/>
                  </a:lnTo>
                  <a:lnTo>
                    <a:pt x="110" y="169"/>
                  </a:lnTo>
                  <a:lnTo>
                    <a:pt x="116" y="166"/>
                  </a:lnTo>
                  <a:lnTo>
                    <a:pt x="123" y="162"/>
                  </a:lnTo>
                  <a:lnTo>
                    <a:pt x="130" y="157"/>
                  </a:lnTo>
                  <a:lnTo>
                    <a:pt x="136" y="152"/>
                  </a:lnTo>
                  <a:lnTo>
                    <a:pt x="143" y="146"/>
                  </a:lnTo>
                  <a:lnTo>
                    <a:pt x="148" y="140"/>
                  </a:lnTo>
                  <a:lnTo>
                    <a:pt x="151" y="135"/>
                  </a:lnTo>
                  <a:lnTo>
                    <a:pt x="157" y="127"/>
                  </a:lnTo>
                  <a:lnTo>
                    <a:pt x="161" y="119"/>
                  </a:lnTo>
                  <a:lnTo>
                    <a:pt x="163" y="111"/>
                  </a:lnTo>
                  <a:lnTo>
                    <a:pt x="163" y="103"/>
                  </a:lnTo>
                  <a:lnTo>
                    <a:pt x="165" y="93"/>
                  </a:lnTo>
                  <a:lnTo>
                    <a:pt x="166" y="84"/>
                  </a:lnTo>
                  <a:lnTo>
                    <a:pt x="164" y="68"/>
                  </a:lnTo>
                  <a:lnTo>
                    <a:pt x="157" y="52"/>
                  </a:lnTo>
                  <a:lnTo>
                    <a:pt x="149" y="37"/>
                  </a:lnTo>
                  <a:lnTo>
                    <a:pt x="139" y="24"/>
                  </a:lnTo>
                  <a:lnTo>
                    <a:pt x="127" y="14"/>
                  </a:lnTo>
                  <a:lnTo>
                    <a:pt x="113" y="5"/>
                  </a:lnTo>
                  <a:lnTo>
                    <a:pt x="98" y="0"/>
                  </a:lnTo>
                  <a:lnTo>
                    <a:pt x="81" y="0"/>
                  </a:lnTo>
                  <a:lnTo>
                    <a:pt x="73" y="0"/>
                  </a:lnTo>
                  <a:lnTo>
                    <a:pt x="64" y="2"/>
                  </a:lnTo>
                  <a:lnTo>
                    <a:pt x="56" y="4"/>
                  </a:lnTo>
                  <a:lnTo>
                    <a:pt x="49" y="7"/>
                  </a:lnTo>
                  <a:lnTo>
                    <a:pt x="42" y="10"/>
                  </a:lnTo>
                  <a:lnTo>
                    <a:pt x="35" y="16"/>
                  </a:lnTo>
                  <a:lnTo>
                    <a:pt x="28" y="21"/>
                  </a:lnTo>
                  <a:lnTo>
                    <a:pt x="23" y="27"/>
                  </a:lnTo>
                  <a:lnTo>
                    <a:pt x="17" y="33"/>
                  </a:lnTo>
                  <a:lnTo>
                    <a:pt x="12" y="40"/>
                  </a:lnTo>
                  <a:lnTo>
                    <a:pt x="9" y="47"/>
                  </a:lnTo>
                  <a:lnTo>
                    <a:pt x="5" y="55"/>
                  </a:lnTo>
                  <a:lnTo>
                    <a:pt x="4" y="63"/>
                  </a:lnTo>
                  <a:lnTo>
                    <a:pt x="2" y="71"/>
                  </a:lnTo>
                  <a:lnTo>
                    <a:pt x="0" y="80"/>
                  </a:lnTo>
                  <a:lnTo>
                    <a:pt x="0" y="89"/>
                  </a:lnTo>
                  <a:lnTo>
                    <a:pt x="2" y="106"/>
                  </a:lnTo>
                  <a:lnTo>
                    <a:pt x="8" y="122"/>
                  </a:lnTo>
                  <a:lnTo>
                    <a:pt x="14" y="137"/>
                  </a:lnTo>
                  <a:lnTo>
                    <a:pt x="25" y="149"/>
                  </a:lnTo>
                  <a:lnTo>
                    <a:pt x="38" y="160"/>
                  </a:lnTo>
                  <a:lnTo>
                    <a:pt x="51" y="167"/>
                  </a:lnTo>
                  <a:lnTo>
                    <a:pt x="68" y="172"/>
                  </a:lnTo>
                  <a:lnTo>
                    <a:pt x="84" y="173"/>
                  </a:lnTo>
                </a:path>
              </a:pathLst>
            </a:custGeom>
            <a:noFill/>
            <a:ln w="12700" cap="rnd" cmpd="sng">
              <a:solidFill>
                <a:srgbClr val="000000"/>
              </a:solidFill>
              <a:prstDash val="solid"/>
              <a:round/>
              <a:headEnd type="none" w="med" len="med"/>
              <a:tailEnd type="none" w="med" len="med"/>
            </a:ln>
          </p:spPr>
          <p:txBody>
            <a:bodyPr/>
            <a:lstStyle/>
            <a:p>
              <a:endParaRPr lang="en-GB" sz="2400" b="1">
                <a:solidFill>
                  <a:srgbClr val="FFFF00"/>
                </a:solidFill>
              </a:endParaRPr>
            </a:p>
          </p:txBody>
        </p:sp>
        <p:sp>
          <p:nvSpPr>
            <p:cNvPr id="41038" name="Freeform 58"/>
            <p:cNvSpPr>
              <a:spLocks/>
            </p:cNvSpPr>
            <p:nvPr/>
          </p:nvSpPr>
          <p:spPr bwMode="auto">
            <a:xfrm>
              <a:off x="2518" y="2391"/>
              <a:ext cx="96" cy="96"/>
            </a:xfrm>
            <a:custGeom>
              <a:avLst/>
              <a:gdLst>
                <a:gd name="T0" fmla="*/ 48 w 96"/>
                <a:gd name="T1" fmla="*/ 95 h 96"/>
                <a:gd name="T2" fmla="*/ 60 w 96"/>
                <a:gd name="T3" fmla="*/ 93 h 96"/>
                <a:gd name="T4" fmla="*/ 68 w 96"/>
                <a:gd name="T5" fmla="*/ 91 h 96"/>
                <a:gd name="T6" fmla="*/ 75 w 96"/>
                <a:gd name="T7" fmla="*/ 86 h 96"/>
                <a:gd name="T8" fmla="*/ 82 w 96"/>
                <a:gd name="T9" fmla="*/ 81 h 96"/>
                <a:gd name="T10" fmla="*/ 87 w 96"/>
                <a:gd name="T11" fmla="*/ 73 h 96"/>
                <a:gd name="T12" fmla="*/ 92 w 96"/>
                <a:gd name="T13" fmla="*/ 64 h 96"/>
                <a:gd name="T14" fmla="*/ 93 w 96"/>
                <a:gd name="T15" fmla="*/ 55 h 96"/>
                <a:gd name="T16" fmla="*/ 95 w 96"/>
                <a:gd name="T17" fmla="*/ 46 h 96"/>
                <a:gd name="T18" fmla="*/ 95 w 96"/>
                <a:gd name="T19" fmla="*/ 36 h 96"/>
                <a:gd name="T20" fmla="*/ 92 w 96"/>
                <a:gd name="T21" fmla="*/ 27 h 96"/>
                <a:gd name="T22" fmla="*/ 87 w 96"/>
                <a:gd name="T23" fmla="*/ 19 h 96"/>
                <a:gd name="T24" fmla="*/ 81 w 96"/>
                <a:gd name="T25" fmla="*/ 14 h 96"/>
                <a:gd name="T26" fmla="*/ 74 w 96"/>
                <a:gd name="T27" fmla="*/ 8 h 96"/>
                <a:gd name="T28" fmla="*/ 64 w 96"/>
                <a:gd name="T29" fmla="*/ 3 h 96"/>
                <a:gd name="T30" fmla="*/ 56 w 96"/>
                <a:gd name="T31" fmla="*/ 2 h 96"/>
                <a:gd name="T32" fmla="*/ 46 w 96"/>
                <a:gd name="T33" fmla="*/ 0 h 96"/>
                <a:gd name="T34" fmla="*/ 37 w 96"/>
                <a:gd name="T35" fmla="*/ 1 h 96"/>
                <a:gd name="T36" fmla="*/ 29 w 96"/>
                <a:gd name="T37" fmla="*/ 4 h 96"/>
                <a:gd name="T38" fmla="*/ 21 w 96"/>
                <a:gd name="T39" fmla="*/ 8 h 96"/>
                <a:gd name="T40" fmla="*/ 14 w 96"/>
                <a:gd name="T41" fmla="*/ 14 h 96"/>
                <a:gd name="T42" fmla="*/ 8 w 96"/>
                <a:gd name="T43" fmla="*/ 21 h 96"/>
                <a:gd name="T44" fmla="*/ 5 w 96"/>
                <a:gd name="T45" fmla="*/ 30 h 96"/>
                <a:gd name="T46" fmla="*/ 1 w 96"/>
                <a:gd name="T47" fmla="*/ 38 h 96"/>
                <a:gd name="T48" fmla="*/ 0 w 96"/>
                <a:gd name="T49" fmla="*/ 48 h 96"/>
                <a:gd name="T50" fmla="*/ 2 w 96"/>
                <a:gd name="T51" fmla="*/ 56 h 96"/>
                <a:gd name="T52" fmla="*/ 5 w 96"/>
                <a:gd name="T53" fmla="*/ 66 h 96"/>
                <a:gd name="T54" fmla="*/ 9 w 96"/>
                <a:gd name="T55" fmla="*/ 74 h 96"/>
                <a:gd name="T56" fmla="*/ 16 w 96"/>
                <a:gd name="T57" fmla="*/ 81 h 96"/>
                <a:gd name="T58" fmla="*/ 22 w 96"/>
                <a:gd name="T59" fmla="*/ 87 h 96"/>
                <a:gd name="T60" fmla="*/ 33 w 96"/>
                <a:gd name="T61" fmla="*/ 91 h 96"/>
                <a:gd name="T62" fmla="*/ 39 w 96"/>
                <a:gd name="T63" fmla="*/ 95 h 96"/>
                <a:gd name="T64" fmla="*/ 48 w 96"/>
                <a:gd name="T65" fmla="*/ 95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96"/>
                <a:gd name="T101" fmla="*/ 96 w 96"/>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96">
                  <a:moveTo>
                    <a:pt x="48" y="95"/>
                  </a:moveTo>
                  <a:lnTo>
                    <a:pt x="60" y="93"/>
                  </a:lnTo>
                  <a:lnTo>
                    <a:pt x="68" y="91"/>
                  </a:lnTo>
                  <a:lnTo>
                    <a:pt x="75" y="86"/>
                  </a:lnTo>
                  <a:lnTo>
                    <a:pt x="82" y="81"/>
                  </a:lnTo>
                  <a:lnTo>
                    <a:pt x="87" y="73"/>
                  </a:lnTo>
                  <a:lnTo>
                    <a:pt x="92" y="64"/>
                  </a:lnTo>
                  <a:lnTo>
                    <a:pt x="93" y="55"/>
                  </a:lnTo>
                  <a:lnTo>
                    <a:pt x="95" y="46"/>
                  </a:lnTo>
                  <a:lnTo>
                    <a:pt x="95" y="36"/>
                  </a:lnTo>
                  <a:lnTo>
                    <a:pt x="92" y="27"/>
                  </a:lnTo>
                  <a:lnTo>
                    <a:pt x="87" y="19"/>
                  </a:lnTo>
                  <a:lnTo>
                    <a:pt x="81" y="14"/>
                  </a:lnTo>
                  <a:lnTo>
                    <a:pt x="74" y="8"/>
                  </a:lnTo>
                  <a:lnTo>
                    <a:pt x="64" y="3"/>
                  </a:lnTo>
                  <a:lnTo>
                    <a:pt x="56" y="2"/>
                  </a:lnTo>
                  <a:lnTo>
                    <a:pt x="46" y="0"/>
                  </a:lnTo>
                  <a:lnTo>
                    <a:pt x="37" y="1"/>
                  </a:lnTo>
                  <a:lnTo>
                    <a:pt x="29" y="4"/>
                  </a:lnTo>
                  <a:lnTo>
                    <a:pt x="21" y="8"/>
                  </a:lnTo>
                  <a:lnTo>
                    <a:pt x="14" y="14"/>
                  </a:lnTo>
                  <a:lnTo>
                    <a:pt x="8" y="21"/>
                  </a:lnTo>
                  <a:lnTo>
                    <a:pt x="5" y="30"/>
                  </a:lnTo>
                  <a:lnTo>
                    <a:pt x="1" y="38"/>
                  </a:lnTo>
                  <a:lnTo>
                    <a:pt x="0" y="48"/>
                  </a:lnTo>
                  <a:lnTo>
                    <a:pt x="2" y="56"/>
                  </a:lnTo>
                  <a:lnTo>
                    <a:pt x="5" y="66"/>
                  </a:lnTo>
                  <a:lnTo>
                    <a:pt x="9" y="74"/>
                  </a:lnTo>
                  <a:lnTo>
                    <a:pt x="16" y="81"/>
                  </a:lnTo>
                  <a:lnTo>
                    <a:pt x="22" y="87"/>
                  </a:lnTo>
                  <a:lnTo>
                    <a:pt x="33" y="91"/>
                  </a:lnTo>
                  <a:lnTo>
                    <a:pt x="39" y="95"/>
                  </a:lnTo>
                  <a:lnTo>
                    <a:pt x="48" y="95"/>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39" name="Freeform 59"/>
            <p:cNvSpPr>
              <a:spLocks/>
            </p:cNvSpPr>
            <p:nvPr/>
          </p:nvSpPr>
          <p:spPr bwMode="auto">
            <a:xfrm>
              <a:off x="2545" y="2422"/>
              <a:ext cx="39" cy="38"/>
            </a:xfrm>
            <a:custGeom>
              <a:avLst/>
              <a:gdLst>
                <a:gd name="T0" fmla="*/ 19 w 39"/>
                <a:gd name="T1" fmla="*/ 1 h 38"/>
                <a:gd name="T2" fmla="*/ 23 w 39"/>
                <a:gd name="T3" fmla="*/ 0 h 38"/>
                <a:gd name="T4" fmla="*/ 27 w 39"/>
                <a:gd name="T5" fmla="*/ 1 h 38"/>
                <a:gd name="T6" fmla="*/ 30 w 39"/>
                <a:gd name="T7" fmla="*/ 2 h 38"/>
                <a:gd name="T8" fmla="*/ 33 w 39"/>
                <a:gd name="T9" fmla="*/ 4 h 38"/>
                <a:gd name="T10" fmla="*/ 34 w 39"/>
                <a:gd name="T11" fmla="*/ 8 h 38"/>
                <a:gd name="T12" fmla="*/ 36 w 39"/>
                <a:gd name="T13" fmla="*/ 11 h 38"/>
                <a:gd name="T14" fmla="*/ 37 w 39"/>
                <a:gd name="T15" fmla="*/ 14 h 38"/>
                <a:gd name="T16" fmla="*/ 37 w 39"/>
                <a:gd name="T17" fmla="*/ 18 h 38"/>
                <a:gd name="T18" fmla="*/ 38 w 39"/>
                <a:gd name="T19" fmla="*/ 21 h 38"/>
                <a:gd name="T20" fmla="*/ 36 w 39"/>
                <a:gd name="T21" fmla="*/ 24 h 38"/>
                <a:gd name="T22" fmla="*/ 35 w 39"/>
                <a:gd name="T23" fmla="*/ 28 h 38"/>
                <a:gd name="T24" fmla="*/ 31 w 39"/>
                <a:gd name="T25" fmla="*/ 30 h 38"/>
                <a:gd name="T26" fmla="*/ 29 w 39"/>
                <a:gd name="T27" fmla="*/ 33 h 38"/>
                <a:gd name="T28" fmla="*/ 26 w 39"/>
                <a:gd name="T29" fmla="*/ 36 h 38"/>
                <a:gd name="T30" fmla="*/ 22 w 39"/>
                <a:gd name="T31" fmla="*/ 36 h 38"/>
                <a:gd name="T32" fmla="*/ 19 w 39"/>
                <a:gd name="T33" fmla="*/ 37 h 38"/>
                <a:gd name="T34" fmla="*/ 12 w 39"/>
                <a:gd name="T35" fmla="*/ 35 h 38"/>
                <a:gd name="T36" fmla="*/ 6 w 39"/>
                <a:gd name="T37" fmla="*/ 32 h 38"/>
                <a:gd name="T38" fmla="*/ 2 w 39"/>
                <a:gd name="T39" fmla="*/ 26 h 38"/>
                <a:gd name="T40" fmla="*/ 1 w 39"/>
                <a:gd name="T41" fmla="*/ 19 h 38"/>
                <a:gd name="T42" fmla="*/ 0 w 39"/>
                <a:gd name="T43" fmla="*/ 15 h 38"/>
                <a:gd name="T44" fmla="*/ 2 w 39"/>
                <a:gd name="T45" fmla="*/ 12 h 38"/>
                <a:gd name="T46" fmla="*/ 4 w 39"/>
                <a:gd name="T47" fmla="*/ 8 h 38"/>
                <a:gd name="T48" fmla="*/ 6 w 39"/>
                <a:gd name="T49" fmla="*/ 7 h 38"/>
                <a:gd name="T50" fmla="*/ 9 w 39"/>
                <a:gd name="T51" fmla="*/ 4 h 38"/>
                <a:gd name="T52" fmla="*/ 12 w 39"/>
                <a:gd name="T53" fmla="*/ 2 h 38"/>
                <a:gd name="T54" fmla="*/ 16 w 39"/>
                <a:gd name="T55" fmla="*/ 1 h 38"/>
                <a:gd name="T56" fmla="*/ 19 w 39"/>
                <a:gd name="T57" fmla="*/ 1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
                <a:gd name="T88" fmla="*/ 0 h 38"/>
                <a:gd name="T89" fmla="*/ 39 w 39"/>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 h="38">
                  <a:moveTo>
                    <a:pt x="19" y="1"/>
                  </a:moveTo>
                  <a:lnTo>
                    <a:pt x="23" y="0"/>
                  </a:lnTo>
                  <a:lnTo>
                    <a:pt x="27" y="1"/>
                  </a:lnTo>
                  <a:lnTo>
                    <a:pt x="30" y="2"/>
                  </a:lnTo>
                  <a:lnTo>
                    <a:pt x="33" y="4"/>
                  </a:lnTo>
                  <a:lnTo>
                    <a:pt x="34" y="8"/>
                  </a:lnTo>
                  <a:lnTo>
                    <a:pt x="36" y="11"/>
                  </a:lnTo>
                  <a:lnTo>
                    <a:pt x="37" y="14"/>
                  </a:lnTo>
                  <a:lnTo>
                    <a:pt x="37" y="18"/>
                  </a:lnTo>
                  <a:lnTo>
                    <a:pt x="38" y="21"/>
                  </a:lnTo>
                  <a:lnTo>
                    <a:pt x="36" y="24"/>
                  </a:lnTo>
                  <a:lnTo>
                    <a:pt x="35" y="28"/>
                  </a:lnTo>
                  <a:lnTo>
                    <a:pt x="31" y="30"/>
                  </a:lnTo>
                  <a:lnTo>
                    <a:pt x="29" y="33"/>
                  </a:lnTo>
                  <a:lnTo>
                    <a:pt x="26" y="36"/>
                  </a:lnTo>
                  <a:lnTo>
                    <a:pt x="22" y="36"/>
                  </a:lnTo>
                  <a:lnTo>
                    <a:pt x="19" y="37"/>
                  </a:lnTo>
                  <a:lnTo>
                    <a:pt x="12" y="35"/>
                  </a:lnTo>
                  <a:lnTo>
                    <a:pt x="6" y="32"/>
                  </a:lnTo>
                  <a:lnTo>
                    <a:pt x="2" y="26"/>
                  </a:lnTo>
                  <a:lnTo>
                    <a:pt x="1" y="19"/>
                  </a:lnTo>
                  <a:lnTo>
                    <a:pt x="0" y="15"/>
                  </a:lnTo>
                  <a:lnTo>
                    <a:pt x="2" y="12"/>
                  </a:lnTo>
                  <a:lnTo>
                    <a:pt x="4" y="8"/>
                  </a:lnTo>
                  <a:lnTo>
                    <a:pt x="6" y="7"/>
                  </a:lnTo>
                  <a:lnTo>
                    <a:pt x="9" y="4"/>
                  </a:lnTo>
                  <a:lnTo>
                    <a:pt x="12" y="2"/>
                  </a:lnTo>
                  <a:lnTo>
                    <a:pt x="16" y="1"/>
                  </a:lnTo>
                  <a:lnTo>
                    <a:pt x="19" y="1"/>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40" name="Freeform 60"/>
            <p:cNvSpPr>
              <a:spLocks/>
            </p:cNvSpPr>
            <p:nvPr/>
          </p:nvSpPr>
          <p:spPr bwMode="auto">
            <a:xfrm>
              <a:off x="3210" y="2154"/>
              <a:ext cx="46" cy="152"/>
            </a:xfrm>
            <a:custGeom>
              <a:avLst/>
              <a:gdLst>
                <a:gd name="T0" fmla="*/ 0 w 46"/>
                <a:gd name="T1" fmla="*/ 0 h 152"/>
                <a:gd name="T2" fmla="*/ 38 w 46"/>
                <a:gd name="T3" fmla="*/ 1 h 152"/>
                <a:gd name="T4" fmla="*/ 45 w 46"/>
                <a:gd name="T5" fmla="*/ 151 h 152"/>
                <a:gd name="T6" fmla="*/ 7 w 46"/>
                <a:gd name="T7" fmla="*/ 151 h 152"/>
                <a:gd name="T8" fmla="*/ 0 w 46"/>
                <a:gd name="T9" fmla="*/ 0 h 152"/>
                <a:gd name="T10" fmla="*/ 0 60000 65536"/>
                <a:gd name="T11" fmla="*/ 0 60000 65536"/>
                <a:gd name="T12" fmla="*/ 0 60000 65536"/>
                <a:gd name="T13" fmla="*/ 0 60000 65536"/>
                <a:gd name="T14" fmla="*/ 0 60000 65536"/>
                <a:gd name="T15" fmla="*/ 0 w 46"/>
                <a:gd name="T16" fmla="*/ 0 h 152"/>
                <a:gd name="T17" fmla="*/ 46 w 46"/>
                <a:gd name="T18" fmla="*/ 152 h 152"/>
              </a:gdLst>
              <a:ahLst/>
              <a:cxnLst>
                <a:cxn ang="T10">
                  <a:pos x="T0" y="T1"/>
                </a:cxn>
                <a:cxn ang="T11">
                  <a:pos x="T2" y="T3"/>
                </a:cxn>
                <a:cxn ang="T12">
                  <a:pos x="T4" y="T5"/>
                </a:cxn>
                <a:cxn ang="T13">
                  <a:pos x="T6" y="T7"/>
                </a:cxn>
                <a:cxn ang="T14">
                  <a:pos x="T8" y="T9"/>
                </a:cxn>
              </a:cxnLst>
              <a:rect l="T15" t="T16" r="T17" b="T18"/>
              <a:pathLst>
                <a:path w="46" h="152">
                  <a:moveTo>
                    <a:pt x="0" y="0"/>
                  </a:moveTo>
                  <a:lnTo>
                    <a:pt x="38" y="1"/>
                  </a:lnTo>
                  <a:lnTo>
                    <a:pt x="45" y="151"/>
                  </a:lnTo>
                  <a:lnTo>
                    <a:pt x="7" y="151"/>
                  </a:lnTo>
                  <a:lnTo>
                    <a:pt x="0" y="0"/>
                  </a:lnTo>
                </a:path>
              </a:pathLst>
            </a:custGeom>
            <a:solidFill>
              <a:srgbClr val="FF000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41" name="Freeform 61"/>
            <p:cNvSpPr>
              <a:spLocks/>
            </p:cNvSpPr>
            <p:nvPr/>
          </p:nvSpPr>
          <p:spPr bwMode="auto">
            <a:xfrm>
              <a:off x="3254" y="2153"/>
              <a:ext cx="48" cy="152"/>
            </a:xfrm>
            <a:custGeom>
              <a:avLst/>
              <a:gdLst>
                <a:gd name="T0" fmla="*/ 0 w 48"/>
                <a:gd name="T1" fmla="*/ 2 h 152"/>
                <a:gd name="T2" fmla="*/ 39 w 48"/>
                <a:gd name="T3" fmla="*/ 0 h 152"/>
                <a:gd name="T4" fmla="*/ 47 w 48"/>
                <a:gd name="T5" fmla="*/ 149 h 152"/>
                <a:gd name="T6" fmla="*/ 8 w 48"/>
                <a:gd name="T7" fmla="*/ 151 h 152"/>
                <a:gd name="T8" fmla="*/ 0 w 48"/>
                <a:gd name="T9" fmla="*/ 2 h 152"/>
                <a:gd name="T10" fmla="*/ 0 60000 65536"/>
                <a:gd name="T11" fmla="*/ 0 60000 65536"/>
                <a:gd name="T12" fmla="*/ 0 60000 65536"/>
                <a:gd name="T13" fmla="*/ 0 60000 65536"/>
                <a:gd name="T14" fmla="*/ 0 60000 65536"/>
                <a:gd name="T15" fmla="*/ 0 w 48"/>
                <a:gd name="T16" fmla="*/ 0 h 152"/>
                <a:gd name="T17" fmla="*/ 48 w 48"/>
                <a:gd name="T18" fmla="*/ 152 h 152"/>
              </a:gdLst>
              <a:ahLst/>
              <a:cxnLst>
                <a:cxn ang="T10">
                  <a:pos x="T0" y="T1"/>
                </a:cxn>
                <a:cxn ang="T11">
                  <a:pos x="T2" y="T3"/>
                </a:cxn>
                <a:cxn ang="T12">
                  <a:pos x="T4" y="T5"/>
                </a:cxn>
                <a:cxn ang="T13">
                  <a:pos x="T6" y="T7"/>
                </a:cxn>
                <a:cxn ang="T14">
                  <a:pos x="T8" y="T9"/>
                </a:cxn>
              </a:cxnLst>
              <a:rect l="T15" t="T16" r="T17" b="T18"/>
              <a:pathLst>
                <a:path w="48" h="152">
                  <a:moveTo>
                    <a:pt x="0" y="2"/>
                  </a:moveTo>
                  <a:lnTo>
                    <a:pt x="39" y="0"/>
                  </a:lnTo>
                  <a:lnTo>
                    <a:pt x="47" y="149"/>
                  </a:lnTo>
                  <a:lnTo>
                    <a:pt x="8" y="151"/>
                  </a:lnTo>
                  <a:lnTo>
                    <a:pt x="0" y="2"/>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1042" name="Freeform 62"/>
            <p:cNvSpPr>
              <a:spLocks/>
            </p:cNvSpPr>
            <p:nvPr/>
          </p:nvSpPr>
          <p:spPr bwMode="auto">
            <a:xfrm>
              <a:off x="3295" y="2150"/>
              <a:ext cx="46" cy="150"/>
            </a:xfrm>
            <a:custGeom>
              <a:avLst/>
              <a:gdLst>
                <a:gd name="T0" fmla="*/ 0 w 46"/>
                <a:gd name="T1" fmla="*/ 0 h 150"/>
                <a:gd name="T2" fmla="*/ 39 w 46"/>
                <a:gd name="T3" fmla="*/ 0 h 150"/>
                <a:gd name="T4" fmla="*/ 45 w 46"/>
                <a:gd name="T5" fmla="*/ 149 h 150"/>
                <a:gd name="T6" fmla="*/ 7 w 46"/>
                <a:gd name="T7" fmla="*/ 149 h 150"/>
                <a:gd name="T8" fmla="*/ 0 w 46"/>
                <a:gd name="T9" fmla="*/ 0 h 150"/>
                <a:gd name="T10" fmla="*/ 0 60000 65536"/>
                <a:gd name="T11" fmla="*/ 0 60000 65536"/>
                <a:gd name="T12" fmla="*/ 0 60000 65536"/>
                <a:gd name="T13" fmla="*/ 0 60000 65536"/>
                <a:gd name="T14" fmla="*/ 0 60000 65536"/>
                <a:gd name="T15" fmla="*/ 0 w 46"/>
                <a:gd name="T16" fmla="*/ 0 h 150"/>
                <a:gd name="T17" fmla="*/ 46 w 46"/>
                <a:gd name="T18" fmla="*/ 150 h 150"/>
              </a:gdLst>
              <a:ahLst/>
              <a:cxnLst>
                <a:cxn ang="T10">
                  <a:pos x="T0" y="T1"/>
                </a:cxn>
                <a:cxn ang="T11">
                  <a:pos x="T2" y="T3"/>
                </a:cxn>
                <a:cxn ang="T12">
                  <a:pos x="T4" y="T5"/>
                </a:cxn>
                <a:cxn ang="T13">
                  <a:pos x="T6" y="T7"/>
                </a:cxn>
                <a:cxn ang="T14">
                  <a:pos x="T8" y="T9"/>
                </a:cxn>
              </a:cxnLst>
              <a:rect l="T15" t="T16" r="T17" b="T18"/>
              <a:pathLst>
                <a:path w="46" h="150">
                  <a:moveTo>
                    <a:pt x="0" y="0"/>
                  </a:moveTo>
                  <a:lnTo>
                    <a:pt x="39" y="0"/>
                  </a:lnTo>
                  <a:lnTo>
                    <a:pt x="45" y="149"/>
                  </a:lnTo>
                  <a:lnTo>
                    <a:pt x="7" y="149"/>
                  </a:lnTo>
                  <a:lnTo>
                    <a:pt x="0" y="0"/>
                  </a:lnTo>
                </a:path>
              </a:pathLst>
            </a:custGeom>
            <a:solidFill>
              <a:srgbClr val="000066"/>
            </a:solidFill>
            <a:ln w="12700" cap="rnd" cmpd="sng">
              <a:noFill/>
              <a:prstDash val="solid"/>
              <a:round/>
              <a:headEnd type="none" w="med" len="med"/>
              <a:tailEnd type="none" w="med" len="med"/>
            </a:ln>
          </p:spPr>
          <p:txBody>
            <a:bodyPr/>
            <a:lstStyle/>
            <a:p>
              <a:endParaRPr lang="en-GB" sz="2400" b="1">
                <a:solidFill>
                  <a:srgbClr val="FFFF00"/>
                </a:solidFill>
              </a:endParaRPr>
            </a:p>
          </p:txBody>
        </p:sp>
      </p:grpSp>
      <p:sp>
        <p:nvSpPr>
          <p:cNvPr id="175177" name="Rectangle 73"/>
          <p:cNvSpPr>
            <a:spLocks noChangeArrowheads="1"/>
          </p:cNvSpPr>
          <p:nvPr/>
        </p:nvSpPr>
        <p:spPr bwMode="auto">
          <a:xfrm>
            <a:off x="6754813" y="3573016"/>
            <a:ext cx="2209675" cy="1197764"/>
          </a:xfrm>
          <a:prstGeom prst="rect">
            <a:avLst/>
          </a:prstGeom>
          <a:noFill/>
          <a:ln w="12700">
            <a:noFill/>
            <a:miter lim="800000"/>
            <a:headEnd/>
            <a:tailEnd/>
          </a:ln>
        </p:spPr>
        <p:txBody>
          <a:bodyPr wrap="square" lIns="90488" tIns="44450" rIns="90488" bIns="44450">
            <a:spAutoFit/>
          </a:bodyPr>
          <a:lstStyle/>
          <a:p>
            <a:pPr defTabSz="762000" eaLnBrk="0" hangingPunct="0"/>
            <a:r>
              <a:rPr lang="en-GB" sz="2400" b="1" dirty="0" smtClean="0">
                <a:solidFill>
                  <a:srgbClr val="FFFF00"/>
                </a:solidFill>
              </a:rPr>
              <a:t>Turbulent air</a:t>
            </a:r>
          </a:p>
          <a:p>
            <a:pPr defTabSz="762000" eaLnBrk="0" hangingPunct="0"/>
            <a:r>
              <a:rPr lang="en-GB" sz="2400" b="1" dirty="0" smtClean="0">
                <a:solidFill>
                  <a:srgbClr val="FFFF00"/>
                </a:solidFill>
              </a:rPr>
              <a:t>just touching</a:t>
            </a:r>
          </a:p>
          <a:p>
            <a:pPr defTabSz="762000" eaLnBrk="0" hangingPunct="0"/>
            <a:r>
              <a:rPr lang="en-GB" sz="2400" b="1" dirty="0" err="1" smtClean="0">
                <a:solidFill>
                  <a:srgbClr val="FFFF00"/>
                </a:solidFill>
              </a:rPr>
              <a:t>tailplane</a:t>
            </a:r>
            <a:endParaRPr lang="en-GB" sz="2400" b="1" dirty="0" smtClean="0">
              <a:solidFill>
                <a:srgbClr val="FFFF00"/>
              </a:solidFill>
            </a:endParaRPr>
          </a:p>
        </p:txBody>
      </p:sp>
      <p:sp>
        <p:nvSpPr>
          <p:cNvPr id="175178" name="Rectangle 74"/>
          <p:cNvSpPr>
            <a:spLocks noChangeArrowheads="1"/>
          </p:cNvSpPr>
          <p:nvPr/>
        </p:nvSpPr>
        <p:spPr bwMode="auto">
          <a:xfrm>
            <a:off x="2032000" y="4594225"/>
            <a:ext cx="2031006" cy="828432"/>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Stall</a:t>
            </a:r>
            <a:endParaRPr lang="en-GB" sz="2400" b="1" dirty="0">
              <a:solidFill>
                <a:srgbClr val="FFFF00"/>
              </a:solidFill>
            </a:endParaRPr>
          </a:p>
          <a:p>
            <a:pPr defTabSz="762000" eaLnBrk="0" hangingPunct="0"/>
            <a:r>
              <a:rPr lang="en-GB" sz="2400" b="1" dirty="0" smtClean="0">
                <a:solidFill>
                  <a:srgbClr val="FFFF00"/>
                </a:solidFill>
              </a:rPr>
              <a:t>Heavy buffet</a:t>
            </a:r>
            <a:endParaRPr lang="en-GB" sz="2400" b="1" dirty="0">
              <a:solidFill>
                <a:srgbClr val="FFFF00"/>
              </a:solidFill>
            </a:endParaRPr>
          </a:p>
        </p:txBody>
      </p:sp>
      <p:sp>
        <p:nvSpPr>
          <p:cNvPr id="175179" name="Rectangle 75"/>
          <p:cNvSpPr>
            <a:spLocks noChangeArrowheads="1"/>
          </p:cNvSpPr>
          <p:nvPr/>
        </p:nvSpPr>
        <p:spPr bwMode="auto">
          <a:xfrm>
            <a:off x="1979712" y="4581128"/>
            <a:ext cx="2095126" cy="828432"/>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smtClean="0">
                <a:solidFill>
                  <a:srgbClr val="FFFF00"/>
                </a:solidFill>
              </a:rPr>
              <a:t>Stall warning</a:t>
            </a:r>
          </a:p>
          <a:p>
            <a:pPr defTabSz="762000" eaLnBrk="0" hangingPunct="0"/>
            <a:r>
              <a:rPr lang="en-GB" sz="2400" b="1" dirty="0" smtClean="0">
                <a:solidFill>
                  <a:srgbClr val="FFFF00"/>
                </a:solidFill>
              </a:rPr>
              <a:t>Light buffet</a:t>
            </a:r>
            <a:endParaRPr lang="en-GB" sz="2400" b="1" dirty="0">
              <a:solidFill>
                <a:srgbClr val="FFFF00"/>
              </a:solidFill>
            </a:endParaRPr>
          </a:p>
        </p:txBody>
      </p:sp>
      <p:sp>
        <p:nvSpPr>
          <p:cNvPr id="175180" name="Rectangle 76"/>
          <p:cNvSpPr>
            <a:spLocks noChangeArrowheads="1"/>
          </p:cNvSpPr>
          <p:nvPr/>
        </p:nvSpPr>
        <p:spPr bwMode="auto">
          <a:xfrm>
            <a:off x="6804248" y="3573016"/>
            <a:ext cx="2088232" cy="1197764"/>
          </a:xfrm>
          <a:prstGeom prst="rect">
            <a:avLst/>
          </a:prstGeom>
          <a:noFill/>
          <a:ln w="12700">
            <a:noFill/>
            <a:miter lim="800000"/>
            <a:headEnd/>
            <a:tailEnd/>
          </a:ln>
        </p:spPr>
        <p:txBody>
          <a:bodyPr wrap="square" lIns="90488" tIns="44450" rIns="90488" bIns="44450">
            <a:spAutoFit/>
          </a:bodyPr>
          <a:lstStyle/>
          <a:p>
            <a:pPr defTabSz="762000" eaLnBrk="0" hangingPunct="0"/>
            <a:r>
              <a:rPr lang="en-GB" sz="2400" b="1" dirty="0" smtClean="0">
                <a:solidFill>
                  <a:srgbClr val="FFFF00"/>
                </a:solidFill>
              </a:rPr>
              <a:t>Turbulent air</a:t>
            </a:r>
          </a:p>
          <a:p>
            <a:pPr defTabSz="762000" eaLnBrk="0" hangingPunct="0"/>
            <a:r>
              <a:rPr lang="en-GB" sz="2400" b="1" dirty="0" smtClean="0">
                <a:solidFill>
                  <a:srgbClr val="FFFF00"/>
                </a:solidFill>
              </a:rPr>
              <a:t>covering </a:t>
            </a:r>
          </a:p>
          <a:p>
            <a:pPr defTabSz="762000" eaLnBrk="0" hangingPunct="0"/>
            <a:r>
              <a:rPr lang="en-GB" sz="2400" b="1" dirty="0" err="1" smtClean="0">
                <a:solidFill>
                  <a:srgbClr val="FFFF00"/>
                </a:solidFill>
              </a:rPr>
              <a:t>tailplane</a:t>
            </a:r>
            <a:endParaRPr lang="en-GB" sz="2400" b="1" dirty="0">
              <a:solidFill>
                <a:srgbClr val="FFFF00"/>
              </a:solidFill>
            </a:endParaRPr>
          </a:p>
        </p:txBody>
      </p:sp>
      <p:grpSp>
        <p:nvGrpSpPr>
          <p:cNvPr id="3" name="Group 80"/>
          <p:cNvGrpSpPr>
            <a:grpSpLocks/>
          </p:cNvGrpSpPr>
          <p:nvPr/>
        </p:nvGrpSpPr>
        <p:grpSpPr bwMode="auto">
          <a:xfrm>
            <a:off x="3563938" y="3790950"/>
            <a:ext cx="3067050" cy="501650"/>
            <a:chOff x="2245" y="2383"/>
            <a:chExt cx="1932" cy="316"/>
          </a:xfrm>
        </p:grpSpPr>
        <p:sp>
          <p:nvSpPr>
            <p:cNvPr id="40978" name="AutoShape 68"/>
            <p:cNvSpPr>
              <a:spLocks noChangeArrowheads="1"/>
            </p:cNvSpPr>
            <p:nvPr/>
          </p:nvSpPr>
          <p:spPr bwMode="auto">
            <a:xfrm rot="-3627673">
              <a:off x="3315" y="2507"/>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40979" name="AutoShape 69"/>
            <p:cNvSpPr>
              <a:spLocks noChangeArrowheads="1"/>
            </p:cNvSpPr>
            <p:nvPr/>
          </p:nvSpPr>
          <p:spPr bwMode="auto">
            <a:xfrm>
              <a:off x="3587" y="2507"/>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40980" name="AutoShape 70"/>
            <p:cNvSpPr>
              <a:spLocks noChangeArrowheads="1"/>
            </p:cNvSpPr>
            <p:nvPr/>
          </p:nvSpPr>
          <p:spPr bwMode="auto">
            <a:xfrm rot="-3850740">
              <a:off x="3859" y="2552"/>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40981" name="AutoShape 71"/>
            <p:cNvSpPr>
              <a:spLocks noChangeArrowheads="1"/>
            </p:cNvSpPr>
            <p:nvPr/>
          </p:nvSpPr>
          <p:spPr bwMode="auto">
            <a:xfrm rot="2556844">
              <a:off x="3043" y="2522"/>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40982" name="AutoShape 72"/>
            <p:cNvSpPr>
              <a:spLocks noChangeArrowheads="1"/>
            </p:cNvSpPr>
            <p:nvPr/>
          </p:nvSpPr>
          <p:spPr bwMode="auto">
            <a:xfrm rot="6489957">
              <a:off x="4041" y="2416"/>
              <a:ext cx="136" cy="136"/>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en-GB" sz="2400" b="1">
                <a:solidFill>
                  <a:srgbClr val="FFFF00"/>
                </a:solidFill>
              </a:endParaRPr>
            </a:p>
          </p:txBody>
        </p:sp>
        <p:sp>
          <p:nvSpPr>
            <p:cNvPr id="40983" name="Line 78"/>
            <p:cNvSpPr>
              <a:spLocks noChangeShapeType="1"/>
            </p:cNvSpPr>
            <p:nvPr/>
          </p:nvSpPr>
          <p:spPr bwMode="auto">
            <a:xfrm flipV="1">
              <a:off x="2248" y="2383"/>
              <a:ext cx="1792" cy="224"/>
            </a:xfrm>
            <a:prstGeom prst="line">
              <a:avLst/>
            </a:prstGeom>
            <a:noFill/>
            <a:ln w="38100">
              <a:solidFill>
                <a:srgbClr val="7FFF00"/>
              </a:solidFill>
              <a:round/>
              <a:headEnd/>
              <a:tailEnd/>
            </a:ln>
          </p:spPr>
          <p:txBody>
            <a:bodyPr wrap="none" anchor="ctr"/>
            <a:lstStyle/>
            <a:p>
              <a:endParaRPr lang="en-GB" sz="2400" b="1">
                <a:solidFill>
                  <a:srgbClr val="FFFF00"/>
                </a:solidFill>
              </a:endParaRPr>
            </a:p>
          </p:txBody>
        </p:sp>
        <p:sp>
          <p:nvSpPr>
            <p:cNvPr id="40984" name="Line 79"/>
            <p:cNvSpPr>
              <a:spLocks noChangeShapeType="1"/>
            </p:cNvSpPr>
            <p:nvPr/>
          </p:nvSpPr>
          <p:spPr bwMode="auto">
            <a:xfrm>
              <a:off x="2245" y="2614"/>
              <a:ext cx="1835" cy="85"/>
            </a:xfrm>
            <a:prstGeom prst="line">
              <a:avLst/>
            </a:prstGeom>
            <a:noFill/>
            <a:ln w="38100">
              <a:solidFill>
                <a:srgbClr val="7FFF00"/>
              </a:solidFill>
              <a:round/>
              <a:headEnd/>
              <a:tailEnd/>
            </a:ln>
          </p:spPr>
          <p:txBody>
            <a:bodyPr wrap="none" anchor="ctr"/>
            <a:lstStyle/>
            <a:p>
              <a:endParaRPr lang="en-GB" sz="2400" b="1">
                <a:solidFill>
                  <a:srgbClr val="FFFF00"/>
                </a:solidFill>
              </a:endParaRPr>
            </a:p>
          </p:txBody>
        </p:sp>
      </p:grpSp>
      <p:grpSp>
        <p:nvGrpSpPr>
          <p:cNvPr id="4" name="Group 81"/>
          <p:cNvGrpSpPr>
            <a:grpSpLocks/>
          </p:cNvGrpSpPr>
          <p:nvPr/>
        </p:nvGrpSpPr>
        <p:grpSpPr bwMode="auto">
          <a:xfrm>
            <a:off x="76200" y="4572002"/>
            <a:ext cx="6629400" cy="1484313"/>
            <a:chOff x="48" y="3408"/>
            <a:chExt cx="4176" cy="935"/>
          </a:xfrm>
        </p:grpSpPr>
        <p:grpSp>
          <p:nvGrpSpPr>
            <p:cNvPr id="5" name="Group 82"/>
            <p:cNvGrpSpPr>
              <a:grpSpLocks/>
            </p:cNvGrpSpPr>
            <p:nvPr/>
          </p:nvGrpSpPr>
          <p:grpSpPr bwMode="auto">
            <a:xfrm>
              <a:off x="48" y="3408"/>
              <a:ext cx="4176" cy="480"/>
              <a:chOff x="432" y="3408"/>
              <a:chExt cx="4176" cy="480"/>
            </a:xfrm>
          </p:grpSpPr>
          <p:sp>
            <p:nvSpPr>
              <p:cNvPr id="40972" name="Line 83"/>
              <p:cNvSpPr>
                <a:spLocks noChangeShapeType="1"/>
              </p:cNvSpPr>
              <p:nvPr/>
            </p:nvSpPr>
            <p:spPr bwMode="auto">
              <a:xfrm flipH="1">
                <a:off x="432" y="3408"/>
                <a:ext cx="528" cy="480"/>
              </a:xfrm>
              <a:prstGeom prst="line">
                <a:avLst/>
              </a:prstGeom>
              <a:noFill/>
              <a:ln w="38100">
                <a:solidFill>
                  <a:srgbClr val="FFFF66"/>
                </a:solidFill>
                <a:round/>
                <a:headEnd/>
                <a:tailEnd type="triangle" w="med" len="med"/>
              </a:ln>
            </p:spPr>
            <p:txBody>
              <a:bodyPr/>
              <a:lstStyle/>
              <a:p>
                <a:endParaRPr lang="en-GB" sz="2400" b="1">
                  <a:solidFill>
                    <a:srgbClr val="FFFF00"/>
                  </a:solidFill>
                </a:endParaRPr>
              </a:p>
            </p:txBody>
          </p:sp>
          <p:sp>
            <p:nvSpPr>
              <p:cNvPr id="40973" name="Line 84"/>
              <p:cNvSpPr>
                <a:spLocks noChangeShapeType="1"/>
              </p:cNvSpPr>
              <p:nvPr/>
            </p:nvSpPr>
            <p:spPr bwMode="auto">
              <a:xfrm flipH="1">
                <a:off x="1200" y="3408"/>
                <a:ext cx="528" cy="480"/>
              </a:xfrm>
              <a:prstGeom prst="line">
                <a:avLst/>
              </a:prstGeom>
              <a:noFill/>
              <a:ln w="38100">
                <a:solidFill>
                  <a:srgbClr val="FFFF66"/>
                </a:solidFill>
                <a:round/>
                <a:headEnd/>
                <a:tailEnd type="triangle" w="med" len="med"/>
              </a:ln>
            </p:spPr>
            <p:txBody>
              <a:bodyPr/>
              <a:lstStyle/>
              <a:p>
                <a:endParaRPr lang="en-GB" sz="2400" b="1">
                  <a:solidFill>
                    <a:srgbClr val="FFFF00"/>
                  </a:solidFill>
                </a:endParaRPr>
              </a:p>
            </p:txBody>
          </p:sp>
          <p:sp>
            <p:nvSpPr>
              <p:cNvPr id="40974" name="Line 85"/>
              <p:cNvSpPr>
                <a:spLocks noChangeShapeType="1"/>
              </p:cNvSpPr>
              <p:nvPr/>
            </p:nvSpPr>
            <p:spPr bwMode="auto">
              <a:xfrm flipH="1">
                <a:off x="1920" y="3408"/>
                <a:ext cx="528" cy="480"/>
              </a:xfrm>
              <a:prstGeom prst="line">
                <a:avLst/>
              </a:prstGeom>
              <a:noFill/>
              <a:ln w="38100">
                <a:solidFill>
                  <a:srgbClr val="FFFF66"/>
                </a:solidFill>
                <a:round/>
                <a:headEnd/>
                <a:tailEnd type="triangle" w="med" len="med"/>
              </a:ln>
            </p:spPr>
            <p:txBody>
              <a:bodyPr/>
              <a:lstStyle/>
              <a:p>
                <a:endParaRPr lang="en-GB" sz="2400" b="1">
                  <a:solidFill>
                    <a:srgbClr val="FFFF00"/>
                  </a:solidFill>
                </a:endParaRPr>
              </a:p>
            </p:txBody>
          </p:sp>
          <p:sp>
            <p:nvSpPr>
              <p:cNvPr id="40975" name="Line 86"/>
              <p:cNvSpPr>
                <a:spLocks noChangeShapeType="1"/>
              </p:cNvSpPr>
              <p:nvPr/>
            </p:nvSpPr>
            <p:spPr bwMode="auto">
              <a:xfrm flipH="1">
                <a:off x="2640" y="3408"/>
                <a:ext cx="528" cy="480"/>
              </a:xfrm>
              <a:prstGeom prst="line">
                <a:avLst/>
              </a:prstGeom>
              <a:noFill/>
              <a:ln w="38100">
                <a:solidFill>
                  <a:srgbClr val="FFFF66"/>
                </a:solidFill>
                <a:round/>
                <a:headEnd/>
                <a:tailEnd type="triangle" w="med" len="med"/>
              </a:ln>
            </p:spPr>
            <p:txBody>
              <a:bodyPr/>
              <a:lstStyle/>
              <a:p>
                <a:endParaRPr lang="en-GB" sz="2400" b="1">
                  <a:solidFill>
                    <a:srgbClr val="FFFF00"/>
                  </a:solidFill>
                </a:endParaRPr>
              </a:p>
            </p:txBody>
          </p:sp>
          <p:sp>
            <p:nvSpPr>
              <p:cNvPr id="40976" name="Line 87"/>
              <p:cNvSpPr>
                <a:spLocks noChangeShapeType="1"/>
              </p:cNvSpPr>
              <p:nvPr/>
            </p:nvSpPr>
            <p:spPr bwMode="auto">
              <a:xfrm flipH="1">
                <a:off x="3360" y="3408"/>
                <a:ext cx="528" cy="480"/>
              </a:xfrm>
              <a:prstGeom prst="line">
                <a:avLst/>
              </a:prstGeom>
              <a:noFill/>
              <a:ln w="38100">
                <a:solidFill>
                  <a:srgbClr val="FFFF66"/>
                </a:solidFill>
                <a:round/>
                <a:headEnd/>
                <a:tailEnd type="triangle" w="med" len="med"/>
              </a:ln>
            </p:spPr>
            <p:txBody>
              <a:bodyPr/>
              <a:lstStyle/>
              <a:p>
                <a:endParaRPr lang="en-GB" sz="2400" b="1">
                  <a:solidFill>
                    <a:srgbClr val="FFFF00"/>
                  </a:solidFill>
                </a:endParaRPr>
              </a:p>
            </p:txBody>
          </p:sp>
          <p:sp>
            <p:nvSpPr>
              <p:cNvPr id="40977" name="Line 88"/>
              <p:cNvSpPr>
                <a:spLocks noChangeShapeType="1"/>
              </p:cNvSpPr>
              <p:nvPr/>
            </p:nvSpPr>
            <p:spPr bwMode="auto">
              <a:xfrm flipH="1">
                <a:off x="4080" y="3408"/>
                <a:ext cx="528" cy="480"/>
              </a:xfrm>
              <a:prstGeom prst="line">
                <a:avLst/>
              </a:prstGeom>
              <a:noFill/>
              <a:ln w="38100">
                <a:solidFill>
                  <a:srgbClr val="FFFF66"/>
                </a:solidFill>
                <a:round/>
                <a:headEnd/>
                <a:tailEnd type="triangle" w="med" len="med"/>
              </a:ln>
            </p:spPr>
            <p:txBody>
              <a:bodyPr/>
              <a:lstStyle/>
              <a:p>
                <a:endParaRPr lang="en-GB" sz="2400" b="1">
                  <a:solidFill>
                    <a:srgbClr val="FFFF00"/>
                  </a:solidFill>
                </a:endParaRPr>
              </a:p>
            </p:txBody>
          </p:sp>
        </p:grpSp>
        <p:sp>
          <p:nvSpPr>
            <p:cNvPr id="40971" name="Text Box 89"/>
            <p:cNvSpPr txBox="1">
              <a:spLocks noChangeArrowheads="1"/>
            </p:cNvSpPr>
            <p:nvPr/>
          </p:nvSpPr>
          <p:spPr bwMode="auto">
            <a:xfrm>
              <a:off x="384" y="3936"/>
              <a:ext cx="3408" cy="407"/>
            </a:xfrm>
            <a:prstGeom prst="rect">
              <a:avLst/>
            </a:prstGeom>
            <a:noFill/>
            <a:ln w="9525">
              <a:noFill/>
              <a:miter lim="800000"/>
              <a:headEnd/>
              <a:tailEnd/>
            </a:ln>
          </p:spPr>
          <p:txBody>
            <a:bodyPr>
              <a:spAutoFit/>
            </a:bodyPr>
            <a:lstStyle/>
            <a:p>
              <a:pPr>
                <a:spcBef>
                  <a:spcPct val="50000"/>
                </a:spcBef>
              </a:pPr>
              <a:r>
                <a:rPr lang="en-GB" sz="3600" b="1" dirty="0">
                  <a:solidFill>
                    <a:srgbClr val="FFFF00"/>
                  </a:solidFill>
                </a:rPr>
                <a:t>Aircraft </a:t>
              </a:r>
              <a:r>
                <a:rPr lang="en-GB" sz="3600" b="1" dirty="0" smtClean="0">
                  <a:solidFill>
                    <a:srgbClr val="FFFF00"/>
                  </a:solidFill>
                </a:rPr>
                <a:t>descending</a:t>
              </a:r>
              <a:endParaRPr lang="en-US" sz="3600" b="1" dirty="0">
                <a:solidFill>
                  <a:srgbClr val="FFFF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20000">
                                      <p:cBhvr>
                                        <p:cTn id="6" dur="2000" fill="hold"/>
                                        <p:tgtEl>
                                          <p:spTgt spid="2"/>
                                        </p:tgtEl>
                                        <p:attrNameLst>
                                          <p:attrName>r</p:attrName>
                                        </p:attrNameLst>
                                      </p:cBhvr>
                                    </p:animRot>
                                  </p:childTnLst>
                                </p:cTn>
                              </p:par>
                              <p:par>
                                <p:cTn id="7" presetID="10" presetClass="entr" presetSubtype="0" fill="hold" grpId="0" nodeType="withEffect">
                                  <p:stCondLst>
                                    <p:cond delay="0"/>
                                  </p:stCondLst>
                                  <p:childTnLst>
                                    <p:set>
                                      <p:cBhvr>
                                        <p:cTn id="8" dur="1" fill="hold">
                                          <p:stCondLst>
                                            <p:cond delay="0"/>
                                          </p:stCondLst>
                                        </p:cTn>
                                        <p:tgtEl>
                                          <p:spTgt spid="175178"/>
                                        </p:tgtEl>
                                        <p:attrNameLst>
                                          <p:attrName>style.visibility</p:attrName>
                                        </p:attrNameLst>
                                      </p:cBhvr>
                                      <p:to>
                                        <p:strVal val="visible"/>
                                      </p:to>
                                    </p:set>
                                    <p:animEffect transition="in" filter="fade">
                                      <p:cBhvr>
                                        <p:cTn id="9" dur="2000"/>
                                        <p:tgtEl>
                                          <p:spTgt spid="17517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75180"/>
                                        </p:tgtEl>
                                        <p:attrNameLst>
                                          <p:attrName>style.visibility</p:attrName>
                                        </p:attrNameLst>
                                      </p:cBhvr>
                                      <p:to>
                                        <p:strVal val="visible"/>
                                      </p:to>
                                    </p:set>
                                    <p:animEffect transition="in" filter="fade">
                                      <p:cBhvr>
                                        <p:cTn id="12" dur="2000"/>
                                        <p:tgtEl>
                                          <p:spTgt spid="175180"/>
                                        </p:tgtEl>
                                      </p:cBhvr>
                                    </p:animEffect>
                                  </p:childTnLst>
                                </p:cTn>
                              </p:par>
                              <p:par>
                                <p:cTn id="13" presetID="10" presetClass="exit" presetSubtype="0" fill="hold" grpId="0" nodeType="withEffect">
                                  <p:stCondLst>
                                    <p:cond delay="0"/>
                                  </p:stCondLst>
                                  <p:childTnLst>
                                    <p:animEffect transition="out" filter="fade">
                                      <p:cBhvr>
                                        <p:cTn id="14" dur="2000"/>
                                        <p:tgtEl>
                                          <p:spTgt spid="175179"/>
                                        </p:tgtEl>
                                      </p:cBhvr>
                                    </p:animEffect>
                                    <p:set>
                                      <p:cBhvr>
                                        <p:cTn id="15" dur="1" fill="hold">
                                          <p:stCondLst>
                                            <p:cond delay="1999"/>
                                          </p:stCondLst>
                                        </p:cTn>
                                        <p:tgtEl>
                                          <p:spTgt spid="17517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175177"/>
                                        </p:tgtEl>
                                      </p:cBhvr>
                                    </p:animEffect>
                                    <p:set>
                                      <p:cBhvr>
                                        <p:cTn id="18" dur="1" fill="hold">
                                          <p:stCondLst>
                                            <p:cond delay="1999"/>
                                          </p:stCondLst>
                                        </p:cTn>
                                        <p:tgtEl>
                                          <p:spTgt spid="17517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par>
                                <p:cTn id="24" presetID="0" presetClass="path" presetSubtype="0" fill="hold" nodeType="withEffect">
                                  <p:stCondLst>
                                    <p:cond delay="0"/>
                                  </p:stCondLst>
                                  <p:childTnLst>
                                    <p:animMotion origin="layout" path="M 5.55556E-7 4.62428E-7 L -0.43958 0.56879 " pathEditMode="relative" rAng="0" ptsTypes="AA">
                                      <p:cBhvr>
                                        <p:cTn id="25" dur="2000" fill="hold"/>
                                        <p:tgtEl>
                                          <p:spTgt spid="2"/>
                                        </p:tgtEl>
                                        <p:attrNameLst>
                                          <p:attrName>ppt_x</p:attrName>
                                          <p:attrName>ppt_y</p:attrName>
                                        </p:attrNameLst>
                                      </p:cBhvr>
                                      <p:rCtr x="-220" y="284"/>
                                    </p:animMotion>
                                  </p:childTnLst>
                                </p:cTn>
                              </p:par>
                              <p:par>
                                <p:cTn id="26" presetID="0" presetClass="path" presetSubtype="0" fill="hold" nodeType="withEffect">
                                  <p:stCondLst>
                                    <p:cond delay="0"/>
                                  </p:stCondLst>
                                  <p:childTnLst>
                                    <p:animMotion origin="layout" path="M 4.72222E-6 -5.20231E-7 L -0.44341 0.57156 " pathEditMode="relative" rAng="0" ptsTypes="AA">
                                      <p:cBhvr>
                                        <p:cTn id="27" dur="2000" fill="hold"/>
                                        <p:tgtEl>
                                          <p:spTgt spid="3"/>
                                        </p:tgtEl>
                                        <p:attrNameLst>
                                          <p:attrName>ppt_x</p:attrName>
                                          <p:attrName>ppt_y</p:attrName>
                                        </p:attrNameLst>
                                      </p:cBhvr>
                                      <p:rCtr x="-222" y="2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77" grpId="0"/>
      <p:bldP spid="175178" grpId="0"/>
      <p:bldP spid="175179" grpId="0"/>
      <p:bldP spid="17518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a:xfrm>
            <a:off x="981273" y="220663"/>
            <a:ext cx="7181455" cy="699166"/>
          </a:xfrm>
          <a:noFill/>
        </p:spPr>
        <p:txBody>
          <a:bodyPr lIns="90488" tIns="44450" rIns="90488" bIns="44450"/>
          <a:lstStyle/>
          <a:p>
            <a:pPr algn="ctr" defTabSz="762000"/>
            <a:r>
              <a:rPr lang="en-GB" dirty="0" smtClean="0">
                <a:solidFill>
                  <a:srgbClr val="FFFF00"/>
                </a:solidFill>
                <a:latin typeface="Arial" pitchFamily="34" charset="0"/>
              </a:rPr>
              <a:t>Typical stall warning vane</a:t>
            </a:r>
          </a:p>
        </p:txBody>
      </p:sp>
      <p:sp>
        <p:nvSpPr>
          <p:cNvPr id="187396" name="Text Box 4"/>
          <p:cNvSpPr txBox="1">
            <a:spLocks noChangeArrowheads="1"/>
          </p:cNvSpPr>
          <p:nvPr/>
        </p:nvSpPr>
        <p:spPr bwMode="auto">
          <a:xfrm>
            <a:off x="466725" y="5207000"/>
            <a:ext cx="4321175" cy="1569660"/>
          </a:xfrm>
          <a:prstGeom prst="rect">
            <a:avLst/>
          </a:prstGeom>
          <a:noFill/>
          <a:ln w="9525">
            <a:noFill/>
            <a:miter lim="800000"/>
            <a:headEnd/>
            <a:tailEnd/>
          </a:ln>
        </p:spPr>
        <p:txBody>
          <a:bodyPr>
            <a:spAutoFit/>
          </a:bodyPr>
          <a:lstStyle/>
          <a:p>
            <a:pPr>
              <a:spcBef>
                <a:spcPct val="50000"/>
              </a:spcBef>
            </a:pPr>
            <a:r>
              <a:rPr lang="en-GB" sz="2400" b="1">
                <a:solidFill>
                  <a:srgbClr val="FFFF00"/>
                </a:solidFill>
              </a:rPr>
              <a:t>Vane held down by airflow</a:t>
            </a:r>
          </a:p>
          <a:p>
            <a:pPr>
              <a:spcBef>
                <a:spcPct val="50000"/>
              </a:spcBef>
            </a:pPr>
            <a:r>
              <a:rPr lang="en-GB" sz="2400" b="1">
                <a:solidFill>
                  <a:srgbClr val="FFFF00"/>
                </a:solidFill>
              </a:rPr>
              <a:t>Micro-switch not made</a:t>
            </a:r>
          </a:p>
          <a:p>
            <a:pPr>
              <a:spcBef>
                <a:spcPct val="50000"/>
              </a:spcBef>
            </a:pPr>
            <a:r>
              <a:rPr lang="en-GB" sz="2400" b="1">
                <a:solidFill>
                  <a:srgbClr val="FFFF00"/>
                </a:solidFill>
              </a:rPr>
              <a:t>No stall warning given</a:t>
            </a:r>
          </a:p>
        </p:txBody>
      </p:sp>
      <p:grpSp>
        <p:nvGrpSpPr>
          <p:cNvPr id="2" name="Group 5"/>
          <p:cNvGrpSpPr>
            <a:grpSpLocks/>
          </p:cNvGrpSpPr>
          <p:nvPr/>
        </p:nvGrpSpPr>
        <p:grpSpPr bwMode="auto">
          <a:xfrm>
            <a:off x="274638" y="3789363"/>
            <a:ext cx="4010025" cy="1171575"/>
            <a:chOff x="-114" y="2327"/>
            <a:chExt cx="3071" cy="798"/>
          </a:xfrm>
        </p:grpSpPr>
        <p:sp>
          <p:nvSpPr>
            <p:cNvPr id="43082" name="Line 6"/>
            <p:cNvSpPr>
              <a:spLocks noChangeShapeType="1"/>
            </p:cNvSpPr>
            <p:nvPr/>
          </p:nvSpPr>
          <p:spPr bwMode="auto">
            <a:xfrm flipH="1">
              <a:off x="271" y="2826"/>
              <a:ext cx="91" cy="45"/>
            </a:xfrm>
            <a:prstGeom prst="line">
              <a:avLst/>
            </a:prstGeom>
            <a:noFill/>
            <a:ln w="50800">
              <a:solidFill>
                <a:srgbClr val="FF0000"/>
              </a:solidFill>
              <a:round/>
              <a:headEnd/>
              <a:tailEnd/>
            </a:ln>
          </p:spPr>
          <p:txBody>
            <a:bodyPr/>
            <a:lstStyle/>
            <a:p>
              <a:endParaRPr lang="en-GB" sz="2400" b="1">
                <a:solidFill>
                  <a:srgbClr val="FFFF00"/>
                </a:solidFill>
              </a:endParaRPr>
            </a:p>
          </p:txBody>
        </p:sp>
        <p:grpSp>
          <p:nvGrpSpPr>
            <p:cNvPr id="3" name="Group 7"/>
            <p:cNvGrpSpPr>
              <a:grpSpLocks noChangeAspect="1"/>
            </p:cNvGrpSpPr>
            <p:nvPr/>
          </p:nvGrpSpPr>
          <p:grpSpPr bwMode="auto">
            <a:xfrm>
              <a:off x="-114" y="2327"/>
              <a:ext cx="3071" cy="798"/>
              <a:chOff x="144" y="1834"/>
              <a:chExt cx="1536" cy="399"/>
            </a:xfrm>
          </p:grpSpPr>
          <p:grpSp>
            <p:nvGrpSpPr>
              <p:cNvPr id="4" name="Group 8"/>
              <p:cNvGrpSpPr>
                <a:grpSpLocks noChangeAspect="1"/>
              </p:cNvGrpSpPr>
              <p:nvPr/>
            </p:nvGrpSpPr>
            <p:grpSpPr bwMode="auto">
              <a:xfrm>
                <a:off x="144" y="1834"/>
                <a:ext cx="1536" cy="399"/>
                <a:chOff x="144" y="1834"/>
                <a:chExt cx="1536" cy="399"/>
              </a:xfrm>
            </p:grpSpPr>
            <p:sp>
              <p:nvSpPr>
                <p:cNvPr id="43087" name="Freeform 9"/>
                <p:cNvSpPr>
                  <a:spLocks noChangeAspect="1"/>
                </p:cNvSpPr>
                <p:nvPr/>
              </p:nvSpPr>
              <p:spPr bwMode="auto">
                <a:xfrm>
                  <a:off x="144" y="1834"/>
                  <a:ext cx="1536" cy="110"/>
                </a:xfrm>
                <a:custGeom>
                  <a:avLst/>
                  <a:gdLst>
                    <a:gd name="T0" fmla="*/ 0 w 1536"/>
                    <a:gd name="T1" fmla="*/ 110 h 110"/>
                    <a:gd name="T2" fmla="*/ 538 w 1536"/>
                    <a:gd name="T3" fmla="*/ 0 h 110"/>
                    <a:gd name="T4" fmla="*/ 1536 w 1536"/>
                    <a:gd name="T5" fmla="*/ 110 h 110"/>
                    <a:gd name="T6" fmla="*/ 0 60000 65536"/>
                    <a:gd name="T7" fmla="*/ 0 60000 65536"/>
                    <a:gd name="T8" fmla="*/ 0 60000 65536"/>
                    <a:gd name="T9" fmla="*/ 0 w 1536"/>
                    <a:gd name="T10" fmla="*/ 0 h 110"/>
                    <a:gd name="T11" fmla="*/ 1536 w 1536"/>
                    <a:gd name="T12" fmla="*/ 110 h 110"/>
                  </a:gdLst>
                  <a:ahLst/>
                  <a:cxnLst>
                    <a:cxn ang="T6">
                      <a:pos x="T0" y="T1"/>
                    </a:cxn>
                    <a:cxn ang="T7">
                      <a:pos x="T2" y="T3"/>
                    </a:cxn>
                    <a:cxn ang="T8">
                      <a:pos x="T4" y="T5"/>
                    </a:cxn>
                  </a:cxnLst>
                  <a:rect l="T9" t="T10" r="T11" b="T12"/>
                  <a:pathLst>
                    <a:path w="1536" h="110">
                      <a:moveTo>
                        <a:pt x="0" y="110"/>
                      </a:moveTo>
                      <a:cubicBezTo>
                        <a:pt x="90" y="92"/>
                        <a:pt x="282" y="0"/>
                        <a:pt x="538" y="0"/>
                      </a:cubicBezTo>
                      <a:cubicBezTo>
                        <a:pt x="794" y="0"/>
                        <a:pt x="1328" y="87"/>
                        <a:pt x="1536" y="110"/>
                      </a:cubicBezTo>
                    </a:path>
                  </a:pathLst>
                </a:custGeom>
                <a:noFill/>
                <a:ln w="9525">
                  <a:solidFill>
                    <a:schemeClr val="bg1"/>
                  </a:solidFill>
                  <a:round/>
                  <a:headEnd/>
                  <a:tailEnd/>
                </a:ln>
              </p:spPr>
              <p:txBody>
                <a:bodyPr/>
                <a:lstStyle/>
                <a:p>
                  <a:endParaRPr lang="en-GB" sz="2400" b="1">
                    <a:solidFill>
                      <a:srgbClr val="FFFF00"/>
                    </a:solidFill>
                  </a:endParaRPr>
                </a:p>
              </p:txBody>
            </p:sp>
            <p:sp>
              <p:nvSpPr>
                <p:cNvPr id="43088" name="Freeform 10"/>
                <p:cNvSpPr>
                  <a:spLocks noChangeAspect="1"/>
                </p:cNvSpPr>
                <p:nvPr/>
              </p:nvSpPr>
              <p:spPr bwMode="auto">
                <a:xfrm>
                  <a:off x="144" y="1904"/>
                  <a:ext cx="1536" cy="136"/>
                </a:xfrm>
                <a:custGeom>
                  <a:avLst/>
                  <a:gdLst>
                    <a:gd name="T0" fmla="*/ 0 w 1536"/>
                    <a:gd name="T1" fmla="*/ 136 h 136"/>
                    <a:gd name="T2" fmla="*/ 526 w 1536"/>
                    <a:gd name="T3" fmla="*/ 0 h 136"/>
                    <a:gd name="T4" fmla="*/ 1536 w 1536"/>
                    <a:gd name="T5" fmla="*/ 136 h 136"/>
                    <a:gd name="T6" fmla="*/ 0 60000 65536"/>
                    <a:gd name="T7" fmla="*/ 0 60000 65536"/>
                    <a:gd name="T8" fmla="*/ 0 60000 65536"/>
                    <a:gd name="T9" fmla="*/ 0 w 1536"/>
                    <a:gd name="T10" fmla="*/ 0 h 136"/>
                    <a:gd name="T11" fmla="*/ 1536 w 1536"/>
                    <a:gd name="T12" fmla="*/ 136 h 136"/>
                  </a:gdLst>
                  <a:ahLst/>
                  <a:cxnLst>
                    <a:cxn ang="T6">
                      <a:pos x="T0" y="T1"/>
                    </a:cxn>
                    <a:cxn ang="T7">
                      <a:pos x="T2" y="T3"/>
                    </a:cxn>
                    <a:cxn ang="T8">
                      <a:pos x="T4" y="T5"/>
                    </a:cxn>
                  </a:cxnLst>
                  <a:rect l="T9" t="T10" r="T11" b="T12"/>
                  <a:pathLst>
                    <a:path w="1536" h="136">
                      <a:moveTo>
                        <a:pt x="0" y="136"/>
                      </a:moveTo>
                      <a:cubicBezTo>
                        <a:pt x="88" y="113"/>
                        <a:pt x="270" y="0"/>
                        <a:pt x="526" y="0"/>
                      </a:cubicBezTo>
                      <a:cubicBezTo>
                        <a:pt x="782" y="0"/>
                        <a:pt x="1326" y="108"/>
                        <a:pt x="1536" y="136"/>
                      </a:cubicBezTo>
                    </a:path>
                  </a:pathLst>
                </a:custGeom>
                <a:noFill/>
                <a:ln w="9525">
                  <a:solidFill>
                    <a:schemeClr val="bg1"/>
                  </a:solidFill>
                  <a:round/>
                  <a:headEnd/>
                  <a:tailEnd/>
                </a:ln>
              </p:spPr>
              <p:txBody>
                <a:bodyPr/>
                <a:lstStyle/>
                <a:p>
                  <a:endParaRPr lang="en-GB" sz="2400" b="1">
                    <a:solidFill>
                      <a:srgbClr val="FFFF00"/>
                    </a:solidFill>
                  </a:endParaRPr>
                </a:p>
              </p:txBody>
            </p:sp>
            <p:sp>
              <p:nvSpPr>
                <p:cNvPr id="43089" name="Freeform 11"/>
                <p:cNvSpPr>
                  <a:spLocks noChangeAspect="1"/>
                </p:cNvSpPr>
                <p:nvPr/>
              </p:nvSpPr>
              <p:spPr bwMode="auto">
                <a:xfrm>
                  <a:off x="144" y="2136"/>
                  <a:ext cx="1536" cy="1"/>
                </a:xfrm>
                <a:custGeom>
                  <a:avLst/>
                  <a:gdLst>
                    <a:gd name="T0" fmla="*/ 0 w 1536"/>
                    <a:gd name="T1" fmla="*/ 0 h 1"/>
                    <a:gd name="T2" fmla="*/ 528 w 1536"/>
                    <a:gd name="T3" fmla="*/ 0 h 1"/>
                    <a:gd name="T4" fmla="*/ 1536 w 1536"/>
                    <a:gd name="T5" fmla="*/ 0 h 1"/>
                    <a:gd name="T6" fmla="*/ 0 60000 65536"/>
                    <a:gd name="T7" fmla="*/ 0 60000 65536"/>
                    <a:gd name="T8" fmla="*/ 0 60000 65536"/>
                    <a:gd name="T9" fmla="*/ 0 w 1536"/>
                    <a:gd name="T10" fmla="*/ 0 h 1"/>
                    <a:gd name="T11" fmla="*/ 1536 w 1536"/>
                    <a:gd name="T12" fmla="*/ 1 h 1"/>
                  </a:gdLst>
                  <a:ahLst/>
                  <a:cxnLst>
                    <a:cxn ang="T6">
                      <a:pos x="T0" y="T1"/>
                    </a:cxn>
                    <a:cxn ang="T7">
                      <a:pos x="T2" y="T3"/>
                    </a:cxn>
                    <a:cxn ang="T8">
                      <a:pos x="T4" y="T5"/>
                    </a:cxn>
                  </a:cxnLst>
                  <a:rect l="T9" t="T10" r="T11" b="T12"/>
                  <a:pathLst>
                    <a:path w="1536" h="1">
                      <a:moveTo>
                        <a:pt x="0" y="0"/>
                      </a:moveTo>
                      <a:cubicBezTo>
                        <a:pt x="136" y="0"/>
                        <a:pt x="272" y="0"/>
                        <a:pt x="528" y="0"/>
                      </a:cubicBezTo>
                      <a:cubicBezTo>
                        <a:pt x="784" y="0"/>
                        <a:pt x="1160" y="0"/>
                        <a:pt x="1536" y="0"/>
                      </a:cubicBezTo>
                    </a:path>
                  </a:pathLst>
                </a:custGeom>
                <a:noFill/>
                <a:ln w="9525">
                  <a:solidFill>
                    <a:schemeClr val="bg1"/>
                  </a:solidFill>
                  <a:round/>
                  <a:headEnd/>
                  <a:tailEnd/>
                </a:ln>
              </p:spPr>
              <p:txBody>
                <a:bodyPr/>
                <a:lstStyle/>
                <a:p>
                  <a:endParaRPr lang="en-GB" sz="2400" b="1">
                    <a:solidFill>
                      <a:srgbClr val="FFFF00"/>
                    </a:solidFill>
                  </a:endParaRPr>
                </a:p>
              </p:txBody>
            </p:sp>
            <p:sp>
              <p:nvSpPr>
                <p:cNvPr id="43090" name="Freeform 12"/>
                <p:cNvSpPr>
                  <a:spLocks noChangeAspect="1"/>
                </p:cNvSpPr>
                <p:nvPr/>
              </p:nvSpPr>
              <p:spPr bwMode="auto">
                <a:xfrm>
                  <a:off x="144" y="2232"/>
                  <a:ext cx="1536" cy="1"/>
                </a:xfrm>
                <a:custGeom>
                  <a:avLst/>
                  <a:gdLst>
                    <a:gd name="T0" fmla="*/ 0 w 1536"/>
                    <a:gd name="T1" fmla="*/ 0 h 1"/>
                    <a:gd name="T2" fmla="*/ 528 w 1536"/>
                    <a:gd name="T3" fmla="*/ 0 h 1"/>
                    <a:gd name="T4" fmla="*/ 1536 w 1536"/>
                    <a:gd name="T5" fmla="*/ 0 h 1"/>
                    <a:gd name="T6" fmla="*/ 0 60000 65536"/>
                    <a:gd name="T7" fmla="*/ 0 60000 65536"/>
                    <a:gd name="T8" fmla="*/ 0 60000 65536"/>
                    <a:gd name="T9" fmla="*/ 0 w 1536"/>
                    <a:gd name="T10" fmla="*/ 0 h 1"/>
                    <a:gd name="T11" fmla="*/ 1536 w 1536"/>
                    <a:gd name="T12" fmla="*/ 1 h 1"/>
                  </a:gdLst>
                  <a:ahLst/>
                  <a:cxnLst>
                    <a:cxn ang="T6">
                      <a:pos x="T0" y="T1"/>
                    </a:cxn>
                    <a:cxn ang="T7">
                      <a:pos x="T2" y="T3"/>
                    </a:cxn>
                    <a:cxn ang="T8">
                      <a:pos x="T4" y="T5"/>
                    </a:cxn>
                  </a:cxnLst>
                  <a:rect l="T9" t="T10" r="T11" b="T12"/>
                  <a:pathLst>
                    <a:path w="1536" h="1">
                      <a:moveTo>
                        <a:pt x="0" y="0"/>
                      </a:moveTo>
                      <a:cubicBezTo>
                        <a:pt x="136" y="0"/>
                        <a:pt x="272" y="0"/>
                        <a:pt x="528" y="0"/>
                      </a:cubicBezTo>
                      <a:cubicBezTo>
                        <a:pt x="784" y="0"/>
                        <a:pt x="1160" y="0"/>
                        <a:pt x="1536" y="0"/>
                      </a:cubicBezTo>
                    </a:path>
                  </a:pathLst>
                </a:custGeom>
                <a:noFill/>
                <a:ln w="9525">
                  <a:solidFill>
                    <a:schemeClr val="bg1"/>
                  </a:solidFill>
                  <a:round/>
                  <a:headEnd/>
                  <a:tailEnd/>
                </a:ln>
              </p:spPr>
              <p:txBody>
                <a:bodyPr/>
                <a:lstStyle/>
                <a:p>
                  <a:endParaRPr lang="en-GB" sz="2400" b="1">
                    <a:solidFill>
                      <a:srgbClr val="FFFF00"/>
                    </a:solidFill>
                  </a:endParaRPr>
                </a:p>
              </p:txBody>
            </p:sp>
          </p:grpSp>
          <p:sp>
            <p:nvSpPr>
              <p:cNvPr id="43086" name="Freeform 13"/>
              <p:cNvSpPr>
                <a:spLocks noChangeAspect="1"/>
              </p:cNvSpPr>
              <p:nvPr/>
            </p:nvSpPr>
            <p:spPr bwMode="auto">
              <a:xfrm>
                <a:off x="336" y="1968"/>
                <a:ext cx="1255" cy="148"/>
              </a:xfrm>
              <a:custGeom>
                <a:avLst/>
                <a:gdLst>
                  <a:gd name="T0" fmla="*/ 39 w 4194"/>
                  <a:gd name="T1" fmla="*/ 121 h 493"/>
                  <a:gd name="T2" fmla="*/ 429 w 4194"/>
                  <a:gd name="T3" fmla="*/ 0 h 493"/>
                  <a:gd name="T4" fmla="*/ 1255 w 4194"/>
                  <a:gd name="T5" fmla="*/ 121 h 493"/>
                  <a:gd name="T6" fmla="*/ 438 w 4194"/>
                  <a:gd name="T7" fmla="*/ 148 h 493"/>
                  <a:gd name="T8" fmla="*/ 39 w 4194"/>
                  <a:gd name="T9" fmla="*/ 121 h 493"/>
                  <a:gd name="T10" fmla="*/ 0 60000 65536"/>
                  <a:gd name="T11" fmla="*/ 0 60000 65536"/>
                  <a:gd name="T12" fmla="*/ 0 60000 65536"/>
                  <a:gd name="T13" fmla="*/ 0 60000 65536"/>
                  <a:gd name="T14" fmla="*/ 0 60000 65536"/>
                  <a:gd name="T15" fmla="*/ 0 w 4194"/>
                  <a:gd name="T16" fmla="*/ 0 h 493"/>
                  <a:gd name="T17" fmla="*/ 4194 w 4194"/>
                  <a:gd name="T18" fmla="*/ 493 h 493"/>
                </a:gdLst>
                <a:ahLst/>
                <a:cxnLst>
                  <a:cxn ang="T10">
                    <a:pos x="T0" y="T1"/>
                  </a:cxn>
                  <a:cxn ang="T11">
                    <a:pos x="T2" y="T3"/>
                  </a:cxn>
                  <a:cxn ang="T12">
                    <a:pos x="T4" y="T5"/>
                  </a:cxn>
                  <a:cxn ang="T13">
                    <a:pos x="T6" y="T7"/>
                  </a:cxn>
                  <a:cxn ang="T14">
                    <a:pos x="T8" y="T9"/>
                  </a:cxn>
                </a:cxnLst>
                <a:rect l="T15" t="T16" r="T17" b="T18"/>
                <a:pathLst>
                  <a:path w="4194" h="493">
                    <a:moveTo>
                      <a:pt x="132" y="402"/>
                    </a:moveTo>
                    <a:cubicBezTo>
                      <a:pt x="0" y="204"/>
                      <a:pt x="758" y="0"/>
                      <a:pt x="1434" y="0"/>
                    </a:cubicBezTo>
                    <a:cubicBezTo>
                      <a:pt x="2111" y="0"/>
                      <a:pt x="4160" y="379"/>
                      <a:pt x="4194" y="402"/>
                    </a:cubicBezTo>
                    <a:cubicBezTo>
                      <a:pt x="3684" y="414"/>
                      <a:pt x="2141" y="492"/>
                      <a:pt x="1464" y="492"/>
                    </a:cubicBezTo>
                    <a:cubicBezTo>
                      <a:pt x="787" y="492"/>
                      <a:pt x="200" y="493"/>
                      <a:pt x="132" y="402"/>
                    </a:cubicBezTo>
                    <a:close/>
                  </a:path>
                </a:pathLst>
              </a:custGeom>
              <a:solidFill>
                <a:schemeClr val="bg2"/>
              </a:solidFill>
              <a:ln w="9525">
                <a:solidFill>
                  <a:schemeClr val="bg1"/>
                </a:solidFill>
                <a:round/>
                <a:headEnd/>
                <a:tailEnd/>
              </a:ln>
            </p:spPr>
            <p:txBody>
              <a:bodyPr/>
              <a:lstStyle/>
              <a:p>
                <a:endParaRPr lang="en-GB" sz="2400" b="1">
                  <a:solidFill>
                    <a:srgbClr val="FFFF00"/>
                  </a:solidFill>
                </a:endParaRPr>
              </a:p>
            </p:txBody>
          </p:sp>
        </p:grpSp>
        <p:sp>
          <p:nvSpPr>
            <p:cNvPr id="43084" name="Line 14"/>
            <p:cNvSpPr>
              <a:spLocks noChangeShapeType="1"/>
            </p:cNvSpPr>
            <p:nvPr/>
          </p:nvSpPr>
          <p:spPr bwMode="auto">
            <a:xfrm>
              <a:off x="-1" y="2843"/>
              <a:ext cx="227" cy="0"/>
            </a:xfrm>
            <a:prstGeom prst="line">
              <a:avLst/>
            </a:prstGeom>
            <a:noFill/>
            <a:ln w="38100">
              <a:solidFill>
                <a:schemeClr val="bg1"/>
              </a:solidFill>
              <a:round/>
              <a:headEnd/>
              <a:tailEnd type="triangle" w="med" len="med"/>
            </a:ln>
          </p:spPr>
          <p:txBody>
            <a:bodyPr/>
            <a:lstStyle/>
            <a:p>
              <a:endParaRPr lang="en-GB" sz="2400" b="1">
                <a:solidFill>
                  <a:srgbClr val="FFFF00"/>
                </a:solidFill>
              </a:endParaRPr>
            </a:p>
          </p:txBody>
        </p:sp>
      </p:grpSp>
      <p:grpSp>
        <p:nvGrpSpPr>
          <p:cNvPr id="5" name="Group 15"/>
          <p:cNvGrpSpPr>
            <a:grpSpLocks/>
          </p:cNvGrpSpPr>
          <p:nvPr/>
        </p:nvGrpSpPr>
        <p:grpSpPr bwMode="auto">
          <a:xfrm>
            <a:off x="4932363" y="3716338"/>
            <a:ext cx="4638675" cy="2781300"/>
            <a:chOff x="3061" y="2069"/>
            <a:chExt cx="3467" cy="2151"/>
          </a:xfrm>
        </p:grpSpPr>
        <p:sp>
          <p:nvSpPr>
            <p:cNvPr id="43055" name="Line 16"/>
            <p:cNvSpPr>
              <a:spLocks noChangeShapeType="1"/>
            </p:cNvSpPr>
            <p:nvPr/>
          </p:nvSpPr>
          <p:spPr bwMode="auto">
            <a:xfrm rot="-3245043" flipH="1" flipV="1">
              <a:off x="3426" y="2479"/>
              <a:ext cx="91" cy="45"/>
            </a:xfrm>
            <a:prstGeom prst="line">
              <a:avLst/>
            </a:prstGeom>
            <a:noFill/>
            <a:ln w="50800">
              <a:solidFill>
                <a:srgbClr val="FF0000"/>
              </a:solidFill>
              <a:round/>
              <a:headEnd/>
              <a:tailEnd/>
            </a:ln>
          </p:spPr>
          <p:txBody>
            <a:bodyPr/>
            <a:lstStyle/>
            <a:p>
              <a:endParaRPr lang="en-GB" sz="2400" b="1">
                <a:solidFill>
                  <a:srgbClr val="FFFF00"/>
                </a:solidFill>
              </a:endParaRPr>
            </a:p>
          </p:txBody>
        </p:sp>
        <p:grpSp>
          <p:nvGrpSpPr>
            <p:cNvPr id="6" name="Group 17"/>
            <p:cNvGrpSpPr>
              <a:grpSpLocks noChangeAspect="1"/>
            </p:cNvGrpSpPr>
            <p:nvPr/>
          </p:nvGrpSpPr>
          <p:grpSpPr bwMode="auto">
            <a:xfrm>
              <a:off x="3061" y="2069"/>
              <a:ext cx="3467" cy="2151"/>
              <a:chOff x="4032" y="1630"/>
              <a:chExt cx="1734" cy="1076"/>
            </a:xfrm>
          </p:grpSpPr>
          <p:grpSp>
            <p:nvGrpSpPr>
              <p:cNvPr id="7" name="Group 18"/>
              <p:cNvGrpSpPr>
                <a:grpSpLocks noChangeAspect="1"/>
              </p:cNvGrpSpPr>
              <p:nvPr/>
            </p:nvGrpSpPr>
            <p:grpSpPr bwMode="auto">
              <a:xfrm>
                <a:off x="4169" y="1812"/>
                <a:ext cx="1597" cy="744"/>
                <a:chOff x="4169" y="1812"/>
                <a:chExt cx="1597" cy="744"/>
              </a:xfrm>
            </p:grpSpPr>
            <p:grpSp>
              <p:nvGrpSpPr>
                <p:cNvPr id="8" name="Group 19"/>
                <p:cNvGrpSpPr>
                  <a:grpSpLocks noChangeAspect="1"/>
                </p:cNvGrpSpPr>
                <p:nvPr/>
              </p:nvGrpSpPr>
              <p:grpSpPr bwMode="auto">
                <a:xfrm>
                  <a:off x="4440" y="1812"/>
                  <a:ext cx="1326" cy="744"/>
                  <a:chOff x="4440" y="1812"/>
                  <a:chExt cx="1326" cy="744"/>
                </a:xfrm>
              </p:grpSpPr>
              <p:sp>
                <p:nvSpPr>
                  <p:cNvPr id="43066" name="Freeform 20"/>
                  <p:cNvSpPr>
                    <a:spLocks noChangeAspect="1"/>
                  </p:cNvSpPr>
                  <p:nvPr/>
                </p:nvSpPr>
                <p:spPr bwMode="auto">
                  <a:xfrm>
                    <a:off x="4440" y="1812"/>
                    <a:ext cx="1326" cy="744"/>
                  </a:xfrm>
                  <a:custGeom>
                    <a:avLst/>
                    <a:gdLst>
                      <a:gd name="T0" fmla="*/ 1326 w 1326"/>
                      <a:gd name="T1" fmla="*/ 174 h 744"/>
                      <a:gd name="T2" fmla="*/ 0 w 1326"/>
                      <a:gd name="T3" fmla="*/ 0 h 744"/>
                      <a:gd name="T4" fmla="*/ 714 w 1326"/>
                      <a:gd name="T5" fmla="*/ 450 h 744"/>
                      <a:gd name="T6" fmla="*/ 1326 w 1326"/>
                      <a:gd name="T7" fmla="*/ 744 h 744"/>
                      <a:gd name="T8" fmla="*/ 1326 w 1326"/>
                      <a:gd name="T9" fmla="*/ 174 h 744"/>
                      <a:gd name="T10" fmla="*/ 0 60000 65536"/>
                      <a:gd name="T11" fmla="*/ 0 60000 65536"/>
                      <a:gd name="T12" fmla="*/ 0 60000 65536"/>
                      <a:gd name="T13" fmla="*/ 0 60000 65536"/>
                      <a:gd name="T14" fmla="*/ 0 60000 65536"/>
                      <a:gd name="T15" fmla="*/ 0 w 1326"/>
                      <a:gd name="T16" fmla="*/ 0 h 744"/>
                      <a:gd name="T17" fmla="*/ 1326 w 1326"/>
                      <a:gd name="T18" fmla="*/ 744 h 744"/>
                    </a:gdLst>
                    <a:ahLst/>
                    <a:cxnLst>
                      <a:cxn ang="T10">
                        <a:pos x="T0" y="T1"/>
                      </a:cxn>
                      <a:cxn ang="T11">
                        <a:pos x="T2" y="T3"/>
                      </a:cxn>
                      <a:cxn ang="T12">
                        <a:pos x="T4" y="T5"/>
                      </a:cxn>
                      <a:cxn ang="T13">
                        <a:pos x="T6" y="T7"/>
                      </a:cxn>
                      <a:cxn ang="T14">
                        <a:pos x="T8" y="T9"/>
                      </a:cxn>
                    </a:cxnLst>
                    <a:rect l="T15" t="T16" r="T17" b="T18"/>
                    <a:pathLst>
                      <a:path w="1326" h="744">
                        <a:moveTo>
                          <a:pt x="1326" y="174"/>
                        </a:moveTo>
                        <a:lnTo>
                          <a:pt x="0" y="0"/>
                        </a:lnTo>
                        <a:lnTo>
                          <a:pt x="714" y="450"/>
                        </a:lnTo>
                        <a:lnTo>
                          <a:pt x="1326" y="744"/>
                        </a:lnTo>
                        <a:lnTo>
                          <a:pt x="1326" y="174"/>
                        </a:lnTo>
                        <a:close/>
                      </a:path>
                    </a:pathLst>
                  </a:custGeom>
                  <a:solidFill>
                    <a:srgbClr val="66FF33"/>
                  </a:solidFill>
                  <a:ln w="9525" cap="flat" cmpd="sng">
                    <a:solidFill>
                      <a:schemeClr val="bg1"/>
                    </a:solidFill>
                    <a:prstDash val="solid"/>
                    <a:round/>
                    <a:headEnd type="none" w="med" len="med"/>
                    <a:tailEnd type="none" w="med" len="med"/>
                  </a:ln>
                </p:spPr>
                <p:txBody>
                  <a:bodyPr/>
                  <a:lstStyle/>
                  <a:p>
                    <a:endParaRPr lang="en-GB" sz="2400" b="1">
                      <a:solidFill>
                        <a:srgbClr val="FFFF00"/>
                      </a:solidFill>
                    </a:endParaRPr>
                  </a:p>
                </p:txBody>
              </p:sp>
              <p:grpSp>
                <p:nvGrpSpPr>
                  <p:cNvPr id="9" name="Group 21"/>
                  <p:cNvGrpSpPr>
                    <a:grpSpLocks noChangeAspect="1"/>
                  </p:cNvGrpSpPr>
                  <p:nvPr/>
                </p:nvGrpSpPr>
                <p:grpSpPr bwMode="auto">
                  <a:xfrm rot="-5400000">
                    <a:off x="4945" y="1919"/>
                    <a:ext cx="139" cy="141"/>
                    <a:chOff x="3923" y="2326"/>
                    <a:chExt cx="750" cy="1053"/>
                  </a:xfrm>
                </p:grpSpPr>
                <p:sp>
                  <p:nvSpPr>
                    <p:cNvPr id="43080" name="AutoShape 22"/>
                    <p:cNvSpPr>
                      <a:spLocks noChangeAspect="1" noChangeArrowheads="1"/>
                    </p:cNvSpPr>
                    <p:nvPr/>
                  </p:nvSpPr>
                  <p:spPr bwMode="auto">
                    <a:xfrm rot="5400000">
                      <a:off x="4059" y="2478"/>
                      <a:ext cx="765" cy="462"/>
                    </a:xfrm>
                    <a:prstGeom prst="curvedDownArrow">
                      <a:avLst>
                        <a:gd name="adj1" fmla="val 33117"/>
                        <a:gd name="adj2" fmla="val 66234"/>
                        <a:gd name="adj3" fmla="val 33333"/>
                      </a:avLst>
                    </a:prstGeom>
                    <a:solidFill>
                      <a:schemeClr val="accent1"/>
                    </a:solidFill>
                    <a:ln w="9525">
                      <a:solidFill>
                        <a:schemeClr val="bg1"/>
                      </a:solidFill>
                      <a:miter lim="800000"/>
                      <a:headEnd/>
                      <a:tailEnd/>
                    </a:ln>
                  </p:spPr>
                  <p:txBody>
                    <a:bodyPr wrap="none" anchor="ctr"/>
                    <a:lstStyle/>
                    <a:p>
                      <a:endParaRPr lang="en-GB" sz="2400" b="1">
                        <a:solidFill>
                          <a:srgbClr val="FFFF00"/>
                        </a:solidFill>
                      </a:endParaRPr>
                    </a:p>
                  </p:txBody>
                </p:sp>
                <p:sp>
                  <p:nvSpPr>
                    <p:cNvPr id="43081" name="AutoShape 23"/>
                    <p:cNvSpPr>
                      <a:spLocks noChangeAspect="1" noChangeArrowheads="1"/>
                    </p:cNvSpPr>
                    <p:nvPr/>
                  </p:nvSpPr>
                  <p:spPr bwMode="auto">
                    <a:xfrm rot="16200000" flipH="1">
                      <a:off x="3771" y="2766"/>
                      <a:ext cx="765" cy="462"/>
                    </a:xfrm>
                    <a:prstGeom prst="curvedDownArrow">
                      <a:avLst>
                        <a:gd name="adj1" fmla="val 33117"/>
                        <a:gd name="adj2" fmla="val 66234"/>
                        <a:gd name="adj3" fmla="val 33333"/>
                      </a:avLst>
                    </a:prstGeom>
                    <a:solidFill>
                      <a:schemeClr val="accent1"/>
                    </a:solidFill>
                    <a:ln w="9525">
                      <a:solidFill>
                        <a:schemeClr val="bg1"/>
                      </a:solidFill>
                      <a:miter lim="800000"/>
                      <a:headEnd/>
                      <a:tailEnd/>
                    </a:ln>
                  </p:spPr>
                  <p:txBody>
                    <a:bodyPr wrap="none" anchor="ctr"/>
                    <a:lstStyle/>
                    <a:p>
                      <a:endParaRPr lang="en-GB" sz="2400" b="1">
                        <a:solidFill>
                          <a:srgbClr val="FFFF00"/>
                        </a:solidFill>
                      </a:endParaRPr>
                    </a:p>
                  </p:txBody>
                </p:sp>
              </p:grpSp>
              <p:grpSp>
                <p:nvGrpSpPr>
                  <p:cNvPr id="10" name="Group 24"/>
                  <p:cNvGrpSpPr>
                    <a:grpSpLocks noChangeAspect="1"/>
                  </p:cNvGrpSpPr>
                  <p:nvPr/>
                </p:nvGrpSpPr>
                <p:grpSpPr bwMode="auto">
                  <a:xfrm rot="-5400000">
                    <a:off x="5281" y="1967"/>
                    <a:ext cx="140" cy="142"/>
                    <a:chOff x="3923" y="2326"/>
                    <a:chExt cx="750" cy="1053"/>
                  </a:xfrm>
                </p:grpSpPr>
                <p:sp>
                  <p:nvSpPr>
                    <p:cNvPr id="43078" name="AutoShape 25"/>
                    <p:cNvSpPr>
                      <a:spLocks noChangeAspect="1" noChangeArrowheads="1"/>
                    </p:cNvSpPr>
                    <p:nvPr/>
                  </p:nvSpPr>
                  <p:spPr bwMode="auto">
                    <a:xfrm rot="5400000">
                      <a:off x="4059" y="2478"/>
                      <a:ext cx="765" cy="462"/>
                    </a:xfrm>
                    <a:prstGeom prst="curvedDownArrow">
                      <a:avLst>
                        <a:gd name="adj1" fmla="val 33117"/>
                        <a:gd name="adj2" fmla="val 66234"/>
                        <a:gd name="adj3" fmla="val 33333"/>
                      </a:avLst>
                    </a:prstGeom>
                    <a:solidFill>
                      <a:schemeClr val="accent1"/>
                    </a:solidFill>
                    <a:ln w="9525">
                      <a:solidFill>
                        <a:schemeClr val="bg1"/>
                      </a:solidFill>
                      <a:miter lim="800000"/>
                      <a:headEnd/>
                      <a:tailEnd/>
                    </a:ln>
                  </p:spPr>
                  <p:txBody>
                    <a:bodyPr wrap="none" anchor="ctr"/>
                    <a:lstStyle/>
                    <a:p>
                      <a:endParaRPr lang="en-GB" sz="2400" b="1">
                        <a:solidFill>
                          <a:srgbClr val="FFFF00"/>
                        </a:solidFill>
                      </a:endParaRPr>
                    </a:p>
                  </p:txBody>
                </p:sp>
                <p:sp>
                  <p:nvSpPr>
                    <p:cNvPr id="43079" name="AutoShape 26"/>
                    <p:cNvSpPr>
                      <a:spLocks noChangeAspect="1" noChangeArrowheads="1"/>
                    </p:cNvSpPr>
                    <p:nvPr/>
                  </p:nvSpPr>
                  <p:spPr bwMode="auto">
                    <a:xfrm rot="16200000" flipH="1">
                      <a:off x="3771" y="2766"/>
                      <a:ext cx="765" cy="462"/>
                    </a:xfrm>
                    <a:prstGeom prst="curvedDownArrow">
                      <a:avLst>
                        <a:gd name="adj1" fmla="val 33117"/>
                        <a:gd name="adj2" fmla="val 66234"/>
                        <a:gd name="adj3" fmla="val 33333"/>
                      </a:avLst>
                    </a:prstGeom>
                    <a:solidFill>
                      <a:schemeClr val="accent1"/>
                    </a:solidFill>
                    <a:ln w="9525">
                      <a:solidFill>
                        <a:schemeClr val="bg1"/>
                      </a:solidFill>
                      <a:miter lim="800000"/>
                      <a:headEnd/>
                      <a:tailEnd/>
                    </a:ln>
                  </p:spPr>
                  <p:txBody>
                    <a:bodyPr wrap="none" anchor="ctr"/>
                    <a:lstStyle/>
                    <a:p>
                      <a:endParaRPr lang="en-GB" sz="2400" b="1">
                        <a:solidFill>
                          <a:srgbClr val="FFFF00"/>
                        </a:solidFill>
                      </a:endParaRPr>
                    </a:p>
                  </p:txBody>
                </p:sp>
              </p:grpSp>
              <p:grpSp>
                <p:nvGrpSpPr>
                  <p:cNvPr id="11" name="Group 27"/>
                  <p:cNvGrpSpPr>
                    <a:grpSpLocks noChangeAspect="1"/>
                  </p:cNvGrpSpPr>
                  <p:nvPr/>
                </p:nvGrpSpPr>
                <p:grpSpPr bwMode="auto">
                  <a:xfrm rot="-5400000">
                    <a:off x="5185" y="2111"/>
                    <a:ext cx="140" cy="142"/>
                    <a:chOff x="3923" y="2326"/>
                    <a:chExt cx="750" cy="1053"/>
                  </a:xfrm>
                </p:grpSpPr>
                <p:sp>
                  <p:nvSpPr>
                    <p:cNvPr id="43076" name="AutoShape 28"/>
                    <p:cNvSpPr>
                      <a:spLocks noChangeAspect="1" noChangeArrowheads="1"/>
                    </p:cNvSpPr>
                    <p:nvPr/>
                  </p:nvSpPr>
                  <p:spPr bwMode="auto">
                    <a:xfrm rot="5400000">
                      <a:off x="4059" y="2478"/>
                      <a:ext cx="765" cy="462"/>
                    </a:xfrm>
                    <a:prstGeom prst="curvedDownArrow">
                      <a:avLst>
                        <a:gd name="adj1" fmla="val 33117"/>
                        <a:gd name="adj2" fmla="val 66234"/>
                        <a:gd name="adj3" fmla="val 33333"/>
                      </a:avLst>
                    </a:prstGeom>
                    <a:solidFill>
                      <a:schemeClr val="accent1"/>
                    </a:solidFill>
                    <a:ln w="9525">
                      <a:solidFill>
                        <a:schemeClr val="bg1"/>
                      </a:solidFill>
                      <a:miter lim="800000"/>
                      <a:headEnd/>
                      <a:tailEnd/>
                    </a:ln>
                  </p:spPr>
                  <p:txBody>
                    <a:bodyPr wrap="none" anchor="ctr"/>
                    <a:lstStyle/>
                    <a:p>
                      <a:endParaRPr lang="en-GB" sz="2400" b="1">
                        <a:solidFill>
                          <a:srgbClr val="FFFF00"/>
                        </a:solidFill>
                      </a:endParaRPr>
                    </a:p>
                  </p:txBody>
                </p:sp>
                <p:sp>
                  <p:nvSpPr>
                    <p:cNvPr id="43077" name="AutoShape 29"/>
                    <p:cNvSpPr>
                      <a:spLocks noChangeAspect="1" noChangeArrowheads="1"/>
                    </p:cNvSpPr>
                    <p:nvPr/>
                  </p:nvSpPr>
                  <p:spPr bwMode="auto">
                    <a:xfrm rot="16200000" flipH="1">
                      <a:off x="3771" y="2766"/>
                      <a:ext cx="765" cy="462"/>
                    </a:xfrm>
                    <a:prstGeom prst="curvedDownArrow">
                      <a:avLst>
                        <a:gd name="adj1" fmla="val 33117"/>
                        <a:gd name="adj2" fmla="val 66234"/>
                        <a:gd name="adj3" fmla="val 33333"/>
                      </a:avLst>
                    </a:prstGeom>
                    <a:solidFill>
                      <a:schemeClr val="accent1"/>
                    </a:solidFill>
                    <a:ln w="9525">
                      <a:solidFill>
                        <a:schemeClr val="bg1"/>
                      </a:solidFill>
                      <a:miter lim="800000"/>
                      <a:headEnd/>
                      <a:tailEnd/>
                    </a:ln>
                  </p:spPr>
                  <p:txBody>
                    <a:bodyPr wrap="none" anchor="ctr"/>
                    <a:lstStyle/>
                    <a:p>
                      <a:endParaRPr lang="en-GB" sz="2400" b="1">
                        <a:solidFill>
                          <a:srgbClr val="FFFF00"/>
                        </a:solidFill>
                      </a:endParaRPr>
                    </a:p>
                  </p:txBody>
                </p:sp>
              </p:grpSp>
              <p:grpSp>
                <p:nvGrpSpPr>
                  <p:cNvPr id="12" name="Group 30"/>
                  <p:cNvGrpSpPr>
                    <a:grpSpLocks noChangeAspect="1"/>
                  </p:cNvGrpSpPr>
                  <p:nvPr/>
                </p:nvGrpSpPr>
                <p:grpSpPr bwMode="auto">
                  <a:xfrm rot="-5400000">
                    <a:off x="5521" y="2207"/>
                    <a:ext cx="140" cy="142"/>
                    <a:chOff x="3923" y="2326"/>
                    <a:chExt cx="750" cy="1053"/>
                  </a:xfrm>
                </p:grpSpPr>
                <p:sp>
                  <p:nvSpPr>
                    <p:cNvPr id="43074" name="AutoShape 31"/>
                    <p:cNvSpPr>
                      <a:spLocks noChangeAspect="1" noChangeArrowheads="1"/>
                    </p:cNvSpPr>
                    <p:nvPr/>
                  </p:nvSpPr>
                  <p:spPr bwMode="auto">
                    <a:xfrm rot="5400000">
                      <a:off x="4059" y="2478"/>
                      <a:ext cx="765" cy="462"/>
                    </a:xfrm>
                    <a:prstGeom prst="curvedDownArrow">
                      <a:avLst>
                        <a:gd name="adj1" fmla="val 33117"/>
                        <a:gd name="adj2" fmla="val 66234"/>
                        <a:gd name="adj3" fmla="val 33333"/>
                      </a:avLst>
                    </a:prstGeom>
                    <a:solidFill>
                      <a:schemeClr val="accent1"/>
                    </a:solidFill>
                    <a:ln w="9525">
                      <a:solidFill>
                        <a:schemeClr val="bg1"/>
                      </a:solidFill>
                      <a:miter lim="800000"/>
                      <a:headEnd/>
                      <a:tailEnd/>
                    </a:ln>
                  </p:spPr>
                  <p:txBody>
                    <a:bodyPr wrap="none" anchor="ctr"/>
                    <a:lstStyle/>
                    <a:p>
                      <a:endParaRPr lang="en-GB" sz="2400" b="1">
                        <a:solidFill>
                          <a:srgbClr val="FFFF00"/>
                        </a:solidFill>
                      </a:endParaRPr>
                    </a:p>
                  </p:txBody>
                </p:sp>
                <p:sp>
                  <p:nvSpPr>
                    <p:cNvPr id="43075" name="AutoShape 32"/>
                    <p:cNvSpPr>
                      <a:spLocks noChangeAspect="1" noChangeArrowheads="1"/>
                    </p:cNvSpPr>
                    <p:nvPr/>
                  </p:nvSpPr>
                  <p:spPr bwMode="auto">
                    <a:xfrm rot="16200000" flipH="1">
                      <a:off x="3771" y="2766"/>
                      <a:ext cx="765" cy="462"/>
                    </a:xfrm>
                    <a:prstGeom prst="curvedDownArrow">
                      <a:avLst>
                        <a:gd name="adj1" fmla="val 33117"/>
                        <a:gd name="adj2" fmla="val 66234"/>
                        <a:gd name="adj3" fmla="val 33333"/>
                      </a:avLst>
                    </a:prstGeom>
                    <a:solidFill>
                      <a:schemeClr val="accent1"/>
                    </a:solidFill>
                    <a:ln w="9525">
                      <a:solidFill>
                        <a:schemeClr val="bg1"/>
                      </a:solidFill>
                      <a:miter lim="800000"/>
                      <a:headEnd/>
                      <a:tailEnd/>
                    </a:ln>
                  </p:spPr>
                  <p:txBody>
                    <a:bodyPr wrap="none" anchor="ctr"/>
                    <a:lstStyle/>
                    <a:p>
                      <a:endParaRPr lang="en-GB" sz="2400" b="1">
                        <a:solidFill>
                          <a:srgbClr val="FFFF00"/>
                        </a:solidFill>
                      </a:endParaRPr>
                    </a:p>
                  </p:txBody>
                </p:sp>
              </p:grpSp>
              <p:grpSp>
                <p:nvGrpSpPr>
                  <p:cNvPr id="13" name="Group 33"/>
                  <p:cNvGrpSpPr>
                    <a:grpSpLocks noChangeAspect="1"/>
                  </p:cNvGrpSpPr>
                  <p:nvPr/>
                </p:nvGrpSpPr>
                <p:grpSpPr bwMode="auto">
                  <a:xfrm rot="-5400000">
                    <a:off x="5617" y="2015"/>
                    <a:ext cx="140" cy="141"/>
                    <a:chOff x="3923" y="2326"/>
                    <a:chExt cx="750" cy="1053"/>
                  </a:xfrm>
                </p:grpSpPr>
                <p:sp>
                  <p:nvSpPr>
                    <p:cNvPr id="43072" name="AutoShape 34"/>
                    <p:cNvSpPr>
                      <a:spLocks noChangeAspect="1" noChangeArrowheads="1"/>
                    </p:cNvSpPr>
                    <p:nvPr/>
                  </p:nvSpPr>
                  <p:spPr bwMode="auto">
                    <a:xfrm rot="5400000">
                      <a:off x="4059" y="2478"/>
                      <a:ext cx="765" cy="462"/>
                    </a:xfrm>
                    <a:prstGeom prst="curvedDownArrow">
                      <a:avLst>
                        <a:gd name="adj1" fmla="val 33117"/>
                        <a:gd name="adj2" fmla="val 66234"/>
                        <a:gd name="adj3" fmla="val 33333"/>
                      </a:avLst>
                    </a:prstGeom>
                    <a:solidFill>
                      <a:schemeClr val="accent1"/>
                    </a:solidFill>
                    <a:ln w="9525">
                      <a:solidFill>
                        <a:schemeClr val="bg1"/>
                      </a:solidFill>
                      <a:miter lim="800000"/>
                      <a:headEnd/>
                      <a:tailEnd/>
                    </a:ln>
                  </p:spPr>
                  <p:txBody>
                    <a:bodyPr wrap="none" anchor="ctr"/>
                    <a:lstStyle/>
                    <a:p>
                      <a:endParaRPr lang="en-GB" sz="2400" b="1">
                        <a:solidFill>
                          <a:srgbClr val="FFFF00"/>
                        </a:solidFill>
                      </a:endParaRPr>
                    </a:p>
                  </p:txBody>
                </p:sp>
                <p:sp>
                  <p:nvSpPr>
                    <p:cNvPr id="43073" name="AutoShape 35"/>
                    <p:cNvSpPr>
                      <a:spLocks noChangeAspect="1" noChangeArrowheads="1"/>
                    </p:cNvSpPr>
                    <p:nvPr/>
                  </p:nvSpPr>
                  <p:spPr bwMode="auto">
                    <a:xfrm rot="16200000" flipH="1">
                      <a:off x="3771" y="2766"/>
                      <a:ext cx="765" cy="462"/>
                    </a:xfrm>
                    <a:prstGeom prst="curvedDownArrow">
                      <a:avLst>
                        <a:gd name="adj1" fmla="val 33117"/>
                        <a:gd name="adj2" fmla="val 66234"/>
                        <a:gd name="adj3" fmla="val 33333"/>
                      </a:avLst>
                    </a:prstGeom>
                    <a:solidFill>
                      <a:schemeClr val="accent1"/>
                    </a:solidFill>
                    <a:ln w="9525">
                      <a:solidFill>
                        <a:schemeClr val="bg1"/>
                      </a:solidFill>
                      <a:miter lim="800000"/>
                      <a:headEnd/>
                      <a:tailEnd/>
                    </a:ln>
                  </p:spPr>
                  <p:txBody>
                    <a:bodyPr wrap="none" anchor="ctr"/>
                    <a:lstStyle/>
                    <a:p>
                      <a:endParaRPr lang="en-GB" sz="2400" b="1">
                        <a:solidFill>
                          <a:srgbClr val="FFFF00"/>
                        </a:solidFill>
                      </a:endParaRPr>
                    </a:p>
                  </p:txBody>
                </p:sp>
              </p:grpSp>
            </p:grpSp>
            <p:sp>
              <p:nvSpPr>
                <p:cNvPr id="43065" name="Freeform 36"/>
                <p:cNvSpPr>
                  <a:spLocks noChangeAspect="1"/>
                </p:cNvSpPr>
                <p:nvPr/>
              </p:nvSpPr>
              <p:spPr bwMode="auto">
                <a:xfrm rot="1544633">
                  <a:off x="4169" y="1968"/>
                  <a:ext cx="1255" cy="148"/>
                </a:xfrm>
                <a:custGeom>
                  <a:avLst/>
                  <a:gdLst>
                    <a:gd name="T0" fmla="*/ 39 w 4194"/>
                    <a:gd name="T1" fmla="*/ 121 h 493"/>
                    <a:gd name="T2" fmla="*/ 429 w 4194"/>
                    <a:gd name="T3" fmla="*/ 0 h 493"/>
                    <a:gd name="T4" fmla="*/ 1255 w 4194"/>
                    <a:gd name="T5" fmla="*/ 121 h 493"/>
                    <a:gd name="T6" fmla="*/ 438 w 4194"/>
                    <a:gd name="T7" fmla="*/ 148 h 493"/>
                    <a:gd name="T8" fmla="*/ 39 w 4194"/>
                    <a:gd name="T9" fmla="*/ 121 h 493"/>
                    <a:gd name="T10" fmla="*/ 0 60000 65536"/>
                    <a:gd name="T11" fmla="*/ 0 60000 65536"/>
                    <a:gd name="T12" fmla="*/ 0 60000 65536"/>
                    <a:gd name="T13" fmla="*/ 0 60000 65536"/>
                    <a:gd name="T14" fmla="*/ 0 60000 65536"/>
                    <a:gd name="T15" fmla="*/ 0 w 4194"/>
                    <a:gd name="T16" fmla="*/ 0 h 493"/>
                    <a:gd name="T17" fmla="*/ 4194 w 4194"/>
                    <a:gd name="T18" fmla="*/ 493 h 493"/>
                  </a:gdLst>
                  <a:ahLst/>
                  <a:cxnLst>
                    <a:cxn ang="T10">
                      <a:pos x="T0" y="T1"/>
                    </a:cxn>
                    <a:cxn ang="T11">
                      <a:pos x="T2" y="T3"/>
                    </a:cxn>
                    <a:cxn ang="T12">
                      <a:pos x="T4" y="T5"/>
                    </a:cxn>
                    <a:cxn ang="T13">
                      <a:pos x="T6" y="T7"/>
                    </a:cxn>
                    <a:cxn ang="T14">
                      <a:pos x="T8" y="T9"/>
                    </a:cxn>
                  </a:cxnLst>
                  <a:rect l="T15" t="T16" r="T17" b="T18"/>
                  <a:pathLst>
                    <a:path w="4194" h="493">
                      <a:moveTo>
                        <a:pt x="132" y="402"/>
                      </a:moveTo>
                      <a:cubicBezTo>
                        <a:pt x="0" y="204"/>
                        <a:pt x="758" y="0"/>
                        <a:pt x="1434" y="0"/>
                      </a:cubicBezTo>
                      <a:cubicBezTo>
                        <a:pt x="2111" y="0"/>
                        <a:pt x="4160" y="379"/>
                        <a:pt x="4194" y="402"/>
                      </a:cubicBezTo>
                      <a:cubicBezTo>
                        <a:pt x="3684" y="414"/>
                        <a:pt x="2141" y="492"/>
                        <a:pt x="1464" y="492"/>
                      </a:cubicBezTo>
                      <a:cubicBezTo>
                        <a:pt x="787" y="492"/>
                        <a:pt x="200" y="493"/>
                        <a:pt x="132" y="402"/>
                      </a:cubicBezTo>
                      <a:close/>
                    </a:path>
                  </a:pathLst>
                </a:custGeom>
                <a:solidFill>
                  <a:schemeClr val="bg2"/>
                </a:solidFill>
                <a:ln w="9525">
                  <a:solidFill>
                    <a:schemeClr val="bg1"/>
                  </a:solidFill>
                  <a:round/>
                  <a:headEnd/>
                  <a:tailEnd/>
                </a:ln>
              </p:spPr>
              <p:txBody>
                <a:bodyPr/>
                <a:lstStyle/>
                <a:p>
                  <a:endParaRPr lang="en-GB" sz="2400" b="1">
                    <a:solidFill>
                      <a:srgbClr val="FFFF00"/>
                    </a:solidFill>
                  </a:endParaRPr>
                </a:p>
              </p:txBody>
            </p:sp>
          </p:grpSp>
          <p:grpSp>
            <p:nvGrpSpPr>
              <p:cNvPr id="14" name="Group 37"/>
              <p:cNvGrpSpPr>
                <a:grpSpLocks noChangeAspect="1"/>
              </p:cNvGrpSpPr>
              <p:nvPr/>
            </p:nvGrpSpPr>
            <p:grpSpPr bwMode="auto">
              <a:xfrm>
                <a:off x="4032" y="1630"/>
                <a:ext cx="1668" cy="1076"/>
                <a:chOff x="4032" y="1630"/>
                <a:chExt cx="1668" cy="1076"/>
              </a:xfrm>
            </p:grpSpPr>
            <p:sp>
              <p:nvSpPr>
                <p:cNvPr id="43060" name="Freeform 38"/>
                <p:cNvSpPr>
                  <a:spLocks noChangeAspect="1"/>
                </p:cNvSpPr>
                <p:nvPr/>
              </p:nvSpPr>
              <p:spPr bwMode="auto">
                <a:xfrm>
                  <a:off x="4032" y="1630"/>
                  <a:ext cx="1668" cy="164"/>
                </a:xfrm>
                <a:custGeom>
                  <a:avLst/>
                  <a:gdLst>
                    <a:gd name="T0" fmla="*/ 0 w 1668"/>
                    <a:gd name="T1" fmla="*/ 59 h 164"/>
                    <a:gd name="T2" fmla="*/ 414 w 1668"/>
                    <a:gd name="T3" fmla="*/ 17 h 164"/>
                    <a:gd name="T4" fmla="*/ 1668 w 1668"/>
                    <a:gd name="T5" fmla="*/ 164 h 164"/>
                    <a:gd name="T6" fmla="*/ 0 60000 65536"/>
                    <a:gd name="T7" fmla="*/ 0 60000 65536"/>
                    <a:gd name="T8" fmla="*/ 0 60000 65536"/>
                    <a:gd name="T9" fmla="*/ 0 w 1668"/>
                    <a:gd name="T10" fmla="*/ 0 h 164"/>
                    <a:gd name="T11" fmla="*/ 1668 w 1668"/>
                    <a:gd name="T12" fmla="*/ 164 h 164"/>
                  </a:gdLst>
                  <a:ahLst/>
                  <a:cxnLst>
                    <a:cxn ang="T6">
                      <a:pos x="T0" y="T1"/>
                    </a:cxn>
                    <a:cxn ang="T7">
                      <a:pos x="T2" y="T3"/>
                    </a:cxn>
                    <a:cxn ang="T8">
                      <a:pos x="T4" y="T5"/>
                    </a:cxn>
                  </a:cxnLst>
                  <a:rect l="T9" t="T10" r="T11" b="T12"/>
                  <a:pathLst>
                    <a:path w="1668" h="164">
                      <a:moveTo>
                        <a:pt x="0" y="59"/>
                      </a:moveTo>
                      <a:cubicBezTo>
                        <a:pt x="69" y="52"/>
                        <a:pt x="136" y="0"/>
                        <a:pt x="414" y="17"/>
                      </a:cubicBezTo>
                      <a:cubicBezTo>
                        <a:pt x="692" y="34"/>
                        <a:pt x="1407" y="134"/>
                        <a:pt x="1668" y="164"/>
                      </a:cubicBezTo>
                    </a:path>
                  </a:pathLst>
                </a:custGeom>
                <a:noFill/>
                <a:ln w="9525">
                  <a:solidFill>
                    <a:schemeClr val="bg1"/>
                  </a:solidFill>
                  <a:round/>
                  <a:headEnd/>
                  <a:tailEnd/>
                </a:ln>
              </p:spPr>
              <p:txBody>
                <a:bodyPr/>
                <a:lstStyle/>
                <a:p>
                  <a:endParaRPr lang="en-GB" sz="2400" b="1">
                    <a:solidFill>
                      <a:srgbClr val="FFFF00"/>
                    </a:solidFill>
                  </a:endParaRPr>
                </a:p>
              </p:txBody>
            </p:sp>
            <p:sp>
              <p:nvSpPr>
                <p:cNvPr id="43061" name="Freeform 39"/>
                <p:cNvSpPr>
                  <a:spLocks noChangeAspect="1"/>
                </p:cNvSpPr>
                <p:nvPr/>
              </p:nvSpPr>
              <p:spPr bwMode="auto">
                <a:xfrm>
                  <a:off x="4032" y="1763"/>
                  <a:ext cx="1665" cy="166"/>
                </a:xfrm>
                <a:custGeom>
                  <a:avLst/>
                  <a:gdLst>
                    <a:gd name="T0" fmla="*/ 0 w 1665"/>
                    <a:gd name="T1" fmla="*/ 30 h 166"/>
                    <a:gd name="T2" fmla="*/ 234 w 1665"/>
                    <a:gd name="T3" fmla="*/ 10 h 166"/>
                    <a:gd name="T4" fmla="*/ 450 w 1665"/>
                    <a:gd name="T5" fmla="*/ 16 h 166"/>
                    <a:gd name="T6" fmla="*/ 1239 w 1665"/>
                    <a:gd name="T7" fmla="*/ 106 h 166"/>
                    <a:gd name="T8" fmla="*/ 1665 w 1665"/>
                    <a:gd name="T9" fmla="*/ 166 h 166"/>
                    <a:gd name="T10" fmla="*/ 0 60000 65536"/>
                    <a:gd name="T11" fmla="*/ 0 60000 65536"/>
                    <a:gd name="T12" fmla="*/ 0 60000 65536"/>
                    <a:gd name="T13" fmla="*/ 0 60000 65536"/>
                    <a:gd name="T14" fmla="*/ 0 60000 65536"/>
                    <a:gd name="T15" fmla="*/ 0 w 1665"/>
                    <a:gd name="T16" fmla="*/ 0 h 166"/>
                    <a:gd name="T17" fmla="*/ 1665 w 1665"/>
                    <a:gd name="T18" fmla="*/ 166 h 166"/>
                  </a:gdLst>
                  <a:ahLst/>
                  <a:cxnLst>
                    <a:cxn ang="T10">
                      <a:pos x="T0" y="T1"/>
                    </a:cxn>
                    <a:cxn ang="T11">
                      <a:pos x="T2" y="T3"/>
                    </a:cxn>
                    <a:cxn ang="T12">
                      <a:pos x="T4" y="T5"/>
                    </a:cxn>
                    <a:cxn ang="T13">
                      <a:pos x="T6" y="T7"/>
                    </a:cxn>
                    <a:cxn ang="T14">
                      <a:pos x="T8" y="T9"/>
                    </a:cxn>
                  </a:cxnLst>
                  <a:rect l="T15" t="T16" r="T17" b="T18"/>
                  <a:pathLst>
                    <a:path w="1665" h="166">
                      <a:moveTo>
                        <a:pt x="0" y="30"/>
                      </a:moveTo>
                      <a:cubicBezTo>
                        <a:pt x="39" y="27"/>
                        <a:pt x="159" y="12"/>
                        <a:pt x="234" y="10"/>
                      </a:cubicBezTo>
                      <a:cubicBezTo>
                        <a:pt x="309" y="8"/>
                        <a:pt x="283" y="0"/>
                        <a:pt x="450" y="16"/>
                      </a:cubicBezTo>
                      <a:cubicBezTo>
                        <a:pt x="617" y="32"/>
                        <a:pt x="1037" y="81"/>
                        <a:pt x="1239" y="106"/>
                      </a:cubicBezTo>
                      <a:cubicBezTo>
                        <a:pt x="1441" y="131"/>
                        <a:pt x="1576" y="154"/>
                        <a:pt x="1665" y="166"/>
                      </a:cubicBezTo>
                    </a:path>
                  </a:pathLst>
                </a:custGeom>
                <a:noFill/>
                <a:ln w="9525">
                  <a:solidFill>
                    <a:schemeClr val="bg1"/>
                  </a:solidFill>
                  <a:round/>
                  <a:headEnd/>
                  <a:tailEnd/>
                </a:ln>
              </p:spPr>
              <p:txBody>
                <a:bodyPr/>
                <a:lstStyle/>
                <a:p>
                  <a:endParaRPr lang="en-GB" sz="2400" b="1">
                    <a:solidFill>
                      <a:srgbClr val="FFFF00"/>
                    </a:solidFill>
                  </a:endParaRPr>
                </a:p>
              </p:txBody>
            </p:sp>
            <p:sp>
              <p:nvSpPr>
                <p:cNvPr id="43062" name="Freeform 40"/>
                <p:cNvSpPr>
                  <a:spLocks noChangeAspect="1"/>
                </p:cNvSpPr>
                <p:nvPr/>
              </p:nvSpPr>
              <p:spPr bwMode="auto">
                <a:xfrm>
                  <a:off x="4032" y="1888"/>
                  <a:ext cx="1641" cy="728"/>
                </a:xfrm>
                <a:custGeom>
                  <a:avLst/>
                  <a:gdLst>
                    <a:gd name="T0" fmla="*/ 0 w 1641"/>
                    <a:gd name="T1" fmla="*/ 1 h 728"/>
                    <a:gd name="T2" fmla="*/ 159 w 1641"/>
                    <a:gd name="T3" fmla="*/ 35 h 728"/>
                    <a:gd name="T4" fmla="*/ 486 w 1641"/>
                    <a:gd name="T5" fmla="*/ 209 h 728"/>
                    <a:gd name="T6" fmla="*/ 1641 w 1641"/>
                    <a:gd name="T7" fmla="*/ 728 h 728"/>
                    <a:gd name="T8" fmla="*/ 0 60000 65536"/>
                    <a:gd name="T9" fmla="*/ 0 60000 65536"/>
                    <a:gd name="T10" fmla="*/ 0 60000 65536"/>
                    <a:gd name="T11" fmla="*/ 0 60000 65536"/>
                    <a:gd name="T12" fmla="*/ 0 w 1641"/>
                    <a:gd name="T13" fmla="*/ 0 h 728"/>
                    <a:gd name="T14" fmla="*/ 1641 w 1641"/>
                    <a:gd name="T15" fmla="*/ 728 h 728"/>
                  </a:gdLst>
                  <a:ahLst/>
                  <a:cxnLst>
                    <a:cxn ang="T8">
                      <a:pos x="T0" y="T1"/>
                    </a:cxn>
                    <a:cxn ang="T9">
                      <a:pos x="T2" y="T3"/>
                    </a:cxn>
                    <a:cxn ang="T10">
                      <a:pos x="T4" y="T5"/>
                    </a:cxn>
                    <a:cxn ang="T11">
                      <a:pos x="T6" y="T7"/>
                    </a:cxn>
                  </a:cxnLst>
                  <a:rect l="T12" t="T13" r="T14" b="T15"/>
                  <a:pathLst>
                    <a:path w="1641" h="728">
                      <a:moveTo>
                        <a:pt x="0" y="1"/>
                      </a:moveTo>
                      <a:cubicBezTo>
                        <a:pt x="26" y="7"/>
                        <a:pt x="78" y="0"/>
                        <a:pt x="159" y="35"/>
                      </a:cubicBezTo>
                      <a:cubicBezTo>
                        <a:pt x="240" y="70"/>
                        <a:pt x="239" y="94"/>
                        <a:pt x="486" y="209"/>
                      </a:cubicBezTo>
                      <a:cubicBezTo>
                        <a:pt x="733" y="324"/>
                        <a:pt x="1401" y="620"/>
                        <a:pt x="1641" y="728"/>
                      </a:cubicBezTo>
                    </a:path>
                  </a:pathLst>
                </a:custGeom>
                <a:noFill/>
                <a:ln w="9525">
                  <a:solidFill>
                    <a:schemeClr val="bg1"/>
                  </a:solidFill>
                  <a:round/>
                  <a:headEnd/>
                  <a:tailEnd/>
                </a:ln>
              </p:spPr>
              <p:txBody>
                <a:bodyPr/>
                <a:lstStyle/>
                <a:p>
                  <a:endParaRPr lang="en-GB" sz="2400" b="1">
                    <a:solidFill>
                      <a:srgbClr val="FFFF00"/>
                    </a:solidFill>
                  </a:endParaRPr>
                </a:p>
              </p:txBody>
            </p:sp>
            <p:sp>
              <p:nvSpPr>
                <p:cNvPr id="43063" name="Freeform 41"/>
                <p:cNvSpPr>
                  <a:spLocks noChangeAspect="1"/>
                </p:cNvSpPr>
                <p:nvPr/>
              </p:nvSpPr>
              <p:spPr bwMode="auto">
                <a:xfrm>
                  <a:off x="4032" y="1985"/>
                  <a:ext cx="1623" cy="721"/>
                </a:xfrm>
                <a:custGeom>
                  <a:avLst/>
                  <a:gdLst>
                    <a:gd name="T0" fmla="*/ 0 w 1623"/>
                    <a:gd name="T1" fmla="*/ 0 h 721"/>
                    <a:gd name="T2" fmla="*/ 123 w 1623"/>
                    <a:gd name="T3" fmla="*/ 34 h 721"/>
                    <a:gd name="T4" fmla="*/ 477 w 1623"/>
                    <a:gd name="T5" fmla="*/ 205 h 721"/>
                    <a:gd name="T6" fmla="*/ 1623 w 1623"/>
                    <a:gd name="T7" fmla="*/ 721 h 721"/>
                    <a:gd name="T8" fmla="*/ 0 60000 65536"/>
                    <a:gd name="T9" fmla="*/ 0 60000 65536"/>
                    <a:gd name="T10" fmla="*/ 0 60000 65536"/>
                    <a:gd name="T11" fmla="*/ 0 60000 65536"/>
                    <a:gd name="T12" fmla="*/ 0 w 1623"/>
                    <a:gd name="T13" fmla="*/ 0 h 721"/>
                    <a:gd name="T14" fmla="*/ 1623 w 1623"/>
                    <a:gd name="T15" fmla="*/ 721 h 721"/>
                  </a:gdLst>
                  <a:ahLst/>
                  <a:cxnLst>
                    <a:cxn ang="T8">
                      <a:pos x="T0" y="T1"/>
                    </a:cxn>
                    <a:cxn ang="T9">
                      <a:pos x="T2" y="T3"/>
                    </a:cxn>
                    <a:cxn ang="T10">
                      <a:pos x="T4" y="T5"/>
                    </a:cxn>
                    <a:cxn ang="T11">
                      <a:pos x="T6" y="T7"/>
                    </a:cxn>
                  </a:cxnLst>
                  <a:rect l="T12" t="T13" r="T14" b="T15"/>
                  <a:pathLst>
                    <a:path w="1623" h="721">
                      <a:moveTo>
                        <a:pt x="0" y="0"/>
                      </a:moveTo>
                      <a:cubicBezTo>
                        <a:pt x="20" y="6"/>
                        <a:pt x="43" y="0"/>
                        <a:pt x="123" y="34"/>
                      </a:cubicBezTo>
                      <a:cubicBezTo>
                        <a:pt x="203" y="68"/>
                        <a:pt x="227" y="91"/>
                        <a:pt x="477" y="205"/>
                      </a:cubicBezTo>
                      <a:cubicBezTo>
                        <a:pt x="727" y="319"/>
                        <a:pt x="1384" y="614"/>
                        <a:pt x="1623" y="721"/>
                      </a:cubicBezTo>
                    </a:path>
                  </a:pathLst>
                </a:custGeom>
                <a:noFill/>
                <a:ln w="9525">
                  <a:solidFill>
                    <a:schemeClr val="bg1"/>
                  </a:solidFill>
                  <a:round/>
                  <a:headEnd/>
                  <a:tailEnd/>
                </a:ln>
              </p:spPr>
              <p:txBody>
                <a:bodyPr/>
                <a:lstStyle/>
                <a:p>
                  <a:endParaRPr lang="en-GB" sz="2400" b="1">
                    <a:solidFill>
                      <a:srgbClr val="FFFF00"/>
                    </a:solidFill>
                  </a:endParaRPr>
                </a:p>
              </p:txBody>
            </p:sp>
          </p:grpSp>
        </p:grpSp>
        <p:sp>
          <p:nvSpPr>
            <p:cNvPr id="43057" name="Freeform 42"/>
            <p:cNvSpPr>
              <a:spLocks/>
            </p:cNvSpPr>
            <p:nvPr/>
          </p:nvSpPr>
          <p:spPr bwMode="auto">
            <a:xfrm>
              <a:off x="3246" y="2540"/>
              <a:ext cx="226" cy="53"/>
            </a:xfrm>
            <a:custGeom>
              <a:avLst/>
              <a:gdLst>
                <a:gd name="T0" fmla="*/ 0 w 226"/>
                <a:gd name="T1" fmla="*/ 45 h 53"/>
                <a:gd name="T2" fmla="*/ 181 w 226"/>
                <a:gd name="T3" fmla="*/ 45 h 53"/>
                <a:gd name="T4" fmla="*/ 226 w 226"/>
                <a:gd name="T5" fmla="*/ 0 h 53"/>
                <a:gd name="T6" fmla="*/ 0 60000 65536"/>
                <a:gd name="T7" fmla="*/ 0 60000 65536"/>
                <a:gd name="T8" fmla="*/ 0 60000 65536"/>
                <a:gd name="T9" fmla="*/ 0 w 226"/>
                <a:gd name="T10" fmla="*/ 0 h 53"/>
                <a:gd name="T11" fmla="*/ 226 w 226"/>
                <a:gd name="T12" fmla="*/ 53 h 53"/>
              </a:gdLst>
              <a:ahLst/>
              <a:cxnLst>
                <a:cxn ang="T6">
                  <a:pos x="T0" y="T1"/>
                </a:cxn>
                <a:cxn ang="T7">
                  <a:pos x="T2" y="T3"/>
                </a:cxn>
                <a:cxn ang="T8">
                  <a:pos x="T4" y="T5"/>
                </a:cxn>
              </a:cxnLst>
              <a:rect l="T9" t="T10" r="T11" b="T12"/>
              <a:pathLst>
                <a:path w="226" h="53">
                  <a:moveTo>
                    <a:pt x="0" y="45"/>
                  </a:moveTo>
                  <a:cubicBezTo>
                    <a:pt x="71" y="49"/>
                    <a:pt x="143" y="53"/>
                    <a:pt x="181" y="45"/>
                  </a:cubicBezTo>
                  <a:cubicBezTo>
                    <a:pt x="219" y="37"/>
                    <a:pt x="222" y="18"/>
                    <a:pt x="226" y="0"/>
                  </a:cubicBezTo>
                </a:path>
              </a:pathLst>
            </a:custGeom>
            <a:noFill/>
            <a:ln w="38100" cmpd="sng">
              <a:solidFill>
                <a:schemeClr val="bg1"/>
              </a:solidFill>
              <a:round/>
              <a:headEnd type="none" w="med" len="med"/>
              <a:tailEnd type="triangle" w="med" len="med"/>
            </a:ln>
          </p:spPr>
          <p:txBody>
            <a:bodyPr/>
            <a:lstStyle/>
            <a:p>
              <a:endParaRPr lang="en-GB" sz="2400" b="1">
                <a:solidFill>
                  <a:srgbClr val="FFFF00"/>
                </a:solidFill>
              </a:endParaRPr>
            </a:p>
          </p:txBody>
        </p:sp>
      </p:grpSp>
      <p:sp>
        <p:nvSpPr>
          <p:cNvPr id="187435" name="Text Box 43"/>
          <p:cNvSpPr txBox="1">
            <a:spLocks noChangeArrowheads="1"/>
          </p:cNvSpPr>
          <p:nvPr/>
        </p:nvSpPr>
        <p:spPr bwMode="auto">
          <a:xfrm>
            <a:off x="4859338" y="5207000"/>
            <a:ext cx="4321175" cy="1569660"/>
          </a:xfrm>
          <a:prstGeom prst="rect">
            <a:avLst/>
          </a:prstGeom>
          <a:noFill/>
          <a:ln w="9525">
            <a:noFill/>
            <a:miter lim="800000"/>
            <a:headEnd/>
            <a:tailEnd/>
          </a:ln>
        </p:spPr>
        <p:txBody>
          <a:bodyPr>
            <a:spAutoFit/>
          </a:bodyPr>
          <a:lstStyle/>
          <a:p>
            <a:pPr>
              <a:spcBef>
                <a:spcPct val="50000"/>
              </a:spcBef>
            </a:pPr>
            <a:r>
              <a:rPr lang="en-GB" sz="2400" b="1">
                <a:solidFill>
                  <a:srgbClr val="FFFF00"/>
                </a:solidFill>
              </a:rPr>
              <a:t>Vane lifted up by airflow</a:t>
            </a:r>
          </a:p>
          <a:p>
            <a:pPr>
              <a:spcBef>
                <a:spcPct val="50000"/>
              </a:spcBef>
            </a:pPr>
            <a:r>
              <a:rPr lang="en-GB" sz="2400" b="1">
                <a:solidFill>
                  <a:srgbClr val="FFFF00"/>
                </a:solidFill>
              </a:rPr>
              <a:t>Micro-switch made</a:t>
            </a:r>
          </a:p>
          <a:p>
            <a:pPr>
              <a:spcBef>
                <a:spcPct val="50000"/>
              </a:spcBef>
            </a:pPr>
            <a:r>
              <a:rPr lang="en-GB" sz="2400" b="1">
                <a:solidFill>
                  <a:srgbClr val="FFFF00"/>
                </a:solidFill>
              </a:rPr>
              <a:t>Stall warning given</a:t>
            </a:r>
          </a:p>
        </p:txBody>
      </p:sp>
      <p:grpSp>
        <p:nvGrpSpPr>
          <p:cNvPr id="15" name="Group 87"/>
          <p:cNvGrpSpPr>
            <a:grpSpLocks/>
          </p:cNvGrpSpPr>
          <p:nvPr/>
        </p:nvGrpSpPr>
        <p:grpSpPr bwMode="auto">
          <a:xfrm>
            <a:off x="827088" y="1412875"/>
            <a:ext cx="2636837" cy="1601788"/>
            <a:chOff x="521" y="890"/>
            <a:chExt cx="1661" cy="1009"/>
          </a:xfrm>
        </p:grpSpPr>
        <p:sp useBgFill="1">
          <p:nvSpPr>
            <p:cNvPr id="43038" name="Oval 45"/>
            <p:cNvSpPr>
              <a:spLocks noChangeArrowheads="1"/>
            </p:cNvSpPr>
            <p:nvPr/>
          </p:nvSpPr>
          <p:spPr bwMode="auto">
            <a:xfrm>
              <a:off x="979" y="1173"/>
              <a:ext cx="91" cy="91"/>
            </a:xfrm>
            <a:prstGeom prst="ellipse">
              <a:avLst/>
            </a:prstGeom>
            <a:ln w="9525">
              <a:solidFill>
                <a:schemeClr val="bg1"/>
              </a:solidFill>
              <a:round/>
              <a:headEnd/>
              <a:tailEnd/>
            </a:ln>
          </p:spPr>
          <p:txBody>
            <a:bodyPr wrap="none" anchor="ctr"/>
            <a:lstStyle/>
            <a:p>
              <a:endParaRPr lang="en-GB" sz="2400" b="1">
                <a:solidFill>
                  <a:srgbClr val="FFFF00"/>
                </a:solidFill>
              </a:endParaRPr>
            </a:p>
          </p:txBody>
        </p:sp>
        <p:grpSp>
          <p:nvGrpSpPr>
            <p:cNvPr id="16" name="Group 47"/>
            <p:cNvGrpSpPr>
              <a:grpSpLocks/>
            </p:cNvGrpSpPr>
            <p:nvPr/>
          </p:nvGrpSpPr>
          <p:grpSpPr bwMode="auto">
            <a:xfrm>
              <a:off x="521" y="890"/>
              <a:ext cx="1661" cy="958"/>
              <a:chOff x="1197" y="3283"/>
              <a:chExt cx="1661" cy="958"/>
            </a:xfrm>
          </p:grpSpPr>
          <p:sp useBgFill="1">
            <p:nvSpPr>
              <p:cNvPr id="43053" name="Freeform 48"/>
              <p:cNvSpPr>
                <a:spLocks/>
              </p:cNvSpPr>
              <p:nvPr/>
            </p:nvSpPr>
            <p:spPr bwMode="auto">
              <a:xfrm>
                <a:off x="1197" y="3283"/>
                <a:ext cx="1661" cy="958"/>
              </a:xfrm>
              <a:custGeom>
                <a:avLst/>
                <a:gdLst>
                  <a:gd name="T0" fmla="*/ 1647 w 1661"/>
                  <a:gd name="T1" fmla="*/ 0 h 958"/>
                  <a:gd name="T2" fmla="*/ 1121 w 1661"/>
                  <a:gd name="T3" fmla="*/ 22 h 958"/>
                  <a:gd name="T4" fmla="*/ 708 w 1661"/>
                  <a:gd name="T5" fmla="*/ 80 h 958"/>
                  <a:gd name="T6" fmla="*/ 293 w 1661"/>
                  <a:gd name="T7" fmla="*/ 267 h 958"/>
                  <a:gd name="T8" fmla="*/ 77 w 1661"/>
                  <a:gd name="T9" fmla="*/ 598 h 958"/>
                  <a:gd name="T10" fmla="*/ 754 w 1661"/>
                  <a:gd name="T11" fmla="*/ 879 h 958"/>
                  <a:gd name="T12" fmla="*/ 1661 w 1661"/>
                  <a:gd name="T13" fmla="*/ 958 h 958"/>
                  <a:gd name="T14" fmla="*/ 0 60000 65536"/>
                  <a:gd name="T15" fmla="*/ 0 60000 65536"/>
                  <a:gd name="T16" fmla="*/ 0 60000 65536"/>
                  <a:gd name="T17" fmla="*/ 0 60000 65536"/>
                  <a:gd name="T18" fmla="*/ 0 60000 65536"/>
                  <a:gd name="T19" fmla="*/ 0 60000 65536"/>
                  <a:gd name="T20" fmla="*/ 0 60000 65536"/>
                  <a:gd name="T21" fmla="*/ 0 w 1661"/>
                  <a:gd name="T22" fmla="*/ 0 h 958"/>
                  <a:gd name="T23" fmla="*/ 1661 w 1661"/>
                  <a:gd name="T24" fmla="*/ 958 h 9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1" h="958">
                    <a:moveTo>
                      <a:pt x="1647" y="0"/>
                    </a:moveTo>
                    <a:cubicBezTo>
                      <a:pt x="1559" y="4"/>
                      <a:pt x="1277" y="9"/>
                      <a:pt x="1121" y="22"/>
                    </a:cubicBezTo>
                    <a:cubicBezTo>
                      <a:pt x="965" y="35"/>
                      <a:pt x="846" y="39"/>
                      <a:pt x="708" y="80"/>
                    </a:cubicBezTo>
                    <a:cubicBezTo>
                      <a:pt x="570" y="121"/>
                      <a:pt x="398" y="181"/>
                      <a:pt x="293" y="267"/>
                    </a:cubicBezTo>
                    <a:cubicBezTo>
                      <a:pt x="188" y="353"/>
                      <a:pt x="0" y="496"/>
                      <a:pt x="77" y="598"/>
                    </a:cubicBezTo>
                    <a:cubicBezTo>
                      <a:pt x="154" y="700"/>
                      <a:pt x="490" y="819"/>
                      <a:pt x="754" y="879"/>
                    </a:cubicBezTo>
                    <a:cubicBezTo>
                      <a:pt x="1018" y="939"/>
                      <a:pt x="1472" y="942"/>
                      <a:pt x="1661" y="958"/>
                    </a:cubicBezTo>
                  </a:path>
                </a:pathLst>
              </a:custGeom>
              <a:ln w="38100" cmpd="sng">
                <a:solidFill>
                  <a:schemeClr val="bg1"/>
                </a:solidFill>
                <a:round/>
                <a:headEnd/>
                <a:tailEnd/>
              </a:ln>
            </p:spPr>
            <p:txBody>
              <a:bodyPr/>
              <a:lstStyle/>
              <a:p>
                <a:endParaRPr lang="en-GB" sz="2400" b="1">
                  <a:solidFill>
                    <a:srgbClr val="FFFF00"/>
                  </a:solidFill>
                </a:endParaRPr>
              </a:p>
            </p:txBody>
          </p:sp>
          <p:sp useBgFill="1">
            <p:nvSpPr>
              <p:cNvPr id="43054" name="Rectangle 49"/>
              <p:cNvSpPr>
                <a:spLocks noChangeArrowheads="1"/>
              </p:cNvSpPr>
              <p:nvPr/>
            </p:nvSpPr>
            <p:spPr bwMode="auto">
              <a:xfrm>
                <a:off x="1292" y="3793"/>
                <a:ext cx="227" cy="317"/>
              </a:xfrm>
              <a:prstGeom prst="rect">
                <a:avLst/>
              </a:prstGeom>
              <a:ln w="9525">
                <a:noFill/>
                <a:miter lim="800000"/>
                <a:headEnd/>
                <a:tailEnd/>
              </a:ln>
            </p:spPr>
            <p:txBody>
              <a:bodyPr wrap="none" anchor="ctr"/>
              <a:lstStyle/>
              <a:p>
                <a:endParaRPr lang="en-GB" sz="2400" b="1">
                  <a:solidFill>
                    <a:srgbClr val="FFFF00"/>
                  </a:solidFill>
                </a:endParaRPr>
              </a:p>
            </p:txBody>
          </p:sp>
        </p:grpSp>
        <p:grpSp>
          <p:nvGrpSpPr>
            <p:cNvPr id="17" name="Group 50"/>
            <p:cNvGrpSpPr>
              <a:grpSpLocks/>
            </p:cNvGrpSpPr>
            <p:nvPr/>
          </p:nvGrpSpPr>
          <p:grpSpPr bwMode="auto">
            <a:xfrm rot="-567079">
              <a:off x="662" y="1185"/>
              <a:ext cx="302" cy="253"/>
              <a:chOff x="1383" y="3557"/>
              <a:chExt cx="302" cy="253"/>
            </a:xfrm>
          </p:grpSpPr>
          <p:grpSp>
            <p:nvGrpSpPr>
              <p:cNvPr id="18" name="Group 51"/>
              <p:cNvGrpSpPr>
                <a:grpSpLocks/>
              </p:cNvGrpSpPr>
              <p:nvPr/>
            </p:nvGrpSpPr>
            <p:grpSpPr bwMode="auto">
              <a:xfrm>
                <a:off x="1383" y="3557"/>
                <a:ext cx="302" cy="253"/>
                <a:chOff x="1383" y="3557"/>
                <a:chExt cx="302" cy="253"/>
              </a:xfrm>
            </p:grpSpPr>
            <p:grpSp>
              <p:nvGrpSpPr>
                <p:cNvPr id="19" name="Group 52"/>
                <p:cNvGrpSpPr>
                  <a:grpSpLocks/>
                </p:cNvGrpSpPr>
                <p:nvPr/>
              </p:nvGrpSpPr>
              <p:grpSpPr bwMode="auto">
                <a:xfrm>
                  <a:off x="1510" y="3557"/>
                  <a:ext cx="175" cy="144"/>
                  <a:chOff x="1510" y="3572"/>
                  <a:chExt cx="175" cy="144"/>
                </a:xfrm>
              </p:grpSpPr>
              <p:sp useBgFill="1">
                <p:nvSpPr>
                  <p:cNvPr id="43050" name="Line 53"/>
                  <p:cNvSpPr>
                    <a:spLocks noChangeShapeType="1"/>
                  </p:cNvSpPr>
                  <p:nvPr/>
                </p:nvSpPr>
                <p:spPr bwMode="auto">
                  <a:xfrm flipV="1">
                    <a:off x="1510" y="3572"/>
                    <a:ext cx="136" cy="91"/>
                  </a:xfrm>
                  <a:prstGeom prst="line">
                    <a:avLst/>
                  </a:prstGeom>
                  <a:ln w="19050">
                    <a:solidFill>
                      <a:schemeClr val="bg1"/>
                    </a:solidFill>
                    <a:round/>
                    <a:headEnd/>
                    <a:tailEnd/>
                  </a:ln>
                </p:spPr>
                <p:txBody>
                  <a:bodyPr/>
                  <a:lstStyle/>
                  <a:p>
                    <a:endParaRPr lang="en-GB" sz="2400" b="1">
                      <a:solidFill>
                        <a:srgbClr val="FFFF00"/>
                      </a:solidFill>
                    </a:endParaRPr>
                  </a:p>
                </p:txBody>
              </p:sp>
              <p:sp useBgFill="1">
                <p:nvSpPr>
                  <p:cNvPr id="43051" name="Line 54"/>
                  <p:cNvSpPr>
                    <a:spLocks noChangeShapeType="1"/>
                  </p:cNvSpPr>
                  <p:nvPr/>
                </p:nvSpPr>
                <p:spPr bwMode="auto">
                  <a:xfrm flipV="1">
                    <a:off x="1533" y="3598"/>
                    <a:ext cx="136" cy="91"/>
                  </a:xfrm>
                  <a:prstGeom prst="line">
                    <a:avLst/>
                  </a:prstGeom>
                  <a:ln w="19050">
                    <a:solidFill>
                      <a:schemeClr val="bg1"/>
                    </a:solidFill>
                    <a:round/>
                    <a:headEnd/>
                    <a:tailEnd/>
                  </a:ln>
                </p:spPr>
                <p:txBody>
                  <a:bodyPr/>
                  <a:lstStyle/>
                  <a:p>
                    <a:endParaRPr lang="en-GB" sz="2400" b="1">
                      <a:solidFill>
                        <a:srgbClr val="FFFF00"/>
                      </a:solidFill>
                    </a:endParaRPr>
                  </a:p>
                </p:txBody>
              </p:sp>
              <p:sp useBgFill="1">
                <p:nvSpPr>
                  <p:cNvPr id="43052" name="Line 55"/>
                  <p:cNvSpPr>
                    <a:spLocks noChangeShapeType="1"/>
                  </p:cNvSpPr>
                  <p:nvPr/>
                </p:nvSpPr>
                <p:spPr bwMode="auto">
                  <a:xfrm flipV="1">
                    <a:off x="1549" y="3625"/>
                    <a:ext cx="136" cy="91"/>
                  </a:xfrm>
                  <a:prstGeom prst="line">
                    <a:avLst/>
                  </a:prstGeom>
                  <a:ln w="19050">
                    <a:solidFill>
                      <a:schemeClr val="bg1"/>
                    </a:solidFill>
                    <a:round/>
                    <a:headEnd/>
                    <a:tailEnd/>
                  </a:ln>
                </p:spPr>
                <p:txBody>
                  <a:bodyPr/>
                  <a:lstStyle/>
                  <a:p>
                    <a:endParaRPr lang="en-GB" sz="2400" b="1">
                      <a:solidFill>
                        <a:srgbClr val="FFFF00"/>
                      </a:solidFill>
                    </a:endParaRPr>
                  </a:p>
                </p:txBody>
              </p:sp>
            </p:grpSp>
            <p:grpSp>
              <p:nvGrpSpPr>
                <p:cNvPr id="20" name="Group 56"/>
                <p:cNvGrpSpPr>
                  <a:grpSpLocks/>
                </p:cNvGrpSpPr>
                <p:nvPr/>
              </p:nvGrpSpPr>
              <p:grpSpPr bwMode="auto">
                <a:xfrm>
                  <a:off x="1383" y="3657"/>
                  <a:ext cx="218" cy="153"/>
                  <a:chOff x="1383" y="3657"/>
                  <a:chExt cx="218" cy="153"/>
                </a:xfrm>
              </p:grpSpPr>
              <p:sp useBgFill="1">
                <p:nvSpPr>
                  <p:cNvPr id="43048" name="Line 57"/>
                  <p:cNvSpPr>
                    <a:spLocks noChangeShapeType="1"/>
                  </p:cNvSpPr>
                  <p:nvPr/>
                </p:nvSpPr>
                <p:spPr bwMode="auto">
                  <a:xfrm rot="666255">
                    <a:off x="1457" y="3765"/>
                    <a:ext cx="45" cy="45"/>
                  </a:xfrm>
                  <a:prstGeom prst="line">
                    <a:avLst/>
                  </a:prstGeom>
                  <a:ln w="57150">
                    <a:solidFill>
                      <a:schemeClr val="bg1"/>
                    </a:solidFill>
                    <a:round/>
                    <a:headEnd/>
                    <a:tailEnd/>
                  </a:ln>
                </p:spPr>
                <p:txBody>
                  <a:bodyPr/>
                  <a:lstStyle/>
                  <a:p>
                    <a:endParaRPr lang="en-GB" sz="2400" b="1">
                      <a:solidFill>
                        <a:srgbClr val="FFFF00"/>
                      </a:solidFill>
                    </a:endParaRPr>
                  </a:p>
                </p:txBody>
              </p:sp>
              <p:sp useBgFill="1">
                <p:nvSpPr>
                  <p:cNvPr id="43049" name="Rectangle 58"/>
                  <p:cNvSpPr>
                    <a:spLocks noChangeAspect="1" noChangeArrowheads="1"/>
                  </p:cNvSpPr>
                  <p:nvPr/>
                </p:nvSpPr>
                <p:spPr bwMode="auto">
                  <a:xfrm rot="-2102116">
                    <a:off x="1383" y="3657"/>
                    <a:ext cx="218" cy="110"/>
                  </a:xfrm>
                  <a:prstGeom prst="rect">
                    <a:avLst/>
                  </a:prstGeom>
                  <a:ln w="9525">
                    <a:solidFill>
                      <a:schemeClr val="bg1"/>
                    </a:solidFill>
                    <a:miter lim="800000"/>
                    <a:headEnd/>
                    <a:tailEnd/>
                  </a:ln>
                </p:spPr>
                <p:txBody>
                  <a:bodyPr wrap="none" anchor="ctr"/>
                  <a:lstStyle/>
                  <a:p>
                    <a:endParaRPr lang="en-GB" sz="2400" b="1">
                      <a:solidFill>
                        <a:srgbClr val="FFFF00"/>
                      </a:solidFill>
                    </a:endParaRPr>
                  </a:p>
                </p:txBody>
              </p:sp>
            </p:grpSp>
          </p:grpSp>
          <p:sp useBgFill="1">
            <p:nvSpPr>
              <p:cNvPr id="43044" name="Oval 59"/>
              <p:cNvSpPr>
                <a:spLocks noChangeAspect="1" noChangeArrowheads="1"/>
              </p:cNvSpPr>
              <p:nvPr/>
            </p:nvSpPr>
            <p:spPr bwMode="auto">
              <a:xfrm>
                <a:off x="1395" y="3724"/>
                <a:ext cx="14" cy="14"/>
              </a:xfrm>
              <a:prstGeom prst="ellipse">
                <a:avLst/>
              </a:prstGeom>
              <a:ln w="9525">
                <a:solidFill>
                  <a:schemeClr val="bg1"/>
                </a:solidFill>
                <a:round/>
                <a:headEnd/>
                <a:tailEnd/>
              </a:ln>
            </p:spPr>
            <p:txBody>
              <a:bodyPr wrap="none" anchor="ctr"/>
              <a:lstStyle/>
              <a:p>
                <a:endParaRPr lang="en-GB" sz="2400" b="1">
                  <a:solidFill>
                    <a:srgbClr val="FFFF00"/>
                  </a:solidFill>
                </a:endParaRPr>
              </a:p>
            </p:txBody>
          </p:sp>
          <p:sp useBgFill="1">
            <p:nvSpPr>
              <p:cNvPr id="43045" name="Oval 60"/>
              <p:cNvSpPr>
                <a:spLocks noChangeAspect="1" noChangeArrowheads="1"/>
              </p:cNvSpPr>
              <p:nvPr/>
            </p:nvSpPr>
            <p:spPr bwMode="auto">
              <a:xfrm>
                <a:off x="1573" y="3683"/>
                <a:ext cx="14" cy="14"/>
              </a:xfrm>
              <a:prstGeom prst="ellipse">
                <a:avLst/>
              </a:prstGeom>
              <a:ln w="9525">
                <a:solidFill>
                  <a:schemeClr val="bg1"/>
                </a:solidFill>
                <a:round/>
                <a:headEnd/>
                <a:tailEnd/>
              </a:ln>
            </p:spPr>
            <p:txBody>
              <a:bodyPr wrap="none" anchor="ctr"/>
              <a:lstStyle/>
              <a:p>
                <a:endParaRPr lang="en-GB" sz="2400" b="1">
                  <a:solidFill>
                    <a:srgbClr val="FFFF00"/>
                  </a:solidFill>
                </a:endParaRPr>
              </a:p>
            </p:txBody>
          </p:sp>
        </p:grpSp>
        <p:sp useBgFill="1">
          <p:nvSpPr>
            <p:cNvPr id="43041" name="Line 61"/>
            <p:cNvSpPr>
              <a:spLocks noChangeShapeType="1"/>
            </p:cNvSpPr>
            <p:nvPr/>
          </p:nvSpPr>
          <p:spPr bwMode="auto">
            <a:xfrm flipH="1">
              <a:off x="571" y="1219"/>
              <a:ext cx="454" cy="680"/>
            </a:xfrm>
            <a:prstGeom prst="line">
              <a:avLst/>
            </a:prstGeom>
            <a:ln w="50800">
              <a:solidFill>
                <a:srgbClr val="FF0000"/>
              </a:solidFill>
              <a:round/>
              <a:headEnd/>
              <a:tailEnd/>
            </a:ln>
          </p:spPr>
          <p:txBody>
            <a:bodyPr/>
            <a:lstStyle/>
            <a:p>
              <a:endParaRPr lang="en-GB" sz="2400" b="1">
                <a:solidFill>
                  <a:srgbClr val="FFFF00"/>
                </a:solidFill>
              </a:endParaRPr>
            </a:p>
          </p:txBody>
        </p:sp>
        <p:sp>
          <p:nvSpPr>
            <p:cNvPr id="43042" name="Oval 62"/>
            <p:cNvSpPr>
              <a:spLocks noChangeAspect="1" noChangeArrowheads="1"/>
            </p:cNvSpPr>
            <p:nvPr/>
          </p:nvSpPr>
          <p:spPr bwMode="auto">
            <a:xfrm>
              <a:off x="992" y="1184"/>
              <a:ext cx="91" cy="91"/>
            </a:xfrm>
            <a:prstGeom prst="ellipse">
              <a:avLst/>
            </a:prstGeom>
            <a:solidFill>
              <a:schemeClr val="tx1"/>
            </a:solidFill>
            <a:ln w="9525">
              <a:solidFill>
                <a:schemeClr val="bg1"/>
              </a:solidFill>
              <a:round/>
              <a:headEnd/>
              <a:tailEnd/>
            </a:ln>
          </p:spPr>
          <p:txBody>
            <a:bodyPr wrap="none" anchor="ctr"/>
            <a:lstStyle/>
            <a:p>
              <a:endParaRPr lang="en-GB" sz="2400" b="1">
                <a:solidFill>
                  <a:srgbClr val="FFFF00"/>
                </a:solidFill>
              </a:endParaRPr>
            </a:p>
          </p:txBody>
        </p:sp>
      </p:grpSp>
      <p:grpSp>
        <p:nvGrpSpPr>
          <p:cNvPr id="21" name="Group 86"/>
          <p:cNvGrpSpPr>
            <a:grpSpLocks/>
          </p:cNvGrpSpPr>
          <p:nvPr/>
        </p:nvGrpSpPr>
        <p:grpSpPr bwMode="auto">
          <a:xfrm>
            <a:off x="5307013" y="1412875"/>
            <a:ext cx="2636837" cy="1520825"/>
            <a:chOff x="3343" y="890"/>
            <a:chExt cx="1661" cy="958"/>
          </a:xfrm>
        </p:grpSpPr>
        <p:grpSp>
          <p:nvGrpSpPr>
            <p:cNvPr id="22" name="Group 64"/>
            <p:cNvGrpSpPr>
              <a:grpSpLocks/>
            </p:cNvGrpSpPr>
            <p:nvPr/>
          </p:nvGrpSpPr>
          <p:grpSpPr bwMode="auto">
            <a:xfrm>
              <a:off x="3343" y="890"/>
              <a:ext cx="1661" cy="958"/>
              <a:chOff x="1197" y="3283"/>
              <a:chExt cx="1661" cy="958"/>
            </a:xfrm>
          </p:grpSpPr>
          <p:sp>
            <p:nvSpPr>
              <p:cNvPr id="43036" name="Freeform 65"/>
              <p:cNvSpPr>
                <a:spLocks/>
              </p:cNvSpPr>
              <p:nvPr/>
            </p:nvSpPr>
            <p:spPr bwMode="auto">
              <a:xfrm>
                <a:off x="1197" y="3283"/>
                <a:ext cx="1661" cy="958"/>
              </a:xfrm>
              <a:custGeom>
                <a:avLst/>
                <a:gdLst>
                  <a:gd name="T0" fmla="*/ 1647 w 1661"/>
                  <a:gd name="T1" fmla="*/ 0 h 958"/>
                  <a:gd name="T2" fmla="*/ 1121 w 1661"/>
                  <a:gd name="T3" fmla="*/ 22 h 958"/>
                  <a:gd name="T4" fmla="*/ 708 w 1661"/>
                  <a:gd name="T5" fmla="*/ 80 h 958"/>
                  <a:gd name="T6" fmla="*/ 293 w 1661"/>
                  <a:gd name="T7" fmla="*/ 267 h 958"/>
                  <a:gd name="T8" fmla="*/ 77 w 1661"/>
                  <a:gd name="T9" fmla="*/ 598 h 958"/>
                  <a:gd name="T10" fmla="*/ 754 w 1661"/>
                  <a:gd name="T11" fmla="*/ 879 h 958"/>
                  <a:gd name="T12" fmla="*/ 1661 w 1661"/>
                  <a:gd name="T13" fmla="*/ 958 h 958"/>
                  <a:gd name="T14" fmla="*/ 0 60000 65536"/>
                  <a:gd name="T15" fmla="*/ 0 60000 65536"/>
                  <a:gd name="T16" fmla="*/ 0 60000 65536"/>
                  <a:gd name="T17" fmla="*/ 0 60000 65536"/>
                  <a:gd name="T18" fmla="*/ 0 60000 65536"/>
                  <a:gd name="T19" fmla="*/ 0 60000 65536"/>
                  <a:gd name="T20" fmla="*/ 0 60000 65536"/>
                  <a:gd name="T21" fmla="*/ 0 w 1661"/>
                  <a:gd name="T22" fmla="*/ 0 h 958"/>
                  <a:gd name="T23" fmla="*/ 1661 w 1661"/>
                  <a:gd name="T24" fmla="*/ 958 h 9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1" h="958">
                    <a:moveTo>
                      <a:pt x="1647" y="0"/>
                    </a:moveTo>
                    <a:cubicBezTo>
                      <a:pt x="1559" y="4"/>
                      <a:pt x="1277" y="9"/>
                      <a:pt x="1121" y="22"/>
                    </a:cubicBezTo>
                    <a:cubicBezTo>
                      <a:pt x="965" y="35"/>
                      <a:pt x="846" y="39"/>
                      <a:pt x="708" y="80"/>
                    </a:cubicBezTo>
                    <a:cubicBezTo>
                      <a:pt x="570" y="121"/>
                      <a:pt x="398" y="181"/>
                      <a:pt x="293" y="267"/>
                    </a:cubicBezTo>
                    <a:cubicBezTo>
                      <a:pt x="188" y="353"/>
                      <a:pt x="0" y="496"/>
                      <a:pt x="77" y="598"/>
                    </a:cubicBezTo>
                    <a:cubicBezTo>
                      <a:pt x="154" y="700"/>
                      <a:pt x="490" y="819"/>
                      <a:pt x="754" y="879"/>
                    </a:cubicBezTo>
                    <a:cubicBezTo>
                      <a:pt x="1018" y="939"/>
                      <a:pt x="1472" y="942"/>
                      <a:pt x="1661" y="958"/>
                    </a:cubicBezTo>
                  </a:path>
                </a:pathLst>
              </a:custGeom>
              <a:noFill/>
              <a:ln w="38100" cmpd="sng">
                <a:solidFill>
                  <a:schemeClr val="bg1"/>
                </a:solidFill>
                <a:round/>
                <a:headEnd/>
                <a:tailEnd/>
              </a:ln>
            </p:spPr>
            <p:txBody>
              <a:bodyPr/>
              <a:lstStyle/>
              <a:p>
                <a:endParaRPr lang="en-GB" sz="2400" b="1">
                  <a:solidFill>
                    <a:srgbClr val="FFFF00"/>
                  </a:solidFill>
                </a:endParaRPr>
              </a:p>
            </p:txBody>
          </p:sp>
          <p:sp useBgFill="1">
            <p:nvSpPr>
              <p:cNvPr id="43037" name="Rectangle 66"/>
              <p:cNvSpPr>
                <a:spLocks noChangeArrowheads="1"/>
              </p:cNvSpPr>
              <p:nvPr/>
            </p:nvSpPr>
            <p:spPr bwMode="auto">
              <a:xfrm>
                <a:off x="1292" y="3793"/>
                <a:ext cx="227" cy="317"/>
              </a:xfrm>
              <a:prstGeom prst="rect">
                <a:avLst/>
              </a:prstGeom>
              <a:ln w="9525">
                <a:noFill/>
                <a:miter lim="800000"/>
                <a:headEnd/>
                <a:tailEnd/>
              </a:ln>
            </p:spPr>
            <p:txBody>
              <a:bodyPr wrap="none" anchor="ctr"/>
              <a:lstStyle/>
              <a:p>
                <a:endParaRPr lang="en-GB" sz="2400" b="1">
                  <a:solidFill>
                    <a:srgbClr val="FFFF00"/>
                  </a:solidFill>
                </a:endParaRPr>
              </a:p>
            </p:txBody>
          </p:sp>
        </p:grpSp>
        <p:grpSp>
          <p:nvGrpSpPr>
            <p:cNvPr id="23" name="Group 67"/>
            <p:cNvGrpSpPr>
              <a:grpSpLocks/>
            </p:cNvGrpSpPr>
            <p:nvPr/>
          </p:nvGrpSpPr>
          <p:grpSpPr bwMode="auto">
            <a:xfrm rot="-567079">
              <a:off x="3484" y="1185"/>
              <a:ext cx="302" cy="253"/>
              <a:chOff x="1383" y="3557"/>
              <a:chExt cx="302" cy="253"/>
            </a:xfrm>
          </p:grpSpPr>
          <p:grpSp>
            <p:nvGrpSpPr>
              <p:cNvPr id="24" name="Group 68"/>
              <p:cNvGrpSpPr>
                <a:grpSpLocks/>
              </p:cNvGrpSpPr>
              <p:nvPr/>
            </p:nvGrpSpPr>
            <p:grpSpPr bwMode="auto">
              <a:xfrm>
                <a:off x="1383" y="3557"/>
                <a:ext cx="302" cy="253"/>
                <a:chOff x="1383" y="3557"/>
                <a:chExt cx="302" cy="253"/>
              </a:xfrm>
            </p:grpSpPr>
            <p:grpSp>
              <p:nvGrpSpPr>
                <p:cNvPr id="25" name="Group 69"/>
                <p:cNvGrpSpPr>
                  <a:grpSpLocks/>
                </p:cNvGrpSpPr>
                <p:nvPr/>
              </p:nvGrpSpPr>
              <p:grpSpPr bwMode="auto">
                <a:xfrm>
                  <a:off x="1510" y="3557"/>
                  <a:ext cx="175" cy="144"/>
                  <a:chOff x="1510" y="3572"/>
                  <a:chExt cx="175" cy="144"/>
                </a:xfrm>
              </p:grpSpPr>
              <p:sp>
                <p:nvSpPr>
                  <p:cNvPr id="43033" name="Line 70"/>
                  <p:cNvSpPr>
                    <a:spLocks noChangeShapeType="1"/>
                  </p:cNvSpPr>
                  <p:nvPr/>
                </p:nvSpPr>
                <p:spPr bwMode="auto">
                  <a:xfrm flipV="1">
                    <a:off x="1510" y="3572"/>
                    <a:ext cx="136" cy="91"/>
                  </a:xfrm>
                  <a:prstGeom prst="line">
                    <a:avLst/>
                  </a:prstGeom>
                  <a:noFill/>
                  <a:ln w="19050">
                    <a:solidFill>
                      <a:schemeClr val="bg1"/>
                    </a:solidFill>
                    <a:round/>
                    <a:headEnd/>
                    <a:tailEnd/>
                  </a:ln>
                </p:spPr>
                <p:txBody>
                  <a:bodyPr/>
                  <a:lstStyle/>
                  <a:p>
                    <a:endParaRPr lang="en-GB" sz="2400" b="1">
                      <a:solidFill>
                        <a:srgbClr val="FFFF00"/>
                      </a:solidFill>
                    </a:endParaRPr>
                  </a:p>
                </p:txBody>
              </p:sp>
              <p:sp>
                <p:nvSpPr>
                  <p:cNvPr id="43034" name="Line 71"/>
                  <p:cNvSpPr>
                    <a:spLocks noChangeShapeType="1"/>
                  </p:cNvSpPr>
                  <p:nvPr/>
                </p:nvSpPr>
                <p:spPr bwMode="auto">
                  <a:xfrm flipV="1">
                    <a:off x="1533" y="3598"/>
                    <a:ext cx="136" cy="91"/>
                  </a:xfrm>
                  <a:prstGeom prst="line">
                    <a:avLst/>
                  </a:prstGeom>
                  <a:noFill/>
                  <a:ln w="19050">
                    <a:solidFill>
                      <a:schemeClr val="bg1"/>
                    </a:solidFill>
                    <a:round/>
                    <a:headEnd/>
                    <a:tailEnd/>
                  </a:ln>
                </p:spPr>
                <p:txBody>
                  <a:bodyPr/>
                  <a:lstStyle/>
                  <a:p>
                    <a:endParaRPr lang="en-GB" sz="2400" b="1">
                      <a:solidFill>
                        <a:srgbClr val="FFFF00"/>
                      </a:solidFill>
                    </a:endParaRPr>
                  </a:p>
                </p:txBody>
              </p:sp>
              <p:sp>
                <p:nvSpPr>
                  <p:cNvPr id="43035" name="Line 72"/>
                  <p:cNvSpPr>
                    <a:spLocks noChangeShapeType="1"/>
                  </p:cNvSpPr>
                  <p:nvPr/>
                </p:nvSpPr>
                <p:spPr bwMode="auto">
                  <a:xfrm flipV="1">
                    <a:off x="1549" y="3625"/>
                    <a:ext cx="136" cy="91"/>
                  </a:xfrm>
                  <a:prstGeom prst="line">
                    <a:avLst/>
                  </a:prstGeom>
                  <a:noFill/>
                  <a:ln w="19050">
                    <a:solidFill>
                      <a:schemeClr val="bg1"/>
                    </a:solidFill>
                    <a:round/>
                    <a:headEnd/>
                    <a:tailEnd/>
                  </a:ln>
                </p:spPr>
                <p:txBody>
                  <a:bodyPr/>
                  <a:lstStyle/>
                  <a:p>
                    <a:endParaRPr lang="en-GB" sz="2400" b="1">
                      <a:solidFill>
                        <a:srgbClr val="FFFF00"/>
                      </a:solidFill>
                    </a:endParaRPr>
                  </a:p>
                </p:txBody>
              </p:sp>
            </p:grpSp>
            <p:grpSp>
              <p:nvGrpSpPr>
                <p:cNvPr id="26" name="Group 73"/>
                <p:cNvGrpSpPr>
                  <a:grpSpLocks/>
                </p:cNvGrpSpPr>
                <p:nvPr/>
              </p:nvGrpSpPr>
              <p:grpSpPr bwMode="auto">
                <a:xfrm>
                  <a:off x="1383" y="3657"/>
                  <a:ext cx="218" cy="153"/>
                  <a:chOff x="1383" y="3657"/>
                  <a:chExt cx="218" cy="153"/>
                </a:xfrm>
              </p:grpSpPr>
              <p:sp>
                <p:nvSpPr>
                  <p:cNvPr id="43031" name="Line 74"/>
                  <p:cNvSpPr>
                    <a:spLocks noChangeShapeType="1"/>
                  </p:cNvSpPr>
                  <p:nvPr/>
                </p:nvSpPr>
                <p:spPr bwMode="auto">
                  <a:xfrm rot="666255">
                    <a:off x="1457" y="3765"/>
                    <a:ext cx="45" cy="45"/>
                  </a:xfrm>
                  <a:prstGeom prst="line">
                    <a:avLst/>
                  </a:prstGeom>
                  <a:noFill/>
                  <a:ln w="57150">
                    <a:solidFill>
                      <a:schemeClr val="bg1"/>
                    </a:solidFill>
                    <a:round/>
                    <a:headEnd/>
                    <a:tailEnd/>
                  </a:ln>
                </p:spPr>
                <p:txBody>
                  <a:bodyPr/>
                  <a:lstStyle/>
                  <a:p>
                    <a:endParaRPr lang="en-GB" sz="2400" b="1">
                      <a:solidFill>
                        <a:srgbClr val="FFFF00"/>
                      </a:solidFill>
                    </a:endParaRPr>
                  </a:p>
                </p:txBody>
              </p:sp>
              <p:sp>
                <p:nvSpPr>
                  <p:cNvPr id="43032" name="Rectangle 75"/>
                  <p:cNvSpPr>
                    <a:spLocks noChangeAspect="1" noChangeArrowheads="1"/>
                  </p:cNvSpPr>
                  <p:nvPr/>
                </p:nvSpPr>
                <p:spPr bwMode="auto">
                  <a:xfrm rot="-2102116">
                    <a:off x="1383" y="3657"/>
                    <a:ext cx="218" cy="110"/>
                  </a:xfrm>
                  <a:prstGeom prst="rect">
                    <a:avLst/>
                  </a:prstGeom>
                  <a:solidFill>
                    <a:schemeClr val="bg2"/>
                  </a:solidFill>
                  <a:ln w="9525">
                    <a:solidFill>
                      <a:schemeClr val="bg1"/>
                    </a:solidFill>
                    <a:miter lim="800000"/>
                    <a:headEnd/>
                    <a:tailEnd/>
                  </a:ln>
                </p:spPr>
                <p:txBody>
                  <a:bodyPr wrap="none" anchor="ctr"/>
                  <a:lstStyle/>
                  <a:p>
                    <a:endParaRPr lang="en-GB" sz="2400" b="1">
                      <a:solidFill>
                        <a:srgbClr val="FFFF00"/>
                      </a:solidFill>
                    </a:endParaRPr>
                  </a:p>
                </p:txBody>
              </p:sp>
            </p:grpSp>
          </p:grpSp>
          <p:sp>
            <p:nvSpPr>
              <p:cNvPr id="43027" name="Oval 76"/>
              <p:cNvSpPr>
                <a:spLocks noChangeAspect="1" noChangeArrowheads="1"/>
              </p:cNvSpPr>
              <p:nvPr/>
            </p:nvSpPr>
            <p:spPr bwMode="auto">
              <a:xfrm>
                <a:off x="1395" y="3724"/>
                <a:ext cx="14" cy="14"/>
              </a:xfrm>
              <a:prstGeom prst="ellipse">
                <a:avLst/>
              </a:prstGeom>
              <a:solidFill>
                <a:schemeClr val="tx1"/>
              </a:solidFill>
              <a:ln w="9525">
                <a:solidFill>
                  <a:schemeClr val="bg1"/>
                </a:solidFill>
                <a:round/>
                <a:headEnd/>
                <a:tailEnd/>
              </a:ln>
            </p:spPr>
            <p:txBody>
              <a:bodyPr wrap="none" anchor="ctr"/>
              <a:lstStyle/>
              <a:p>
                <a:endParaRPr lang="en-GB" sz="2400" b="1">
                  <a:solidFill>
                    <a:srgbClr val="FFFF00"/>
                  </a:solidFill>
                </a:endParaRPr>
              </a:p>
            </p:txBody>
          </p:sp>
          <p:sp>
            <p:nvSpPr>
              <p:cNvPr id="43028" name="Oval 77"/>
              <p:cNvSpPr>
                <a:spLocks noChangeAspect="1" noChangeArrowheads="1"/>
              </p:cNvSpPr>
              <p:nvPr/>
            </p:nvSpPr>
            <p:spPr bwMode="auto">
              <a:xfrm>
                <a:off x="1573" y="3683"/>
                <a:ext cx="14" cy="14"/>
              </a:xfrm>
              <a:prstGeom prst="ellipse">
                <a:avLst/>
              </a:prstGeom>
              <a:solidFill>
                <a:schemeClr val="tx1"/>
              </a:solidFill>
              <a:ln w="9525">
                <a:solidFill>
                  <a:schemeClr val="bg1"/>
                </a:solidFill>
                <a:round/>
                <a:headEnd/>
                <a:tailEnd/>
              </a:ln>
            </p:spPr>
            <p:txBody>
              <a:bodyPr wrap="none" anchor="ctr"/>
              <a:lstStyle/>
              <a:p>
                <a:endParaRPr lang="en-GB" sz="2400" b="1">
                  <a:solidFill>
                    <a:srgbClr val="FFFF00"/>
                  </a:solidFill>
                </a:endParaRPr>
              </a:p>
            </p:txBody>
          </p:sp>
        </p:grpSp>
      </p:grpSp>
      <p:grpSp>
        <p:nvGrpSpPr>
          <p:cNvPr id="27" name="Group 85"/>
          <p:cNvGrpSpPr>
            <a:grpSpLocks/>
          </p:cNvGrpSpPr>
          <p:nvPr/>
        </p:nvGrpSpPr>
        <p:grpSpPr bwMode="auto">
          <a:xfrm rot="-680590">
            <a:off x="5292725" y="908050"/>
            <a:ext cx="1655763" cy="2032000"/>
            <a:chOff x="3334" y="572"/>
            <a:chExt cx="1043" cy="1280"/>
          </a:xfrm>
        </p:grpSpPr>
        <p:grpSp>
          <p:nvGrpSpPr>
            <p:cNvPr id="28" name="Group 78"/>
            <p:cNvGrpSpPr>
              <a:grpSpLocks/>
            </p:cNvGrpSpPr>
            <p:nvPr/>
          </p:nvGrpSpPr>
          <p:grpSpPr bwMode="auto">
            <a:xfrm rot="693457">
              <a:off x="3334" y="1126"/>
              <a:ext cx="499" cy="726"/>
              <a:chOff x="3492" y="1173"/>
              <a:chExt cx="499" cy="726"/>
            </a:xfrm>
          </p:grpSpPr>
          <p:sp>
            <p:nvSpPr>
              <p:cNvPr id="43022" name="Oval 79"/>
              <p:cNvSpPr>
                <a:spLocks noChangeArrowheads="1"/>
              </p:cNvSpPr>
              <p:nvPr/>
            </p:nvSpPr>
            <p:spPr bwMode="auto">
              <a:xfrm>
                <a:off x="3900" y="1173"/>
                <a:ext cx="91" cy="91"/>
              </a:xfrm>
              <a:prstGeom prst="ellipse">
                <a:avLst/>
              </a:prstGeom>
              <a:solidFill>
                <a:schemeClr val="tx1"/>
              </a:solidFill>
              <a:ln w="9525">
                <a:solidFill>
                  <a:schemeClr val="bg1"/>
                </a:solidFill>
                <a:round/>
                <a:headEnd/>
                <a:tailEnd/>
              </a:ln>
            </p:spPr>
            <p:txBody>
              <a:bodyPr wrap="none" anchor="ctr"/>
              <a:lstStyle/>
              <a:p>
                <a:endParaRPr lang="en-GB" sz="2400" b="1">
                  <a:solidFill>
                    <a:srgbClr val="FFFF00"/>
                  </a:solidFill>
                </a:endParaRPr>
              </a:p>
            </p:txBody>
          </p:sp>
          <p:sp>
            <p:nvSpPr>
              <p:cNvPr id="43023" name="Line 80"/>
              <p:cNvSpPr>
                <a:spLocks noChangeShapeType="1"/>
              </p:cNvSpPr>
              <p:nvPr/>
            </p:nvSpPr>
            <p:spPr bwMode="auto">
              <a:xfrm flipH="1">
                <a:off x="3492" y="1207"/>
                <a:ext cx="462" cy="692"/>
              </a:xfrm>
              <a:prstGeom prst="line">
                <a:avLst/>
              </a:prstGeom>
              <a:noFill/>
              <a:ln w="50800">
                <a:solidFill>
                  <a:srgbClr val="FF0000"/>
                </a:solidFill>
                <a:round/>
                <a:headEnd/>
                <a:tailEnd/>
              </a:ln>
            </p:spPr>
            <p:txBody>
              <a:bodyPr/>
              <a:lstStyle/>
              <a:p>
                <a:endParaRPr lang="en-GB" sz="2400" b="1">
                  <a:solidFill>
                    <a:srgbClr val="FFFF00"/>
                  </a:solidFill>
                </a:endParaRPr>
              </a:p>
            </p:txBody>
          </p:sp>
        </p:grpSp>
        <p:grpSp>
          <p:nvGrpSpPr>
            <p:cNvPr id="29" name="Group 82"/>
            <p:cNvGrpSpPr>
              <a:grpSpLocks/>
            </p:cNvGrpSpPr>
            <p:nvPr/>
          </p:nvGrpSpPr>
          <p:grpSpPr bwMode="auto">
            <a:xfrm rot="693457" flipH="1" flipV="1">
              <a:off x="3878" y="572"/>
              <a:ext cx="499" cy="726"/>
              <a:chOff x="3492" y="1173"/>
              <a:chExt cx="499" cy="726"/>
            </a:xfrm>
          </p:grpSpPr>
          <p:sp>
            <p:nvSpPr>
              <p:cNvPr id="43020" name="Oval 83"/>
              <p:cNvSpPr>
                <a:spLocks noChangeArrowheads="1"/>
              </p:cNvSpPr>
              <p:nvPr/>
            </p:nvSpPr>
            <p:spPr bwMode="auto">
              <a:xfrm>
                <a:off x="3900" y="1173"/>
                <a:ext cx="91" cy="91"/>
              </a:xfrm>
              <a:prstGeom prst="ellipse">
                <a:avLst/>
              </a:prstGeom>
              <a:noFill/>
              <a:ln w="9525">
                <a:noFill/>
                <a:round/>
                <a:headEnd/>
                <a:tailEnd/>
              </a:ln>
            </p:spPr>
            <p:txBody>
              <a:bodyPr wrap="none" anchor="ctr"/>
              <a:lstStyle/>
              <a:p>
                <a:endParaRPr lang="en-GB" sz="2400" b="1">
                  <a:solidFill>
                    <a:srgbClr val="FFFF00"/>
                  </a:solidFill>
                </a:endParaRPr>
              </a:p>
            </p:txBody>
          </p:sp>
          <p:sp>
            <p:nvSpPr>
              <p:cNvPr id="43021" name="Line 84"/>
              <p:cNvSpPr>
                <a:spLocks noChangeShapeType="1"/>
              </p:cNvSpPr>
              <p:nvPr/>
            </p:nvSpPr>
            <p:spPr bwMode="auto">
              <a:xfrm flipH="1">
                <a:off x="3492" y="1207"/>
                <a:ext cx="462" cy="692"/>
              </a:xfrm>
              <a:prstGeom prst="line">
                <a:avLst/>
              </a:prstGeom>
              <a:noFill/>
              <a:ln w="28575">
                <a:noFill/>
                <a:round/>
                <a:headEnd/>
                <a:tailEnd/>
              </a:ln>
            </p:spPr>
            <p:txBody>
              <a:bodyPr/>
              <a:lstStyle/>
              <a:p>
                <a:endParaRPr lang="en-GB" sz="2400" b="1">
                  <a:solidFill>
                    <a:srgbClr val="FFFF00"/>
                  </a:solidFill>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7396">
                                            <p:txEl>
                                              <p:pRg st="0" end="0"/>
                                            </p:txEl>
                                          </p:spTgt>
                                        </p:tgtEl>
                                        <p:attrNameLst>
                                          <p:attrName>style.visibility</p:attrName>
                                        </p:attrNameLst>
                                      </p:cBhvr>
                                      <p:to>
                                        <p:strVal val="visible"/>
                                      </p:to>
                                    </p:set>
                                    <p:animEffect transition="in" filter="wipe(left)">
                                      <p:cBhvr>
                                        <p:cTn id="17" dur="1000"/>
                                        <p:tgtEl>
                                          <p:spTgt spid="18739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7396">
                                            <p:txEl>
                                              <p:pRg st="1" end="1"/>
                                            </p:txEl>
                                          </p:spTgt>
                                        </p:tgtEl>
                                        <p:attrNameLst>
                                          <p:attrName>style.visibility</p:attrName>
                                        </p:attrNameLst>
                                      </p:cBhvr>
                                      <p:to>
                                        <p:strVal val="visible"/>
                                      </p:to>
                                    </p:set>
                                    <p:animEffect transition="in" filter="wipe(left)">
                                      <p:cBhvr>
                                        <p:cTn id="22" dur="1000"/>
                                        <p:tgtEl>
                                          <p:spTgt spid="18739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7396">
                                            <p:txEl>
                                              <p:pRg st="2" end="2"/>
                                            </p:txEl>
                                          </p:spTgt>
                                        </p:tgtEl>
                                        <p:attrNameLst>
                                          <p:attrName>style.visibility</p:attrName>
                                        </p:attrNameLst>
                                      </p:cBhvr>
                                      <p:to>
                                        <p:strVal val="visible"/>
                                      </p:to>
                                    </p:set>
                                    <p:animEffect transition="in" filter="wipe(left)">
                                      <p:cBhvr>
                                        <p:cTn id="27" dur="1000"/>
                                        <p:tgtEl>
                                          <p:spTgt spid="18739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2000"/>
                                        <p:tgtEl>
                                          <p:spTgt spid="21"/>
                                        </p:tgtEl>
                                      </p:cBhvr>
                                    </p:animEffect>
                                  </p:childTnLst>
                                </p:cTn>
                              </p:par>
                              <p:par>
                                <p:cTn id="33" presetID="2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20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87435">
                                            <p:txEl>
                                              <p:pRg st="0" end="0"/>
                                            </p:txEl>
                                          </p:spTgt>
                                        </p:tgtEl>
                                        <p:attrNameLst>
                                          <p:attrName>style.visibility</p:attrName>
                                        </p:attrNameLst>
                                      </p:cBhvr>
                                      <p:to>
                                        <p:strVal val="visible"/>
                                      </p:to>
                                    </p:set>
                                    <p:animEffect transition="in" filter="wipe(left)">
                                      <p:cBhvr>
                                        <p:cTn id="45" dur="1000"/>
                                        <p:tgtEl>
                                          <p:spTgt spid="18743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600000">
                                      <p:cBhvr>
                                        <p:cTn id="49" dur="1000" fill="hold"/>
                                        <p:tgtEl>
                                          <p:spTgt spid="27"/>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7435">
                                            <p:txEl>
                                              <p:pRg st="1" end="1"/>
                                            </p:txEl>
                                          </p:spTgt>
                                        </p:tgtEl>
                                        <p:attrNameLst>
                                          <p:attrName>style.visibility</p:attrName>
                                        </p:attrNameLst>
                                      </p:cBhvr>
                                      <p:to>
                                        <p:strVal val="visible"/>
                                      </p:to>
                                    </p:set>
                                    <p:animEffect transition="in" filter="wipe(left)">
                                      <p:cBhvr>
                                        <p:cTn id="54" dur="1000"/>
                                        <p:tgtEl>
                                          <p:spTgt spid="187435">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7435">
                                            <p:txEl>
                                              <p:pRg st="2" end="2"/>
                                            </p:txEl>
                                          </p:spTgt>
                                        </p:tgtEl>
                                        <p:attrNameLst>
                                          <p:attrName>style.visibility</p:attrName>
                                        </p:attrNameLst>
                                      </p:cBhvr>
                                      <p:to>
                                        <p:strVal val="visible"/>
                                      </p:to>
                                    </p:set>
                                    <p:animEffect transition="in" filter="wipe(left)">
                                      <p:cBhvr>
                                        <p:cTn id="59" dur="1000"/>
                                        <p:tgtEl>
                                          <p:spTgt spid="187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build="p" autoUpdateAnimBg="0"/>
      <p:bldP spid="1874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11672" y="430213"/>
            <a:ext cx="8720657" cy="701731"/>
          </a:xfrm>
        </p:spPr>
        <p:txBody>
          <a:bodyPr/>
          <a:lstStyle/>
          <a:p>
            <a:pPr algn="ctr"/>
            <a:r>
              <a:rPr lang="en-GB" dirty="0" smtClean="0">
                <a:solidFill>
                  <a:srgbClr val="FFFF00"/>
                </a:solidFill>
                <a:latin typeface="Arial" pitchFamily="34" charset="0"/>
              </a:rPr>
              <a:t>Example of a stall warning vane</a:t>
            </a:r>
          </a:p>
        </p:txBody>
      </p:sp>
      <p:pic>
        <p:nvPicPr>
          <p:cNvPr id="188421" name="Picture 5" descr="Stall Vane 2"/>
          <p:cNvPicPr>
            <a:picLocks noChangeAspect="1" noChangeArrowheads="1"/>
          </p:cNvPicPr>
          <p:nvPr/>
        </p:nvPicPr>
        <p:blipFill>
          <a:blip r:embed="rId2" cstate="email"/>
          <a:srcRect/>
          <a:stretch>
            <a:fillRect/>
          </a:stretch>
        </p:blipFill>
        <p:spPr bwMode="auto">
          <a:xfrm>
            <a:off x="1439627" y="1340768"/>
            <a:ext cx="6264746" cy="469750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421"/>
                                        </p:tgtEl>
                                        <p:attrNameLst>
                                          <p:attrName>style.visibility</p:attrName>
                                        </p:attrNameLst>
                                      </p:cBhvr>
                                      <p:to>
                                        <p:strVal val="visible"/>
                                      </p:to>
                                    </p:set>
                                    <p:animEffect transition="in" filter="fade">
                                      <p:cBhvr>
                                        <p:cTn id="7" dur="1000"/>
                                        <p:tgtEl>
                                          <p:spTgt spid="188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1420813" y="3695700"/>
            <a:ext cx="5019675" cy="906463"/>
            <a:chOff x="895" y="2328"/>
            <a:chExt cx="3162" cy="571"/>
          </a:xfrm>
        </p:grpSpPr>
        <p:grpSp>
          <p:nvGrpSpPr>
            <p:cNvPr id="3" name="Group 15"/>
            <p:cNvGrpSpPr>
              <a:grpSpLocks/>
            </p:cNvGrpSpPr>
            <p:nvPr/>
          </p:nvGrpSpPr>
          <p:grpSpPr bwMode="auto">
            <a:xfrm>
              <a:off x="896" y="2328"/>
              <a:ext cx="3161" cy="571"/>
              <a:chOff x="896" y="2328"/>
              <a:chExt cx="3161" cy="571"/>
            </a:xfrm>
          </p:grpSpPr>
          <p:sp>
            <p:nvSpPr>
              <p:cNvPr id="45071" name="Freeform 3"/>
              <p:cNvSpPr>
                <a:spLocks/>
              </p:cNvSpPr>
              <p:nvPr/>
            </p:nvSpPr>
            <p:spPr bwMode="auto">
              <a:xfrm rot="263420">
                <a:off x="1364" y="2375"/>
                <a:ext cx="2693" cy="524"/>
              </a:xfrm>
              <a:custGeom>
                <a:avLst/>
                <a:gdLst>
                  <a:gd name="T0" fmla="*/ 2658 w 2693"/>
                  <a:gd name="T1" fmla="*/ 182 h 524"/>
                  <a:gd name="T2" fmla="*/ 2596 w 2693"/>
                  <a:gd name="T3" fmla="*/ 201 h 524"/>
                  <a:gd name="T4" fmla="*/ 2543 w 2693"/>
                  <a:gd name="T5" fmla="*/ 233 h 524"/>
                  <a:gd name="T6" fmla="*/ 2502 w 2693"/>
                  <a:gd name="T7" fmla="*/ 276 h 524"/>
                  <a:gd name="T8" fmla="*/ 2476 w 2693"/>
                  <a:gd name="T9" fmla="*/ 325 h 524"/>
                  <a:gd name="T10" fmla="*/ 2466 w 2693"/>
                  <a:gd name="T11" fmla="*/ 378 h 524"/>
                  <a:gd name="T12" fmla="*/ 2475 w 2693"/>
                  <a:gd name="T13" fmla="*/ 432 h 524"/>
                  <a:gd name="T14" fmla="*/ 2507 w 2693"/>
                  <a:gd name="T15" fmla="*/ 485 h 524"/>
                  <a:gd name="T16" fmla="*/ 2468 w 2693"/>
                  <a:gd name="T17" fmla="*/ 511 h 524"/>
                  <a:gd name="T18" fmla="*/ 2334 w 2693"/>
                  <a:gd name="T19" fmla="*/ 514 h 524"/>
                  <a:gd name="T20" fmla="*/ 2194 w 2693"/>
                  <a:gd name="T21" fmla="*/ 517 h 524"/>
                  <a:gd name="T22" fmla="*/ 2046 w 2693"/>
                  <a:gd name="T23" fmla="*/ 520 h 524"/>
                  <a:gd name="T24" fmla="*/ 1892 w 2693"/>
                  <a:gd name="T25" fmla="*/ 521 h 524"/>
                  <a:gd name="T26" fmla="*/ 1735 w 2693"/>
                  <a:gd name="T27" fmla="*/ 523 h 524"/>
                  <a:gd name="T28" fmla="*/ 1574 w 2693"/>
                  <a:gd name="T29" fmla="*/ 523 h 524"/>
                  <a:gd name="T30" fmla="*/ 1413 w 2693"/>
                  <a:gd name="T31" fmla="*/ 523 h 524"/>
                  <a:gd name="T32" fmla="*/ 1249 w 2693"/>
                  <a:gd name="T33" fmla="*/ 522 h 524"/>
                  <a:gd name="T34" fmla="*/ 1087 w 2693"/>
                  <a:gd name="T35" fmla="*/ 521 h 524"/>
                  <a:gd name="T36" fmla="*/ 927 w 2693"/>
                  <a:gd name="T37" fmla="*/ 519 h 524"/>
                  <a:gd name="T38" fmla="*/ 770 w 2693"/>
                  <a:gd name="T39" fmla="*/ 516 h 524"/>
                  <a:gd name="T40" fmla="*/ 618 w 2693"/>
                  <a:gd name="T41" fmla="*/ 513 h 524"/>
                  <a:gd name="T42" fmla="*/ 470 w 2693"/>
                  <a:gd name="T43" fmla="*/ 509 h 524"/>
                  <a:gd name="T44" fmla="*/ 331 w 2693"/>
                  <a:gd name="T45" fmla="*/ 504 h 524"/>
                  <a:gd name="T46" fmla="*/ 200 w 2693"/>
                  <a:gd name="T47" fmla="*/ 498 h 524"/>
                  <a:gd name="T48" fmla="*/ 135 w 2693"/>
                  <a:gd name="T49" fmla="*/ 496 h 524"/>
                  <a:gd name="T50" fmla="*/ 125 w 2693"/>
                  <a:gd name="T51" fmla="*/ 494 h 524"/>
                  <a:gd name="T52" fmla="*/ 111 w 2693"/>
                  <a:gd name="T53" fmla="*/ 491 h 524"/>
                  <a:gd name="T54" fmla="*/ 94 w 2693"/>
                  <a:gd name="T55" fmla="*/ 485 h 524"/>
                  <a:gd name="T56" fmla="*/ 75 w 2693"/>
                  <a:gd name="T57" fmla="*/ 477 h 524"/>
                  <a:gd name="T58" fmla="*/ 56 w 2693"/>
                  <a:gd name="T59" fmla="*/ 466 h 524"/>
                  <a:gd name="T60" fmla="*/ 38 w 2693"/>
                  <a:gd name="T61" fmla="*/ 451 h 524"/>
                  <a:gd name="T62" fmla="*/ 22 w 2693"/>
                  <a:gd name="T63" fmla="*/ 434 h 524"/>
                  <a:gd name="T64" fmla="*/ 10 w 2693"/>
                  <a:gd name="T65" fmla="*/ 411 h 524"/>
                  <a:gd name="T66" fmla="*/ 2 w 2693"/>
                  <a:gd name="T67" fmla="*/ 385 h 524"/>
                  <a:gd name="T68" fmla="*/ 0 w 2693"/>
                  <a:gd name="T69" fmla="*/ 352 h 524"/>
                  <a:gd name="T70" fmla="*/ 5 w 2693"/>
                  <a:gd name="T71" fmla="*/ 315 h 524"/>
                  <a:gd name="T72" fmla="*/ 19 w 2693"/>
                  <a:gd name="T73" fmla="*/ 271 h 524"/>
                  <a:gd name="T74" fmla="*/ 43 w 2693"/>
                  <a:gd name="T75" fmla="*/ 222 h 524"/>
                  <a:gd name="T76" fmla="*/ 77 w 2693"/>
                  <a:gd name="T77" fmla="*/ 165 h 524"/>
                  <a:gd name="T78" fmla="*/ 124 w 2693"/>
                  <a:gd name="T79" fmla="*/ 101 h 524"/>
                  <a:gd name="T80" fmla="*/ 219 w 2693"/>
                  <a:gd name="T81" fmla="*/ 54 h 524"/>
                  <a:gd name="T82" fmla="*/ 360 w 2693"/>
                  <a:gd name="T83" fmla="*/ 33 h 524"/>
                  <a:gd name="T84" fmla="*/ 507 w 2693"/>
                  <a:gd name="T85" fmla="*/ 17 h 524"/>
                  <a:gd name="T86" fmla="*/ 662 w 2693"/>
                  <a:gd name="T87" fmla="*/ 7 h 524"/>
                  <a:gd name="T88" fmla="*/ 822 w 2693"/>
                  <a:gd name="T89" fmla="*/ 1 h 524"/>
                  <a:gd name="T90" fmla="*/ 985 w 2693"/>
                  <a:gd name="T91" fmla="*/ 0 h 524"/>
                  <a:gd name="T92" fmla="*/ 1152 w 2693"/>
                  <a:gd name="T93" fmla="*/ 3 h 524"/>
                  <a:gd name="T94" fmla="*/ 1322 w 2693"/>
                  <a:gd name="T95" fmla="*/ 10 h 524"/>
                  <a:gd name="T96" fmla="*/ 1492 w 2693"/>
                  <a:gd name="T97" fmla="*/ 20 h 524"/>
                  <a:gd name="T98" fmla="*/ 1663 w 2693"/>
                  <a:gd name="T99" fmla="*/ 33 h 524"/>
                  <a:gd name="T100" fmla="*/ 1831 w 2693"/>
                  <a:gd name="T101" fmla="*/ 50 h 524"/>
                  <a:gd name="T102" fmla="*/ 1999 w 2693"/>
                  <a:gd name="T103" fmla="*/ 69 h 524"/>
                  <a:gd name="T104" fmla="*/ 2162 w 2693"/>
                  <a:gd name="T105" fmla="*/ 90 h 524"/>
                  <a:gd name="T106" fmla="*/ 2321 w 2693"/>
                  <a:gd name="T107" fmla="*/ 113 h 524"/>
                  <a:gd name="T108" fmla="*/ 2475 w 2693"/>
                  <a:gd name="T109" fmla="*/ 138 h 524"/>
                  <a:gd name="T110" fmla="*/ 2622 w 2693"/>
                  <a:gd name="T111" fmla="*/ 164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3"/>
                  <a:gd name="T169" fmla="*/ 0 h 524"/>
                  <a:gd name="T170" fmla="*/ 2693 w 2693"/>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3" h="524">
                    <a:moveTo>
                      <a:pt x="2692" y="178"/>
                    </a:moveTo>
                    <a:lnTo>
                      <a:pt x="2658" y="182"/>
                    </a:lnTo>
                    <a:lnTo>
                      <a:pt x="2626" y="189"/>
                    </a:lnTo>
                    <a:lnTo>
                      <a:pt x="2596" y="201"/>
                    </a:lnTo>
                    <a:lnTo>
                      <a:pt x="2567" y="216"/>
                    </a:lnTo>
                    <a:lnTo>
                      <a:pt x="2543" y="233"/>
                    </a:lnTo>
                    <a:lnTo>
                      <a:pt x="2521" y="253"/>
                    </a:lnTo>
                    <a:lnTo>
                      <a:pt x="2502" y="276"/>
                    </a:lnTo>
                    <a:lnTo>
                      <a:pt x="2487" y="299"/>
                    </a:lnTo>
                    <a:lnTo>
                      <a:pt x="2476" y="325"/>
                    </a:lnTo>
                    <a:lnTo>
                      <a:pt x="2469" y="351"/>
                    </a:lnTo>
                    <a:lnTo>
                      <a:pt x="2466" y="378"/>
                    </a:lnTo>
                    <a:lnTo>
                      <a:pt x="2469" y="405"/>
                    </a:lnTo>
                    <a:lnTo>
                      <a:pt x="2475" y="432"/>
                    </a:lnTo>
                    <a:lnTo>
                      <a:pt x="2488" y="459"/>
                    </a:lnTo>
                    <a:lnTo>
                      <a:pt x="2507" y="485"/>
                    </a:lnTo>
                    <a:lnTo>
                      <a:pt x="2531" y="510"/>
                    </a:lnTo>
                    <a:lnTo>
                      <a:pt x="2468" y="511"/>
                    </a:lnTo>
                    <a:lnTo>
                      <a:pt x="2402" y="513"/>
                    </a:lnTo>
                    <a:lnTo>
                      <a:pt x="2334" y="514"/>
                    </a:lnTo>
                    <a:lnTo>
                      <a:pt x="2266" y="516"/>
                    </a:lnTo>
                    <a:lnTo>
                      <a:pt x="2194" y="517"/>
                    </a:lnTo>
                    <a:lnTo>
                      <a:pt x="2120" y="519"/>
                    </a:lnTo>
                    <a:lnTo>
                      <a:pt x="2046" y="520"/>
                    </a:lnTo>
                    <a:lnTo>
                      <a:pt x="1970" y="520"/>
                    </a:lnTo>
                    <a:lnTo>
                      <a:pt x="1892" y="521"/>
                    </a:lnTo>
                    <a:lnTo>
                      <a:pt x="1814" y="522"/>
                    </a:lnTo>
                    <a:lnTo>
                      <a:pt x="1735" y="523"/>
                    </a:lnTo>
                    <a:lnTo>
                      <a:pt x="1655" y="523"/>
                    </a:lnTo>
                    <a:lnTo>
                      <a:pt x="1574" y="523"/>
                    </a:lnTo>
                    <a:lnTo>
                      <a:pt x="1493" y="523"/>
                    </a:lnTo>
                    <a:lnTo>
                      <a:pt x="1413" y="523"/>
                    </a:lnTo>
                    <a:lnTo>
                      <a:pt x="1330" y="523"/>
                    </a:lnTo>
                    <a:lnTo>
                      <a:pt x="1249" y="522"/>
                    </a:lnTo>
                    <a:lnTo>
                      <a:pt x="1168" y="521"/>
                    </a:lnTo>
                    <a:lnTo>
                      <a:pt x="1087" y="521"/>
                    </a:lnTo>
                    <a:lnTo>
                      <a:pt x="1006" y="520"/>
                    </a:lnTo>
                    <a:lnTo>
                      <a:pt x="927" y="519"/>
                    </a:lnTo>
                    <a:lnTo>
                      <a:pt x="848" y="518"/>
                    </a:lnTo>
                    <a:lnTo>
                      <a:pt x="770" y="516"/>
                    </a:lnTo>
                    <a:lnTo>
                      <a:pt x="693" y="514"/>
                    </a:lnTo>
                    <a:lnTo>
                      <a:pt x="618" y="513"/>
                    </a:lnTo>
                    <a:lnTo>
                      <a:pt x="544" y="511"/>
                    </a:lnTo>
                    <a:lnTo>
                      <a:pt x="470" y="509"/>
                    </a:lnTo>
                    <a:lnTo>
                      <a:pt x="401" y="506"/>
                    </a:lnTo>
                    <a:lnTo>
                      <a:pt x="331" y="504"/>
                    </a:lnTo>
                    <a:lnTo>
                      <a:pt x="264" y="501"/>
                    </a:lnTo>
                    <a:lnTo>
                      <a:pt x="200" y="498"/>
                    </a:lnTo>
                    <a:lnTo>
                      <a:pt x="137" y="496"/>
                    </a:lnTo>
                    <a:lnTo>
                      <a:pt x="135" y="496"/>
                    </a:lnTo>
                    <a:lnTo>
                      <a:pt x="131" y="495"/>
                    </a:lnTo>
                    <a:lnTo>
                      <a:pt x="125" y="494"/>
                    </a:lnTo>
                    <a:lnTo>
                      <a:pt x="118" y="493"/>
                    </a:lnTo>
                    <a:lnTo>
                      <a:pt x="111" y="491"/>
                    </a:lnTo>
                    <a:lnTo>
                      <a:pt x="103" y="488"/>
                    </a:lnTo>
                    <a:lnTo>
                      <a:pt x="94" y="485"/>
                    </a:lnTo>
                    <a:lnTo>
                      <a:pt x="85" y="481"/>
                    </a:lnTo>
                    <a:lnTo>
                      <a:pt x="75" y="477"/>
                    </a:lnTo>
                    <a:lnTo>
                      <a:pt x="66" y="472"/>
                    </a:lnTo>
                    <a:lnTo>
                      <a:pt x="56" y="466"/>
                    </a:lnTo>
                    <a:lnTo>
                      <a:pt x="47" y="459"/>
                    </a:lnTo>
                    <a:lnTo>
                      <a:pt x="38" y="451"/>
                    </a:lnTo>
                    <a:lnTo>
                      <a:pt x="30" y="444"/>
                    </a:lnTo>
                    <a:lnTo>
                      <a:pt x="22" y="434"/>
                    </a:lnTo>
                    <a:lnTo>
                      <a:pt x="15" y="423"/>
                    </a:lnTo>
                    <a:lnTo>
                      <a:pt x="10" y="411"/>
                    </a:lnTo>
                    <a:lnTo>
                      <a:pt x="5" y="398"/>
                    </a:lnTo>
                    <a:lnTo>
                      <a:pt x="2" y="385"/>
                    </a:lnTo>
                    <a:lnTo>
                      <a:pt x="0" y="369"/>
                    </a:lnTo>
                    <a:lnTo>
                      <a:pt x="0" y="352"/>
                    </a:lnTo>
                    <a:lnTo>
                      <a:pt x="2" y="334"/>
                    </a:lnTo>
                    <a:lnTo>
                      <a:pt x="5" y="315"/>
                    </a:lnTo>
                    <a:lnTo>
                      <a:pt x="11" y="293"/>
                    </a:lnTo>
                    <a:lnTo>
                      <a:pt x="19" y="271"/>
                    </a:lnTo>
                    <a:lnTo>
                      <a:pt x="30" y="247"/>
                    </a:lnTo>
                    <a:lnTo>
                      <a:pt x="43" y="222"/>
                    </a:lnTo>
                    <a:lnTo>
                      <a:pt x="59" y="194"/>
                    </a:lnTo>
                    <a:lnTo>
                      <a:pt x="77" y="165"/>
                    </a:lnTo>
                    <a:lnTo>
                      <a:pt x="100" y="134"/>
                    </a:lnTo>
                    <a:lnTo>
                      <a:pt x="124" y="101"/>
                    </a:lnTo>
                    <a:lnTo>
                      <a:pt x="152" y="67"/>
                    </a:lnTo>
                    <a:lnTo>
                      <a:pt x="219" y="54"/>
                    </a:lnTo>
                    <a:lnTo>
                      <a:pt x="288" y="43"/>
                    </a:lnTo>
                    <a:lnTo>
                      <a:pt x="360" y="33"/>
                    </a:lnTo>
                    <a:lnTo>
                      <a:pt x="432" y="25"/>
                    </a:lnTo>
                    <a:lnTo>
                      <a:pt x="507" y="17"/>
                    </a:lnTo>
                    <a:lnTo>
                      <a:pt x="584" y="12"/>
                    </a:lnTo>
                    <a:lnTo>
                      <a:pt x="662" y="7"/>
                    </a:lnTo>
                    <a:lnTo>
                      <a:pt x="741" y="3"/>
                    </a:lnTo>
                    <a:lnTo>
                      <a:pt x="822" y="1"/>
                    </a:lnTo>
                    <a:lnTo>
                      <a:pt x="903" y="0"/>
                    </a:lnTo>
                    <a:lnTo>
                      <a:pt x="985" y="0"/>
                    </a:lnTo>
                    <a:lnTo>
                      <a:pt x="1068" y="1"/>
                    </a:lnTo>
                    <a:lnTo>
                      <a:pt x="1152" y="3"/>
                    </a:lnTo>
                    <a:lnTo>
                      <a:pt x="1236" y="6"/>
                    </a:lnTo>
                    <a:lnTo>
                      <a:pt x="1322" y="10"/>
                    </a:lnTo>
                    <a:lnTo>
                      <a:pt x="1407" y="15"/>
                    </a:lnTo>
                    <a:lnTo>
                      <a:pt x="1492" y="20"/>
                    </a:lnTo>
                    <a:lnTo>
                      <a:pt x="1577" y="26"/>
                    </a:lnTo>
                    <a:lnTo>
                      <a:pt x="1663" y="33"/>
                    </a:lnTo>
                    <a:lnTo>
                      <a:pt x="1747" y="41"/>
                    </a:lnTo>
                    <a:lnTo>
                      <a:pt x="1831" y="50"/>
                    </a:lnTo>
                    <a:lnTo>
                      <a:pt x="1915" y="59"/>
                    </a:lnTo>
                    <a:lnTo>
                      <a:pt x="1999" y="69"/>
                    </a:lnTo>
                    <a:lnTo>
                      <a:pt x="2081" y="79"/>
                    </a:lnTo>
                    <a:lnTo>
                      <a:pt x="2162" y="90"/>
                    </a:lnTo>
                    <a:lnTo>
                      <a:pt x="2242" y="102"/>
                    </a:lnTo>
                    <a:lnTo>
                      <a:pt x="2321" y="113"/>
                    </a:lnTo>
                    <a:lnTo>
                      <a:pt x="2399" y="126"/>
                    </a:lnTo>
                    <a:lnTo>
                      <a:pt x="2475" y="138"/>
                    </a:lnTo>
                    <a:lnTo>
                      <a:pt x="2549" y="151"/>
                    </a:lnTo>
                    <a:lnTo>
                      <a:pt x="2622" y="164"/>
                    </a:lnTo>
                    <a:lnTo>
                      <a:pt x="2692" y="178"/>
                    </a:lnTo>
                  </a:path>
                </a:pathLst>
              </a:custGeom>
              <a:solidFill>
                <a:srgbClr val="C0C0C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5072" name="Freeform 4"/>
              <p:cNvSpPr>
                <a:spLocks/>
              </p:cNvSpPr>
              <p:nvPr/>
            </p:nvSpPr>
            <p:spPr bwMode="auto">
              <a:xfrm rot="263420">
                <a:off x="896" y="2328"/>
                <a:ext cx="616" cy="422"/>
              </a:xfrm>
              <a:custGeom>
                <a:avLst/>
                <a:gdLst>
                  <a:gd name="T0" fmla="*/ 587 w 616"/>
                  <a:gd name="T1" fmla="*/ 34 h 422"/>
                  <a:gd name="T2" fmla="*/ 542 w 616"/>
                  <a:gd name="T3" fmla="*/ 96 h 422"/>
                  <a:gd name="T4" fmla="*/ 511 w 616"/>
                  <a:gd name="T5" fmla="*/ 151 h 422"/>
                  <a:gd name="T6" fmla="*/ 491 w 616"/>
                  <a:gd name="T7" fmla="*/ 200 h 422"/>
                  <a:gd name="T8" fmla="*/ 480 w 616"/>
                  <a:gd name="T9" fmla="*/ 244 h 422"/>
                  <a:gd name="T10" fmla="*/ 479 w 616"/>
                  <a:gd name="T11" fmla="*/ 282 h 422"/>
                  <a:gd name="T12" fmla="*/ 483 w 616"/>
                  <a:gd name="T13" fmla="*/ 315 h 422"/>
                  <a:gd name="T14" fmla="*/ 494 w 616"/>
                  <a:gd name="T15" fmla="*/ 342 h 422"/>
                  <a:gd name="T16" fmla="*/ 508 w 616"/>
                  <a:gd name="T17" fmla="*/ 364 h 422"/>
                  <a:gd name="T18" fmla="*/ 524 w 616"/>
                  <a:gd name="T19" fmla="*/ 383 h 422"/>
                  <a:gd name="T20" fmla="*/ 541 w 616"/>
                  <a:gd name="T21" fmla="*/ 398 h 422"/>
                  <a:gd name="T22" fmla="*/ 557 w 616"/>
                  <a:gd name="T23" fmla="*/ 408 h 422"/>
                  <a:gd name="T24" fmla="*/ 571 w 616"/>
                  <a:gd name="T25" fmla="*/ 415 h 422"/>
                  <a:gd name="T26" fmla="*/ 580 w 616"/>
                  <a:gd name="T27" fmla="*/ 420 h 422"/>
                  <a:gd name="T28" fmla="*/ 580 w 616"/>
                  <a:gd name="T29" fmla="*/ 420 h 422"/>
                  <a:gd name="T30" fmla="*/ 540 w 616"/>
                  <a:gd name="T31" fmla="*/ 417 h 422"/>
                  <a:gd name="T32" fmla="*/ 473 w 616"/>
                  <a:gd name="T33" fmla="*/ 413 h 422"/>
                  <a:gd name="T34" fmla="*/ 409 w 616"/>
                  <a:gd name="T35" fmla="*/ 407 h 422"/>
                  <a:gd name="T36" fmla="*/ 348 w 616"/>
                  <a:gd name="T37" fmla="*/ 400 h 422"/>
                  <a:gd name="T38" fmla="*/ 291 w 616"/>
                  <a:gd name="T39" fmla="*/ 391 h 422"/>
                  <a:gd name="T40" fmla="*/ 238 w 616"/>
                  <a:gd name="T41" fmla="*/ 381 h 422"/>
                  <a:gd name="T42" fmla="*/ 190 w 616"/>
                  <a:gd name="T43" fmla="*/ 369 h 422"/>
                  <a:gd name="T44" fmla="*/ 146 w 616"/>
                  <a:gd name="T45" fmla="*/ 358 h 422"/>
                  <a:gd name="T46" fmla="*/ 106 w 616"/>
                  <a:gd name="T47" fmla="*/ 344 h 422"/>
                  <a:gd name="T48" fmla="*/ 74 w 616"/>
                  <a:gd name="T49" fmla="*/ 329 h 422"/>
                  <a:gd name="T50" fmla="*/ 46 w 616"/>
                  <a:gd name="T51" fmla="*/ 316 h 422"/>
                  <a:gd name="T52" fmla="*/ 25 w 616"/>
                  <a:gd name="T53" fmla="*/ 300 h 422"/>
                  <a:gd name="T54" fmla="*/ 10 w 616"/>
                  <a:gd name="T55" fmla="*/ 284 h 422"/>
                  <a:gd name="T56" fmla="*/ 1 w 616"/>
                  <a:gd name="T57" fmla="*/ 269 h 422"/>
                  <a:gd name="T58" fmla="*/ 0 w 616"/>
                  <a:gd name="T59" fmla="*/ 252 h 422"/>
                  <a:gd name="T60" fmla="*/ 7 w 616"/>
                  <a:gd name="T61" fmla="*/ 235 h 422"/>
                  <a:gd name="T62" fmla="*/ 28 w 616"/>
                  <a:gd name="T63" fmla="*/ 217 h 422"/>
                  <a:gd name="T64" fmla="*/ 57 w 616"/>
                  <a:gd name="T65" fmla="*/ 197 h 422"/>
                  <a:gd name="T66" fmla="*/ 89 w 616"/>
                  <a:gd name="T67" fmla="*/ 179 h 422"/>
                  <a:gd name="T68" fmla="*/ 121 w 616"/>
                  <a:gd name="T69" fmla="*/ 160 h 422"/>
                  <a:gd name="T70" fmla="*/ 155 w 616"/>
                  <a:gd name="T71" fmla="*/ 143 h 422"/>
                  <a:gd name="T72" fmla="*/ 190 w 616"/>
                  <a:gd name="T73" fmla="*/ 126 h 422"/>
                  <a:gd name="T74" fmla="*/ 227 w 616"/>
                  <a:gd name="T75" fmla="*/ 110 h 422"/>
                  <a:gd name="T76" fmla="*/ 265 w 616"/>
                  <a:gd name="T77" fmla="*/ 95 h 422"/>
                  <a:gd name="T78" fmla="*/ 304 w 616"/>
                  <a:gd name="T79" fmla="*/ 81 h 422"/>
                  <a:gd name="T80" fmla="*/ 343 w 616"/>
                  <a:gd name="T81" fmla="*/ 68 h 422"/>
                  <a:gd name="T82" fmla="*/ 384 w 616"/>
                  <a:gd name="T83" fmla="*/ 56 h 422"/>
                  <a:gd name="T84" fmla="*/ 425 w 616"/>
                  <a:gd name="T85" fmla="*/ 44 h 422"/>
                  <a:gd name="T86" fmla="*/ 467 w 616"/>
                  <a:gd name="T87" fmla="*/ 32 h 422"/>
                  <a:gd name="T88" fmla="*/ 510 w 616"/>
                  <a:gd name="T89" fmla="*/ 22 h 422"/>
                  <a:gd name="T90" fmla="*/ 552 w 616"/>
                  <a:gd name="T91" fmla="*/ 14 h 422"/>
                  <a:gd name="T92" fmla="*/ 594 w 616"/>
                  <a:gd name="T93" fmla="*/ 4 h 4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422"/>
                  <a:gd name="T143" fmla="*/ 616 w 616"/>
                  <a:gd name="T144" fmla="*/ 422 h 4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422">
                    <a:moveTo>
                      <a:pt x="615" y="0"/>
                    </a:moveTo>
                    <a:lnTo>
                      <a:pt x="587" y="34"/>
                    </a:lnTo>
                    <a:lnTo>
                      <a:pt x="563" y="65"/>
                    </a:lnTo>
                    <a:lnTo>
                      <a:pt x="542" y="96"/>
                    </a:lnTo>
                    <a:lnTo>
                      <a:pt x="525" y="124"/>
                    </a:lnTo>
                    <a:lnTo>
                      <a:pt x="511" y="151"/>
                    </a:lnTo>
                    <a:lnTo>
                      <a:pt x="500" y="177"/>
                    </a:lnTo>
                    <a:lnTo>
                      <a:pt x="491" y="200"/>
                    </a:lnTo>
                    <a:lnTo>
                      <a:pt x="484" y="223"/>
                    </a:lnTo>
                    <a:lnTo>
                      <a:pt x="480" y="244"/>
                    </a:lnTo>
                    <a:lnTo>
                      <a:pt x="479" y="264"/>
                    </a:lnTo>
                    <a:lnTo>
                      <a:pt x="479" y="282"/>
                    </a:lnTo>
                    <a:lnTo>
                      <a:pt x="480" y="299"/>
                    </a:lnTo>
                    <a:lnTo>
                      <a:pt x="483" y="315"/>
                    </a:lnTo>
                    <a:lnTo>
                      <a:pt x="488" y="328"/>
                    </a:lnTo>
                    <a:lnTo>
                      <a:pt x="494" y="342"/>
                    </a:lnTo>
                    <a:lnTo>
                      <a:pt x="501" y="354"/>
                    </a:lnTo>
                    <a:lnTo>
                      <a:pt x="508" y="364"/>
                    </a:lnTo>
                    <a:lnTo>
                      <a:pt x="516" y="374"/>
                    </a:lnTo>
                    <a:lnTo>
                      <a:pt x="524" y="383"/>
                    </a:lnTo>
                    <a:lnTo>
                      <a:pt x="532" y="391"/>
                    </a:lnTo>
                    <a:lnTo>
                      <a:pt x="541" y="398"/>
                    </a:lnTo>
                    <a:lnTo>
                      <a:pt x="549" y="403"/>
                    </a:lnTo>
                    <a:lnTo>
                      <a:pt x="557" y="408"/>
                    </a:lnTo>
                    <a:lnTo>
                      <a:pt x="565" y="412"/>
                    </a:lnTo>
                    <a:lnTo>
                      <a:pt x="571" y="415"/>
                    </a:lnTo>
                    <a:lnTo>
                      <a:pt x="576" y="418"/>
                    </a:lnTo>
                    <a:lnTo>
                      <a:pt x="580" y="420"/>
                    </a:lnTo>
                    <a:lnTo>
                      <a:pt x="583" y="421"/>
                    </a:lnTo>
                    <a:lnTo>
                      <a:pt x="580" y="420"/>
                    </a:lnTo>
                    <a:lnTo>
                      <a:pt x="575" y="419"/>
                    </a:lnTo>
                    <a:lnTo>
                      <a:pt x="540" y="417"/>
                    </a:lnTo>
                    <a:lnTo>
                      <a:pt x="506" y="415"/>
                    </a:lnTo>
                    <a:lnTo>
                      <a:pt x="473" y="413"/>
                    </a:lnTo>
                    <a:lnTo>
                      <a:pt x="441" y="410"/>
                    </a:lnTo>
                    <a:lnTo>
                      <a:pt x="409" y="407"/>
                    </a:lnTo>
                    <a:lnTo>
                      <a:pt x="378" y="403"/>
                    </a:lnTo>
                    <a:lnTo>
                      <a:pt x="348" y="400"/>
                    </a:lnTo>
                    <a:lnTo>
                      <a:pt x="320" y="395"/>
                    </a:lnTo>
                    <a:lnTo>
                      <a:pt x="291" y="391"/>
                    </a:lnTo>
                    <a:lnTo>
                      <a:pt x="265" y="386"/>
                    </a:lnTo>
                    <a:lnTo>
                      <a:pt x="238" y="381"/>
                    </a:lnTo>
                    <a:lnTo>
                      <a:pt x="214" y="375"/>
                    </a:lnTo>
                    <a:lnTo>
                      <a:pt x="190" y="369"/>
                    </a:lnTo>
                    <a:lnTo>
                      <a:pt x="167" y="363"/>
                    </a:lnTo>
                    <a:lnTo>
                      <a:pt x="146" y="358"/>
                    </a:lnTo>
                    <a:lnTo>
                      <a:pt x="126" y="351"/>
                    </a:lnTo>
                    <a:lnTo>
                      <a:pt x="106" y="344"/>
                    </a:lnTo>
                    <a:lnTo>
                      <a:pt x="90" y="336"/>
                    </a:lnTo>
                    <a:lnTo>
                      <a:pt x="74" y="329"/>
                    </a:lnTo>
                    <a:lnTo>
                      <a:pt x="59" y="322"/>
                    </a:lnTo>
                    <a:lnTo>
                      <a:pt x="46" y="316"/>
                    </a:lnTo>
                    <a:lnTo>
                      <a:pt x="34" y="308"/>
                    </a:lnTo>
                    <a:lnTo>
                      <a:pt x="25" y="300"/>
                    </a:lnTo>
                    <a:lnTo>
                      <a:pt x="16" y="292"/>
                    </a:lnTo>
                    <a:lnTo>
                      <a:pt x="10" y="284"/>
                    </a:lnTo>
                    <a:lnTo>
                      <a:pt x="4" y="276"/>
                    </a:lnTo>
                    <a:lnTo>
                      <a:pt x="1" y="269"/>
                    </a:lnTo>
                    <a:lnTo>
                      <a:pt x="0" y="260"/>
                    </a:lnTo>
                    <a:lnTo>
                      <a:pt x="0" y="252"/>
                    </a:lnTo>
                    <a:lnTo>
                      <a:pt x="3" y="243"/>
                    </a:lnTo>
                    <a:lnTo>
                      <a:pt x="7" y="235"/>
                    </a:lnTo>
                    <a:lnTo>
                      <a:pt x="14" y="228"/>
                    </a:lnTo>
                    <a:lnTo>
                      <a:pt x="28" y="217"/>
                    </a:lnTo>
                    <a:lnTo>
                      <a:pt x="42" y="207"/>
                    </a:lnTo>
                    <a:lnTo>
                      <a:pt x="57" y="197"/>
                    </a:lnTo>
                    <a:lnTo>
                      <a:pt x="72" y="188"/>
                    </a:lnTo>
                    <a:lnTo>
                      <a:pt x="89" y="179"/>
                    </a:lnTo>
                    <a:lnTo>
                      <a:pt x="104" y="169"/>
                    </a:lnTo>
                    <a:lnTo>
                      <a:pt x="121" y="160"/>
                    </a:lnTo>
                    <a:lnTo>
                      <a:pt x="137" y="150"/>
                    </a:lnTo>
                    <a:lnTo>
                      <a:pt x="155" y="143"/>
                    </a:lnTo>
                    <a:lnTo>
                      <a:pt x="172" y="134"/>
                    </a:lnTo>
                    <a:lnTo>
                      <a:pt x="190" y="126"/>
                    </a:lnTo>
                    <a:lnTo>
                      <a:pt x="209" y="118"/>
                    </a:lnTo>
                    <a:lnTo>
                      <a:pt x="227" y="110"/>
                    </a:lnTo>
                    <a:lnTo>
                      <a:pt x="246" y="103"/>
                    </a:lnTo>
                    <a:lnTo>
                      <a:pt x="265" y="95"/>
                    </a:lnTo>
                    <a:lnTo>
                      <a:pt x="284" y="88"/>
                    </a:lnTo>
                    <a:lnTo>
                      <a:pt x="304" y="81"/>
                    </a:lnTo>
                    <a:lnTo>
                      <a:pt x="324" y="74"/>
                    </a:lnTo>
                    <a:lnTo>
                      <a:pt x="343" y="68"/>
                    </a:lnTo>
                    <a:lnTo>
                      <a:pt x="364" y="62"/>
                    </a:lnTo>
                    <a:lnTo>
                      <a:pt x="384" y="56"/>
                    </a:lnTo>
                    <a:lnTo>
                      <a:pt x="404" y="50"/>
                    </a:lnTo>
                    <a:lnTo>
                      <a:pt x="425" y="44"/>
                    </a:lnTo>
                    <a:lnTo>
                      <a:pt x="446" y="38"/>
                    </a:lnTo>
                    <a:lnTo>
                      <a:pt x="467" y="32"/>
                    </a:lnTo>
                    <a:lnTo>
                      <a:pt x="488" y="27"/>
                    </a:lnTo>
                    <a:lnTo>
                      <a:pt x="510" y="22"/>
                    </a:lnTo>
                    <a:lnTo>
                      <a:pt x="530" y="18"/>
                    </a:lnTo>
                    <a:lnTo>
                      <a:pt x="552" y="14"/>
                    </a:lnTo>
                    <a:lnTo>
                      <a:pt x="573" y="9"/>
                    </a:lnTo>
                    <a:lnTo>
                      <a:pt x="594" y="4"/>
                    </a:lnTo>
                    <a:lnTo>
                      <a:pt x="615" y="0"/>
                    </a:lnTo>
                  </a:path>
                </a:pathLst>
              </a:custGeom>
              <a:solidFill>
                <a:schemeClr val="accent1"/>
              </a:solidFill>
              <a:ln w="12700" cap="rnd" cmpd="sng">
                <a:noFill/>
                <a:prstDash val="solid"/>
                <a:round/>
                <a:headEnd type="none" w="med" len="med"/>
                <a:tailEnd type="none" w="med" len="med"/>
              </a:ln>
            </p:spPr>
            <p:txBody>
              <a:bodyPr/>
              <a:lstStyle/>
              <a:p>
                <a:endParaRPr lang="en-GB" sz="2400" b="1">
                  <a:solidFill>
                    <a:srgbClr val="FFFF00"/>
                  </a:solidFill>
                </a:endParaRPr>
              </a:p>
            </p:txBody>
          </p:sp>
        </p:grpSp>
        <p:sp>
          <p:nvSpPr>
            <p:cNvPr id="45070" name="Freeform 5"/>
            <p:cNvSpPr>
              <a:spLocks/>
            </p:cNvSpPr>
            <p:nvPr/>
          </p:nvSpPr>
          <p:spPr bwMode="auto">
            <a:xfrm rot="263420">
              <a:off x="895" y="2329"/>
              <a:ext cx="626" cy="432"/>
            </a:xfrm>
            <a:custGeom>
              <a:avLst/>
              <a:gdLst>
                <a:gd name="T0" fmla="*/ 625 w 626"/>
                <a:gd name="T1" fmla="*/ 0 h 432"/>
                <a:gd name="T2" fmla="*/ 572 w 626"/>
                <a:gd name="T3" fmla="*/ 67 h 432"/>
                <a:gd name="T4" fmla="*/ 534 w 626"/>
                <a:gd name="T5" fmla="*/ 127 h 432"/>
                <a:gd name="T6" fmla="*/ 508 w 626"/>
                <a:gd name="T7" fmla="*/ 181 h 432"/>
                <a:gd name="T8" fmla="*/ 492 w 626"/>
                <a:gd name="T9" fmla="*/ 228 h 432"/>
                <a:gd name="T10" fmla="*/ 487 w 626"/>
                <a:gd name="T11" fmla="*/ 270 h 432"/>
                <a:gd name="T12" fmla="*/ 488 w 626"/>
                <a:gd name="T13" fmla="*/ 306 h 432"/>
                <a:gd name="T14" fmla="*/ 496 w 626"/>
                <a:gd name="T15" fmla="*/ 336 h 432"/>
                <a:gd name="T16" fmla="*/ 509 w 626"/>
                <a:gd name="T17" fmla="*/ 362 h 432"/>
                <a:gd name="T18" fmla="*/ 524 w 626"/>
                <a:gd name="T19" fmla="*/ 383 h 432"/>
                <a:gd name="T20" fmla="*/ 541 w 626"/>
                <a:gd name="T21" fmla="*/ 400 h 432"/>
                <a:gd name="T22" fmla="*/ 558 w 626"/>
                <a:gd name="T23" fmla="*/ 413 h 432"/>
                <a:gd name="T24" fmla="*/ 574 w 626"/>
                <a:gd name="T25" fmla="*/ 422 h 432"/>
                <a:gd name="T26" fmla="*/ 585 w 626"/>
                <a:gd name="T27" fmla="*/ 428 h 432"/>
                <a:gd name="T28" fmla="*/ 592 w 626"/>
                <a:gd name="T29" fmla="*/ 431 h 432"/>
                <a:gd name="T30" fmla="*/ 584 w 626"/>
                <a:gd name="T31" fmla="*/ 429 h 432"/>
                <a:gd name="T32" fmla="*/ 514 w 626"/>
                <a:gd name="T33" fmla="*/ 425 h 432"/>
                <a:gd name="T34" fmla="*/ 448 w 626"/>
                <a:gd name="T35" fmla="*/ 420 h 432"/>
                <a:gd name="T36" fmla="*/ 384 w 626"/>
                <a:gd name="T37" fmla="*/ 413 h 432"/>
                <a:gd name="T38" fmla="*/ 325 w 626"/>
                <a:gd name="T39" fmla="*/ 404 h 432"/>
                <a:gd name="T40" fmla="*/ 269 w 626"/>
                <a:gd name="T41" fmla="*/ 395 h 432"/>
                <a:gd name="T42" fmla="*/ 217 w 626"/>
                <a:gd name="T43" fmla="*/ 384 h 432"/>
                <a:gd name="T44" fmla="*/ 170 w 626"/>
                <a:gd name="T45" fmla="*/ 372 h 432"/>
                <a:gd name="T46" fmla="*/ 128 w 626"/>
                <a:gd name="T47" fmla="*/ 359 h 432"/>
                <a:gd name="T48" fmla="*/ 91 w 626"/>
                <a:gd name="T49" fmla="*/ 344 h 432"/>
                <a:gd name="T50" fmla="*/ 60 w 626"/>
                <a:gd name="T51" fmla="*/ 330 h 432"/>
                <a:gd name="T52" fmla="*/ 35 w 626"/>
                <a:gd name="T53" fmla="*/ 315 h 432"/>
                <a:gd name="T54" fmla="*/ 16 w 626"/>
                <a:gd name="T55" fmla="*/ 299 h 432"/>
                <a:gd name="T56" fmla="*/ 4 w 626"/>
                <a:gd name="T57" fmla="*/ 283 h 432"/>
                <a:gd name="T58" fmla="*/ 0 w 626"/>
                <a:gd name="T59" fmla="*/ 266 h 432"/>
                <a:gd name="T60" fmla="*/ 3 w 626"/>
                <a:gd name="T61" fmla="*/ 249 h 432"/>
                <a:gd name="T62" fmla="*/ 14 w 626"/>
                <a:gd name="T63" fmla="*/ 233 h 432"/>
                <a:gd name="T64" fmla="*/ 43 w 626"/>
                <a:gd name="T65" fmla="*/ 212 h 432"/>
                <a:gd name="T66" fmla="*/ 73 w 626"/>
                <a:gd name="T67" fmla="*/ 192 h 432"/>
                <a:gd name="T68" fmla="*/ 106 w 626"/>
                <a:gd name="T69" fmla="*/ 173 h 432"/>
                <a:gd name="T70" fmla="*/ 139 w 626"/>
                <a:gd name="T71" fmla="*/ 154 h 432"/>
                <a:gd name="T72" fmla="*/ 175 w 626"/>
                <a:gd name="T73" fmla="*/ 137 h 432"/>
                <a:gd name="T74" fmla="*/ 212 w 626"/>
                <a:gd name="T75" fmla="*/ 121 h 432"/>
                <a:gd name="T76" fmla="*/ 250 w 626"/>
                <a:gd name="T77" fmla="*/ 105 h 432"/>
                <a:gd name="T78" fmla="*/ 289 w 626"/>
                <a:gd name="T79" fmla="*/ 90 h 432"/>
                <a:gd name="T80" fmla="*/ 329 w 626"/>
                <a:gd name="T81" fmla="*/ 76 h 432"/>
                <a:gd name="T82" fmla="*/ 370 w 626"/>
                <a:gd name="T83" fmla="*/ 63 h 432"/>
                <a:gd name="T84" fmla="*/ 411 w 626"/>
                <a:gd name="T85" fmla="*/ 51 h 432"/>
                <a:gd name="T86" fmla="*/ 453 w 626"/>
                <a:gd name="T87" fmla="*/ 39 h 432"/>
                <a:gd name="T88" fmla="*/ 496 w 626"/>
                <a:gd name="T89" fmla="*/ 28 h 432"/>
                <a:gd name="T90" fmla="*/ 539 w 626"/>
                <a:gd name="T91" fmla="*/ 18 h 432"/>
                <a:gd name="T92" fmla="*/ 582 w 626"/>
                <a:gd name="T93" fmla="*/ 9 h 432"/>
                <a:gd name="T94" fmla="*/ 625 w 626"/>
                <a:gd name="T95" fmla="*/ 0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432"/>
                <a:gd name="T146" fmla="*/ 626 w 626"/>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432">
                  <a:moveTo>
                    <a:pt x="625" y="0"/>
                  </a:moveTo>
                  <a:lnTo>
                    <a:pt x="625" y="0"/>
                  </a:lnTo>
                  <a:lnTo>
                    <a:pt x="597" y="35"/>
                  </a:lnTo>
                  <a:lnTo>
                    <a:pt x="572" y="67"/>
                  </a:lnTo>
                  <a:lnTo>
                    <a:pt x="551" y="98"/>
                  </a:lnTo>
                  <a:lnTo>
                    <a:pt x="534" y="127"/>
                  </a:lnTo>
                  <a:lnTo>
                    <a:pt x="519" y="155"/>
                  </a:lnTo>
                  <a:lnTo>
                    <a:pt x="508" y="181"/>
                  </a:lnTo>
                  <a:lnTo>
                    <a:pt x="499" y="205"/>
                  </a:lnTo>
                  <a:lnTo>
                    <a:pt x="492" y="228"/>
                  </a:lnTo>
                  <a:lnTo>
                    <a:pt x="488" y="250"/>
                  </a:lnTo>
                  <a:lnTo>
                    <a:pt x="487" y="270"/>
                  </a:lnTo>
                  <a:lnTo>
                    <a:pt x="487" y="289"/>
                  </a:lnTo>
                  <a:lnTo>
                    <a:pt x="488" y="306"/>
                  </a:lnTo>
                  <a:lnTo>
                    <a:pt x="491" y="322"/>
                  </a:lnTo>
                  <a:lnTo>
                    <a:pt x="496" y="336"/>
                  </a:lnTo>
                  <a:lnTo>
                    <a:pt x="502" y="350"/>
                  </a:lnTo>
                  <a:lnTo>
                    <a:pt x="509" y="362"/>
                  </a:lnTo>
                  <a:lnTo>
                    <a:pt x="516" y="373"/>
                  </a:lnTo>
                  <a:lnTo>
                    <a:pt x="524" y="383"/>
                  </a:lnTo>
                  <a:lnTo>
                    <a:pt x="533" y="392"/>
                  </a:lnTo>
                  <a:lnTo>
                    <a:pt x="541" y="400"/>
                  </a:lnTo>
                  <a:lnTo>
                    <a:pt x="550" y="407"/>
                  </a:lnTo>
                  <a:lnTo>
                    <a:pt x="558" y="413"/>
                  </a:lnTo>
                  <a:lnTo>
                    <a:pt x="566" y="418"/>
                  </a:lnTo>
                  <a:lnTo>
                    <a:pt x="574" y="422"/>
                  </a:lnTo>
                  <a:lnTo>
                    <a:pt x="580" y="425"/>
                  </a:lnTo>
                  <a:lnTo>
                    <a:pt x="585" y="428"/>
                  </a:lnTo>
                  <a:lnTo>
                    <a:pt x="589" y="430"/>
                  </a:lnTo>
                  <a:lnTo>
                    <a:pt x="592" y="431"/>
                  </a:lnTo>
                  <a:lnTo>
                    <a:pt x="589" y="430"/>
                  </a:lnTo>
                  <a:lnTo>
                    <a:pt x="584" y="429"/>
                  </a:lnTo>
                  <a:lnTo>
                    <a:pt x="549" y="427"/>
                  </a:lnTo>
                  <a:lnTo>
                    <a:pt x="514" y="425"/>
                  </a:lnTo>
                  <a:lnTo>
                    <a:pt x="481" y="423"/>
                  </a:lnTo>
                  <a:lnTo>
                    <a:pt x="448" y="420"/>
                  </a:lnTo>
                  <a:lnTo>
                    <a:pt x="416" y="417"/>
                  </a:lnTo>
                  <a:lnTo>
                    <a:pt x="384" y="413"/>
                  </a:lnTo>
                  <a:lnTo>
                    <a:pt x="354" y="409"/>
                  </a:lnTo>
                  <a:lnTo>
                    <a:pt x="325" y="404"/>
                  </a:lnTo>
                  <a:lnTo>
                    <a:pt x="296" y="400"/>
                  </a:lnTo>
                  <a:lnTo>
                    <a:pt x="269" y="395"/>
                  </a:lnTo>
                  <a:lnTo>
                    <a:pt x="242" y="390"/>
                  </a:lnTo>
                  <a:lnTo>
                    <a:pt x="217" y="384"/>
                  </a:lnTo>
                  <a:lnTo>
                    <a:pt x="193" y="378"/>
                  </a:lnTo>
                  <a:lnTo>
                    <a:pt x="170" y="372"/>
                  </a:lnTo>
                  <a:lnTo>
                    <a:pt x="148" y="366"/>
                  </a:lnTo>
                  <a:lnTo>
                    <a:pt x="128" y="359"/>
                  </a:lnTo>
                  <a:lnTo>
                    <a:pt x="108" y="352"/>
                  </a:lnTo>
                  <a:lnTo>
                    <a:pt x="91" y="344"/>
                  </a:lnTo>
                  <a:lnTo>
                    <a:pt x="75" y="337"/>
                  </a:lnTo>
                  <a:lnTo>
                    <a:pt x="60" y="330"/>
                  </a:lnTo>
                  <a:lnTo>
                    <a:pt x="47" y="323"/>
                  </a:lnTo>
                  <a:lnTo>
                    <a:pt x="35" y="315"/>
                  </a:lnTo>
                  <a:lnTo>
                    <a:pt x="25" y="307"/>
                  </a:lnTo>
                  <a:lnTo>
                    <a:pt x="16" y="299"/>
                  </a:lnTo>
                  <a:lnTo>
                    <a:pt x="10" y="291"/>
                  </a:lnTo>
                  <a:lnTo>
                    <a:pt x="4" y="283"/>
                  </a:lnTo>
                  <a:lnTo>
                    <a:pt x="1" y="275"/>
                  </a:lnTo>
                  <a:lnTo>
                    <a:pt x="0" y="266"/>
                  </a:lnTo>
                  <a:lnTo>
                    <a:pt x="0" y="258"/>
                  </a:lnTo>
                  <a:lnTo>
                    <a:pt x="3" y="249"/>
                  </a:lnTo>
                  <a:lnTo>
                    <a:pt x="7" y="241"/>
                  </a:lnTo>
                  <a:lnTo>
                    <a:pt x="14" y="233"/>
                  </a:lnTo>
                  <a:lnTo>
                    <a:pt x="28" y="222"/>
                  </a:lnTo>
                  <a:lnTo>
                    <a:pt x="43" y="212"/>
                  </a:lnTo>
                  <a:lnTo>
                    <a:pt x="58" y="202"/>
                  </a:lnTo>
                  <a:lnTo>
                    <a:pt x="73" y="192"/>
                  </a:lnTo>
                  <a:lnTo>
                    <a:pt x="90" y="183"/>
                  </a:lnTo>
                  <a:lnTo>
                    <a:pt x="106" y="173"/>
                  </a:lnTo>
                  <a:lnTo>
                    <a:pt x="123" y="164"/>
                  </a:lnTo>
                  <a:lnTo>
                    <a:pt x="139" y="154"/>
                  </a:lnTo>
                  <a:lnTo>
                    <a:pt x="158" y="146"/>
                  </a:lnTo>
                  <a:lnTo>
                    <a:pt x="175" y="137"/>
                  </a:lnTo>
                  <a:lnTo>
                    <a:pt x="193" y="129"/>
                  </a:lnTo>
                  <a:lnTo>
                    <a:pt x="212" y="121"/>
                  </a:lnTo>
                  <a:lnTo>
                    <a:pt x="231" y="113"/>
                  </a:lnTo>
                  <a:lnTo>
                    <a:pt x="250" y="105"/>
                  </a:lnTo>
                  <a:lnTo>
                    <a:pt x="269" y="97"/>
                  </a:lnTo>
                  <a:lnTo>
                    <a:pt x="289" y="90"/>
                  </a:lnTo>
                  <a:lnTo>
                    <a:pt x="309" y="83"/>
                  </a:lnTo>
                  <a:lnTo>
                    <a:pt x="329" y="76"/>
                  </a:lnTo>
                  <a:lnTo>
                    <a:pt x="349" y="70"/>
                  </a:lnTo>
                  <a:lnTo>
                    <a:pt x="370" y="63"/>
                  </a:lnTo>
                  <a:lnTo>
                    <a:pt x="390" y="57"/>
                  </a:lnTo>
                  <a:lnTo>
                    <a:pt x="411" y="51"/>
                  </a:lnTo>
                  <a:lnTo>
                    <a:pt x="432" y="45"/>
                  </a:lnTo>
                  <a:lnTo>
                    <a:pt x="453" y="39"/>
                  </a:lnTo>
                  <a:lnTo>
                    <a:pt x="475" y="33"/>
                  </a:lnTo>
                  <a:lnTo>
                    <a:pt x="496" y="28"/>
                  </a:lnTo>
                  <a:lnTo>
                    <a:pt x="518" y="23"/>
                  </a:lnTo>
                  <a:lnTo>
                    <a:pt x="539" y="18"/>
                  </a:lnTo>
                  <a:lnTo>
                    <a:pt x="561" y="14"/>
                  </a:lnTo>
                  <a:lnTo>
                    <a:pt x="582" y="9"/>
                  </a:lnTo>
                  <a:lnTo>
                    <a:pt x="604" y="4"/>
                  </a:lnTo>
                  <a:lnTo>
                    <a:pt x="625" y="0"/>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GB" sz="2400" b="1">
                <a:solidFill>
                  <a:srgbClr val="FFFF00"/>
                </a:solidFill>
              </a:endParaRPr>
            </a:p>
          </p:txBody>
        </p:sp>
      </p:grpSp>
      <p:grpSp>
        <p:nvGrpSpPr>
          <p:cNvPr id="4" name="Group 8"/>
          <p:cNvGrpSpPr>
            <a:grpSpLocks/>
          </p:cNvGrpSpPr>
          <p:nvPr/>
        </p:nvGrpSpPr>
        <p:grpSpPr bwMode="auto">
          <a:xfrm rot="263420">
            <a:off x="4440238" y="4192588"/>
            <a:ext cx="3787775" cy="558800"/>
            <a:chOff x="2744" y="1525"/>
            <a:chExt cx="2386" cy="352"/>
          </a:xfrm>
        </p:grpSpPr>
        <p:sp>
          <p:nvSpPr>
            <p:cNvPr id="45067" name="Freeform 9"/>
            <p:cNvSpPr>
              <a:spLocks/>
            </p:cNvSpPr>
            <p:nvPr/>
          </p:nvSpPr>
          <p:spPr bwMode="auto">
            <a:xfrm>
              <a:off x="3742" y="1525"/>
              <a:ext cx="1388" cy="352"/>
            </a:xfrm>
            <a:custGeom>
              <a:avLst/>
              <a:gdLst>
                <a:gd name="T0" fmla="*/ 234 w 1388"/>
                <a:gd name="T1" fmla="*/ 13 h 352"/>
                <a:gd name="T2" fmla="*/ 352 w 1388"/>
                <a:gd name="T3" fmla="*/ 39 h 352"/>
                <a:gd name="T4" fmla="*/ 466 w 1388"/>
                <a:gd name="T5" fmla="*/ 66 h 352"/>
                <a:gd name="T6" fmla="*/ 578 w 1388"/>
                <a:gd name="T7" fmla="*/ 93 h 352"/>
                <a:gd name="T8" fmla="*/ 685 w 1388"/>
                <a:gd name="T9" fmla="*/ 121 h 352"/>
                <a:gd name="T10" fmla="*/ 787 w 1388"/>
                <a:gd name="T11" fmla="*/ 149 h 352"/>
                <a:gd name="T12" fmla="*/ 885 w 1388"/>
                <a:gd name="T13" fmla="*/ 178 h 352"/>
                <a:gd name="T14" fmla="*/ 976 w 1388"/>
                <a:gd name="T15" fmla="*/ 204 h 352"/>
                <a:gd name="T16" fmla="*/ 1061 w 1388"/>
                <a:gd name="T17" fmla="*/ 230 h 352"/>
                <a:gd name="T18" fmla="*/ 1136 w 1388"/>
                <a:gd name="T19" fmla="*/ 254 h 352"/>
                <a:gd name="T20" fmla="*/ 1204 w 1388"/>
                <a:gd name="T21" fmla="*/ 275 h 352"/>
                <a:gd name="T22" fmla="*/ 1263 w 1388"/>
                <a:gd name="T23" fmla="*/ 294 h 352"/>
                <a:gd name="T24" fmla="*/ 1311 w 1388"/>
                <a:gd name="T25" fmla="*/ 310 h 352"/>
                <a:gd name="T26" fmla="*/ 1348 w 1388"/>
                <a:gd name="T27" fmla="*/ 323 h 352"/>
                <a:gd name="T28" fmla="*/ 1373 w 1388"/>
                <a:gd name="T29" fmla="*/ 332 h 352"/>
                <a:gd name="T30" fmla="*/ 1386 w 1388"/>
                <a:gd name="T31" fmla="*/ 336 h 352"/>
                <a:gd name="T32" fmla="*/ 1385 w 1388"/>
                <a:gd name="T33" fmla="*/ 337 h 352"/>
                <a:gd name="T34" fmla="*/ 1369 w 1388"/>
                <a:gd name="T35" fmla="*/ 337 h 352"/>
                <a:gd name="T36" fmla="*/ 1339 w 1388"/>
                <a:gd name="T37" fmla="*/ 338 h 352"/>
                <a:gd name="T38" fmla="*/ 1295 w 1388"/>
                <a:gd name="T39" fmla="*/ 338 h 352"/>
                <a:gd name="T40" fmla="*/ 1239 w 1388"/>
                <a:gd name="T41" fmla="*/ 339 h 352"/>
                <a:gd name="T42" fmla="*/ 1171 w 1388"/>
                <a:gd name="T43" fmla="*/ 340 h 352"/>
                <a:gd name="T44" fmla="*/ 1094 w 1388"/>
                <a:gd name="T45" fmla="*/ 341 h 352"/>
                <a:gd name="T46" fmla="*/ 1009 w 1388"/>
                <a:gd name="T47" fmla="*/ 342 h 352"/>
                <a:gd name="T48" fmla="*/ 916 w 1388"/>
                <a:gd name="T49" fmla="*/ 343 h 352"/>
                <a:gd name="T50" fmla="*/ 816 w 1388"/>
                <a:gd name="T51" fmla="*/ 344 h 352"/>
                <a:gd name="T52" fmla="*/ 711 w 1388"/>
                <a:gd name="T53" fmla="*/ 345 h 352"/>
                <a:gd name="T54" fmla="*/ 603 w 1388"/>
                <a:gd name="T55" fmla="*/ 346 h 352"/>
                <a:gd name="T56" fmla="*/ 492 w 1388"/>
                <a:gd name="T57" fmla="*/ 348 h 352"/>
                <a:gd name="T58" fmla="*/ 379 w 1388"/>
                <a:gd name="T59" fmla="*/ 348 h 352"/>
                <a:gd name="T60" fmla="*/ 265 w 1388"/>
                <a:gd name="T61" fmla="*/ 349 h 352"/>
                <a:gd name="T62" fmla="*/ 153 w 1388"/>
                <a:gd name="T63" fmla="*/ 350 h 352"/>
                <a:gd name="T64" fmla="*/ 68 w 1388"/>
                <a:gd name="T65" fmla="*/ 338 h 352"/>
                <a:gd name="T66" fmla="*/ 26 w 1388"/>
                <a:gd name="T67" fmla="*/ 300 h 352"/>
                <a:gd name="T68" fmla="*/ 3 w 1388"/>
                <a:gd name="T69" fmla="*/ 251 h 352"/>
                <a:gd name="T70" fmla="*/ 1 w 1388"/>
                <a:gd name="T71" fmla="*/ 196 h 352"/>
                <a:gd name="T72" fmla="*/ 15 w 1388"/>
                <a:gd name="T73" fmla="*/ 138 h 352"/>
                <a:gd name="T74" fmla="*/ 45 w 1388"/>
                <a:gd name="T75" fmla="*/ 85 h 352"/>
                <a:gd name="T76" fmla="*/ 88 w 1388"/>
                <a:gd name="T77" fmla="*/ 40 h 352"/>
                <a:gd name="T78" fmla="*/ 144 w 1388"/>
                <a:gd name="T79" fmla="*/ 9 h 3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8"/>
                <a:gd name="T121" fmla="*/ 0 h 352"/>
                <a:gd name="T122" fmla="*/ 1388 w 1388"/>
                <a:gd name="T123" fmla="*/ 352 h 3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8" h="352">
                  <a:moveTo>
                    <a:pt x="176" y="0"/>
                  </a:moveTo>
                  <a:lnTo>
                    <a:pt x="234" y="13"/>
                  </a:lnTo>
                  <a:lnTo>
                    <a:pt x="293" y="26"/>
                  </a:lnTo>
                  <a:lnTo>
                    <a:pt x="352" y="39"/>
                  </a:lnTo>
                  <a:lnTo>
                    <a:pt x="409" y="52"/>
                  </a:lnTo>
                  <a:lnTo>
                    <a:pt x="466" y="66"/>
                  </a:lnTo>
                  <a:lnTo>
                    <a:pt x="523" y="79"/>
                  </a:lnTo>
                  <a:lnTo>
                    <a:pt x="578" y="93"/>
                  </a:lnTo>
                  <a:lnTo>
                    <a:pt x="631" y="107"/>
                  </a:lnTo>
                  <a:lnTo>
                    <a:pt x="685" y="121"/>
                  </a:lnTo>
                  <a:lnTo>
                    <a:pt x="737" y="135"/>
                  </a:lnTo>
                  <a:lnTo>
                    <a:pt x="787" y="149"/>
                  </a:lnTo>
                  <a:lnTo>
                    <a:pt x="838" y="163"/>
                  </a:lnTo>
                  <a:lnTo>
                    <a:pt x="885" y="178"/>
                  </a:lnTo>
                  <a:lnTo>
                    <a:pt x="932" y="192"/>
                  </a:lnTo>
                  <a:lnTo>
                    <a:pt x="976" y="204"/>
                  </a:lnTo>
                  <a:lnTo>
                    <a:pt x="1019" y="217"/>
                  </a:lnTo>
                  <a:lnTo>
                    <a:pt x="1061" y="230"/>
                  </a:lnTo>
                  <a:lnTo>
                    <a:pt x="1101" y="242"/>
                  </a:lnTo>
                  <a:lnTo>
                    <a:pt x="1136" y="254"/>
                  </a:lnTo>
                  <a:lnTo>
                    <a:pt x="1172" y="265"/>
                  </a:lnTo>
                  <a:lnTo>
                    <a:pt x="1204" y="275"/>
                  </a:lnTo>
                  <a:lnTo>
                    <a:pt x="1235" y="285"/>
                  </a:lnTo>
                  <a:lnTo>
                    <a:pt x="1263" y="294"/>
                  </a:lnTo>
                  <a:lnTo>
                    <a:pt x="1288" y="302"/>
                  </a:lnTo>
                  <a:lnTo>
                    <a:pt x="1311" y="310"/>
                  </a:lnTo>
                  <a:lnTo>
                    <a:pt x="1331" y="317"/>
                  </a:lnTo>
                  <a:lnTo>
                    <a:pt x="1348" y="323"/>
                  </a:lnTo>
                  <a:lnTo>
                    <a:pt x="1362" y="328"/>
                  </a:lnTo>
                  <a:lnTo>
                    <a:pt x="1373" y="332"/>
                  </a:lnTo>
                  <a:lnTo>
                    <a:pt x="1381" y="335"/>
                  </a:lnTo>
                  <a:lnTo>
                    <a:pt x="1386" y="336"/>
                  </a:lnTo>
                  <a:lnTo>
                    <a:pt x="1387" y="337"/>
                  </a:lnTo>
                  <a:lnTo>
                    <a:pt x="1385" y="337"/>
                  </a:lnTo>
                  <a:lnTo>
                    <a:pt x="1379" y="337"/>
                  </a:lnTo>
                  <a:lnTo>
                    <a:pt x="1369" y="337"/>
                  </a:lnTo>
                  <a:lnTo>
                    <a:pt x="1356" y="338"/>
                  </a:lnTo>
                  <a:lnTo>
                    <a:pt x="1339" y="338"/>
                  </a:lnTo>
                  <a:lnTo>
                    <a:pt x="1318" y="338"/>
                  </a:lnTo>
                  <a:lnTo>
                    <a:pt x="1295" y="338"/>
                  </a:lnTo>
                  <a:lnTo>
                    <a:pt x="1268" y="339"/>
                  </a:lnTo>
                  <a:lnTo>
                    <a:pt x="1239" y="339"/>
                  </a:lnTo>
                  <a:lnTo>
                    <a:pt x="1206" y="339"/>
                  </a:lnTo>
                  <a:lnTo>
                    <a:pt x="1171" y="340"/>
                  </a:lnTo>
                  <a:lnTo>
                    <a:pt x="1134" y="341"/>
                  </a:lnTo>
                  <a:lnTo>
                    <a:pt x="1094" y="341"/>
                  </a:lnTo>
                  <a:lnTo>
                    <a:pt x="1052" y="341"/>
                  </a:lnTo>
                  <a:lnTo>
                    <a:pt x="1009" y="342"/>
                  </a:lnTo>
                  <a:lnTo>
                    <a:pt x="963" y="342"/>
                  </a:lnTo>
                  <a:lnTo>
                    <a:pt x="916" y="343"/>
                  </a:lnTo>
                  <a:lnTo>
                    <a:pt x="866" y="343"/>
                  </a:lnTo>
                  <a:lnTo>
                    <a:pt x="816" y="344"/>
                  </a:lnTo>
                  <a:lnTo>
                    <a:pt x="764" y="345"/>
                  </a:lnTo>
                  <a:lnTo>
                    <a:pt x="711" y="345"/>
                  </a:lnTo>
                  <a:lnTo>
                    <a:pt x="657" y="346"/>
                  </a:lnTo>
                  <a:lnTo>
                    <a:pt x="603" y="346"/>
                  </a:lnTo>
                  <a:lnTo>
                    <a:pt x="547" y="347"/>
                  </a:lnTo>
                  <a:lnTo>
                    <a:pt x="492" y="348"/>
                  </a:lnTo>
                  <a:lnTo>
                    <a:pt x="435" y="348"/>
                  </a:lnTo>
                  <a:lnTo>
                    <a:pt x="379" y="348"/>
                  </a:lnTo>
                  <a:lnTo>
                    <a:pt x="322" y="349"/>
                  </a:lnTo>
                  <a:lnTo>
                    <a:pt x="265" y="349"/>
                  </a:lnTo>
                  <a:lnTo>
                    <a:pt x="208" y="350"/>
                  </a:lnTo>
                  <a:lnTo>
                    <a:pt x="153" y="350"/>
                  </a:lnTo>
                  <a:lnTo>
                    <a:pt x="98" y="351"/>
                  </a:lnTo>
                  <a:lnTo>
                    <a:pt x="68" y="338"/>
                  </a:lnTo>
                  <a:lnTo>
                    <a:pt x="43" y="321"/>
                  </a:lnTo>
                  <a:lnTo>
                    <a:pt x="26" y="300"/>
                  </a:lnTo>
                  <a:lnTo>
                    <a:pt x="11" y="277"/>
                  </a:lnTo>
                  <a:lnTo>
                    <a:pt x="3" y="251"/>
                  </a:lnTo>
                  <a:lnTo>
                    <a:pt x="0" y="224"/>
                  </a:lnTo>
                  <a:lnTo>
                    <a:pt x="1" y="196"/>
                  </a:lnTo>
                  <a:lnTo>
                    <a:pt x="6" y="166"/>
                  </a:lnTo>
                  <a:lnTo>
                    <a:pt x="15" y="138"/>
                  </a:lnTo>
                  <a:lnTo>
                    <a:pt x="29" y="111"/>
                  </a:lnTo>
                  <a:lnTo>
                    <a:pt x="45" y="85"/>
                  </a:lnTo>
                  <a:lnTo>
                    <a:pt x="66" y="61"/>
                  </a:lnTo>
                  <a:lnTo>
                    <a:pt x="88" y="40"/>
                  </a:lnTo>
                  <a:lnTo>
                    <a:pt x="115" y="23"/>
                  </a:lnTo>
                  <a:lnTo>
                    <a:pt x="144" y="9"/>
                  </a:lnTo>
                  <a:lnTo>
                    <a:pt x="176" y="0"/>
                  </a:lnTo>
                </a:path>
              </a:pathLst>
            </a:custGeom>
            <a:solidFill>
              <a:srgbClr val="C0C0C0"/>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45068" name="Freeform 10"/>
            <p:cNvSpPr>
              <a:spLocks/>
            </p:cNvSpPr>
            <p:nvPr/>
          </p:nvSpPr>
          <p:spPr bwMode="auto">
            <a:xfrm flipH="1">
              <a:off x="2744" y="1525"/>
              <a:ext cx="1388" cy="352"/>
            </a:xfrm>
            <a:custGeom>
              <a:avLst/>
              <a:gdLst>
                <a:gd name="T0" fmla="*/ 234 w 1388"/>
                <a:gd name="T1" fmla="*/ 13 h 352"/>
                <a:gd name="T2" fmla="*/ 352 w 1388"/>
                <a:gd name="T3" fmla="*/ 39 h 352"/>
                <a:gd name="T4" fmla="*/ 466 w 1388"/>
                <a:gd name="T5" fmla="*/ 66 h 352"/>
                <a:gd name="T6" fmla="*/ 578 w 1388"/>
                <a:gd name="T7" fmla="*/ 93 h 352"/>
                <a:gd name="T8" fmla="*/ 685 w 1388"/>
                <a:gd name="T9" fmla="*/ 121 h 352"/>
                <a:gd name="T10" fmla="*/ 787 w 1388"/>
                <a:gd name="T11" fmla="*/ 149 h 352"/>
                <a:gd name="T12" fmla="*/ 885 w 1388"/>
                <a:gd name="T13" fmla="*/ 178 h 352"/>
                <a:gd name="T14" fmla="*/ 976 w 1388"/>
                <a:gd name="T15" fmla="*/ 204 h 352"/>
                <a:gd name="T16" fmla="*/ 1061 w 1388"/>
                <a:gd name="T17" fmla="*/ 230 h 352"/>
                <a:gd name="T18" fmla="*/ 1136 w 1388"/>
                <a:gd name="T19" fmla="*/ 254 h 352"/>
                <a:gd name="T20" fmla="*/ 1204 w 1388"/>
                <a:gd name="T21" fmla="*/ 275 h 352"/>
                <a:gd name="T22" fmla="*/ 1263 w 1388"/>
                <a:gd name="T23" fmla="*/ 294 h 352"/>
                <a:gd name="T24" fmla="*/ 1311 w 1388"/>
                <a:gd name="T25" fmla="*/ 310 h 352"/>
                <a:gd name="T26" fmla="*/ 1348 w 1388"/>
                <a:gd name="T27" fmla="*/ 323 h 352"/>
                <a:gd name="T28" fmla="*/ 1373 w 1388"/>
                <a:gd name="T29" fmla="*/ 332 h 352"/>
                <a:gd name="T30" fmla="*/ 1386 w 1388"/>
                <a:gd name="T31" fmla="*/ 336 h 352"/>
                <a:gd name="T32" fmla="*/ 1385 w 1388"/>
                <a:gd name="T33" fmla="*/ 337 h 352"/>
                <a:gd name="T34" fmla="*/ 1369 w 1388"/>
                <a:gd name="T35" fmla="*/ 337 h 352"/>
                <a:gd name="T36" fmla="*/ 1339 w 1388"/>
                <a:gd name="T37" fmla="*/ 338 h 352"/>
                <a:gd name="T38" fmla="*/ 1295 w 1388"/>
                <a:gd name="T39" fmla="*/ 338 h 352"/>
                <a:gd name="T40" fmla="*/ 1239 w 1388"/>
                <a:gd name="T41" fmla="*/ 339 h 352"/>
                <a:gd name="T42" fmla="*/ 1171 w 1388"/>
                <a:gd name="T43" fmla="*/ 340 h 352"/>
                <a:gd name="T44" fmla="*/ 1094 w 1388"/>
                <a:gd name="T45" fmla="*/ 341 h 352"/>
                <a:gd name="T46" fmla="*/ 1009 w 1388"/>
                <a:gd name="T47" fmla="*/ 342 h 352"/>
                <a:gd name="T48" fmla="*/ 916 w 1388"/>
                <a:gd name="T49" fmla="*/ 343 h 352"/>
                <a:gd name="T50" fmla="*/ 816 w 1388"/>
                <a:gd name="T51" fmla="*/ 344 h 352"/>
                <a:gd name="T52" fmla="*/ 711 w 1388"/>
                <a:gd name="T53" fmla="*/ 345 h 352"/>
                <a:gd name="T54" fmla="*/ 603 w 1388"/>
                <a:gd name="T55" fmla="*/ 346 h 352"/>
                <a:gd name="T56" fmla="*/ 492 w 1388"/>
                <a:gd name="T57" fmla="*/ 348 h 352"/>
                <a:gd name="T58" fmla="*/ 379 w 1388"/>
                <a:gd name="T59" fmla="*/ 348 h 352"/>
                <a:gd name="T60" fmla="*/ 265 w 1388"/>
                <a:gd name="T61" fmla="*/ 349 h 352"/>
                <a:gd name="T62" fmla="*/ 153 w 1388"/>
                <a:gd name="T63" fmla="*/ 350 h 352"/>
                <a:gd name="T64" fmla="*/ 68 w 1388"/>
                <a:gd name="T65" fmla="*/ 338 h 352"/>
                <a:gd name="T66" fmla="*/ 26 w 1388"/>
                <a:gd name="T67" fmla="*/ 300 h 352"/>
                <a:gd name="T68" fmla="*/ 3 w 1388"/>
                <a:gd name="T69" fmla="*/ 251 h 352"/>
                <a:gd name="T70" fmla="*/ 1 w 1388"/>
                <a:gd name="T71" fmla="*/ 196 h 352"/>
                <a:gd name="T72" fmla="*/ 15 w 1388"/>
                <a:gd name="T73" fmla="*/ 138 h 352"/>
                <a:gd name="T74" fmla="*/ 45 w 1388"/>
                <a:gd name="T75" fmla="*/ 85 h 352"/>
                <a:gd name="T76" fmla="*/ 88 w 1388"/>
                <a:gd name="T77" fmla="*/ 40 h 352"/>
                <a:gd name="T78" fmla="*/ 144 w 1388"/>
                <a:gd name="T79" fmla="*/ 9 h 3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8"/>
                <a:gd name="T121" fmla="*/ 0 h 352"/>
                <a:gd name="T122" fmla="*/ 1388 w 1388"/>
                <a:gd name="T123" fmla="*/ 352 h 3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8" h="352">
                  <a:moveTo>
                    <a:pt x="176" y="0"/>
                  </a:moveTo>
                  <a:lnTo>
                    <a:pt x="234" y="13"/>
                  </a:lnTo>
                  <a:lnTo>
                    <a:pt x="293" y="26"/>
                  </a:lnTo>
                  <a:lnTo>
                    <a:pt x="352" y="39"/>
                  </a:lnTo>
                  <a:lnTo>
                    <a:pt x="409" y="52"/>
                  </a:lnTo>
                  <a:lnTo>
                    <a:pt x="466" y="66"/>
                  </a:lnTo>
                  <a:lnTo>
                    <a:pt x="523" y="79"/>
                  </a:lnTo>
                  <a:lnTo>
                    <a:pt x="578" y="93"/>
                  </a:lnTo>
                  <a:lnTo>
                    <a:pt x="631" y="107"/>
                  </a:lnTo>
                  <a:lnTo>
                    <a:pt x="685" y="121"/>
                  </a:lnTo>
                  <a:lnTo>
                    <a:pt x="737" y="135"/>
                  </a:lnTo>
                  <a:lnTo>
                    <a:pt x="787" y="149"/>
                  </a:lnTo>
                  <a:lnTo>
                    <a:pt x="838" y="163"/>
                  </a:lnTo>
                  <a:lnTo>
                    <a:pt x="885" y="178"/>
                  </a:lnTo>
                  <a:lnTo>
                    <a:pt x="932" y="192"/>
                  </a:lnTo>
                  <a:lnTo>
                    <a:pt x="976" y="204"/>
                  </a:lnTo>
                  <a:lnTo>
                    <a:pt x="1019" y="217"/>
                  </a:lnTo>
                  <a:lnTo>
                    <a:pt x="1061" y="230"/>
                  </a:lnTo>
                  <a:lnTo>
                    <a:pt x="1101" y="242"/>
                  </a:lnTo>
                  <a:lnTo>
                    <a:pt x="1136" y="254"/>
                  </a:lnTo>
                  <a:lnTo>
                    <a:pt x="1172" y="265"/>
                  </a:lnTo>
                  <a:lnTo>
                    <a:pt x="1204" y="275"/>
                  </a:lnTo>
                  <a:lnTo>
                    <a:pt x="1235" y="285"/>
                  </a:lnTo>
                  <a:lnTo>
                    <a:pt x="1263" y="294"/>
                  </a:lnTo>
                  <a:lnTo>
                    <a:pt x="1288" y="302"/>
                  </a:lnTo>
                  <a:lnTo>
                    <a:pt x="1311" y="310"/>
                  </a:lnTo>
                  <a:lnTo>
                    <a:pt x="1331" y="317"/>
                  </a:lnTo>
                  <a:lnTo>
                    <a:pt x="1348" y="323"/>
                  </a:lnTo>
                  <a:lnTo>
                    <a:pt x="1362" y="328"/>
                  </a:lnTo>
                  <a:lnTo>
                    <a:pt x="1373" y="332"/>
                  </a:lnTo>
                  <a:lnTo>
                    <a:pt x="1381" y="335"/>
                  </a:lnTo>
                  <a:lnTo>
                    <a:pt x="1386" y="336"/>
                  </a:lnTo>
                  <a:lnTo>
                    <a:pt x="1387" y="337"/>
                  </a:lnTo>
                  <a:lnTo>
                    <a:pt x="1385" y="337"/>
                  </a:lnTo>
                  <a:lnTo>
                    <a:pt x="1379" y="337"/>
                  </a:lnTo>
                  <a:lnTo>
                    <a:pt x="1369" y="337"/>
                  </a:lnTo>
                  <a:lnTo>
                    <a:pt x="1356" y="338"/>
                  </a:lnTo>
                  <a:lnTo>
                    <a:pt x="1339" y="338"/>
                  </a:lnTo>
                  <a:lnTo>
                    <a:pt x="1318" y="338"/>
                  </a:lnTo>
                  <a:lnTo>
                    <a:pt x="1295" y="338"/>
                  </a:lnTo>
                  <a:lnTo>
                    <a:pt x="1268" y="339"/>
                  </a:lnTo>
                  <a:lnTo>
                    <a:pt x="1239" y="339"/>
                  </a:lnTo>
                  <a:lnTo>
                    <a:pt x="1206" y="339"/>
                  </a:lnTo>
                  <a:lnTo>
                    <a:pt x="1171" y="340"/>
                  </a:lnTo>
                  <a:lnTo>
                    <a:pt x="1134" y="341"/>
                  </a:lnTo>
                  <a:lnTo>
                    <a:pt x="1094" y="341"/>
                  </a:lnTo>
                  <a:lnTo>
                    <a:pt x="1052" y="341"/>
                  </a:lnTo>
                  <a:lnTo>
                    <a:pt x="1009" y="342"/>
                  </a:lnTo>
                  <a:lnTo>
                    <a:pt x="963" y="342"/>
                  </a:lnTo>
                  <a:lnTo>
                    <a:pt x="916" y="343"/>
                  </a:lnTo>
                  <a:lnTo>
                    <a:pt x="866" y="343"/>
                  </a:lnTo>
                  <a:lnTo>
                    <a:pt x="816" y="344"/>
                  </a:lnTo>
                  <a:lnTo>
                    <a:pt x="764" y="345"/>
                  </a:lnTo>
                  <a:lnTo>
                    <a:pt x="711" y="345"/>
                  </a:lnTo>
                  <a:lnTo>
                    <a:pt x="657" y="346"/>
                  </a:lnTo>
                  <a:lnTo>
                    <a:pt x="603" y="346"/>
                  </a:lnTo>
                  <a:lnTo>
                    <a:pt x="547" y="347"/>
                  </a:lnTo>
                  <a:lnTo>
                    <a:pt x="492" y="348"/>
                  </a:lnTo>
                  <a:lnTo>
                    <a:pt x="435" y="348"/>
                  </a:lnTo>
                  <a:lnTo>
                    <a:pt x="379" y="348"/>
                  </a:lnTo>
                  <a:lnTo>
                    <a:pt x="322" y="349"/>
                  </a:lnTo>
                  <a:lnTo>
                    <a:pt x="265" y="349"/>
                  </a:lnTo>
                  <a:lnTo>
                    <a:pt x="208" y="350"/>
                  </a:lnTo>
                  <a:lnTo>
                    <a:pt x="153" y="350"/>
                  </a:lnTo>
                  <a:lnTo>
                    <a:pt x="98" y="351"/>
                  </a:lnTo>
                  <a:lnTo>
                    <a:pt x="68" y="338"/>
                  </a:lnTo>
                  <a:lnTo>
                    <a:pt x="43" y="321"/>
                  </a:lnTo>
                  <a:lnTo>
                    <a:pt x="26" y="300"/>
                  </a:lnTo>
                  <a:lnTo>
                    <a:pt x="11" y="277"/>
                  </a:lnTo>
                  <a:lnTo>
                    <a:pt x="3" y="251"/>
                  </a:lnTo>
                  <a:lnTo>
                    <a:pt x="0" y="224"/>
                  </a:lnTo>
                  <a:lnTo>
                    <a:pt x="1" y="196"/>
                  </a:lnTo>
                  <a:lnTo>
                    <a:pt x="6" y="166"/>
                  </a:lnTo>
                  <a:lnTo>
                    <a:pt x="15" y="138"/>
                  </a:lnTo>
                  <a:lnTo>
                    <a:pt x="29" y="111"/>
                  </a:lnTo>
                  <a:lnTo>
                    <a:pt x="45" y="85"/>
                  </a:lnTo>
                  <a:lnTo>
                    <a:pt x="66" y="61"/>
                  </a:lnTo>
                  <a:lnTo>
                    <a:pt x="88" y="40"/>
                  </a:lnTo>
                  <a:lnTo>
                    <a:pt x="115" y="23"/>
                  </a:lnTo>
                  <a:lnTo>
                    <a:pt x="144" y="9"/>
                  </a:lnTo>
                  <a:lnTo>
                    <a:pt x="176" y="0"/>
                  </a:lnTo>
                </a:path>
              </a:pathLst>
            </a:custGeom>
            <a:solidFill>
              <a:srgbClr val="C0C0C0"/>
            </a:solidFill>
            <a:ln w="12700" cap="rnd" cmpd="sng">
              <a:noFill/>
              <a:prstDash val="solid"/>
              <a:round/>
              <a:headEnd type="none" w="med" len="med"/>
              <a:tailEnd type="none" w="med" len="med"/>
            </a:ln>
          </p:spPr>
          <p:txBody>
            <a:bodyPr/>
            <a:lstStyle/>
            <a:p>
              <a:endParaRPr lang="en-GB" sz="2400" b="1">
                <a:solidFill>
                  <a:srgbClr val="FFFF00"/>
                </a:solidFill>
              </a:endParaRPr>
            </a:p>
          </p:txBody>
        </p:sp>
      </p:grpSp>
      <p:sp>
        <p:nvSpPr>
          <p:cNvPr id="45060" name="Rectangle 12"/>
          <p:cNvSpPr>
            <a:spLocks noGrp="1" noChangeArrowheads="1"/>
          </p:cNvSpPr>
          <p:nvPr>
            <p:ph type="title"/>
          </p:nvPr>
        </p:nvSpPr>
        <p:spPr>
          <a:xfrm>
            <a:off x="1691680" y="620688"/>
            <a:ext cx="5701882" cy="699166"/>
          </a:xfrm>
          <a:noFill/>
        </p:spPr>
        <p:txBody>
          <a:bodyPr lIns="90488" tIns="44450" rIns="90488" bIns="44450"/>
          <a:lstStyle/>
          <a:p>
            <a:pPr algn="ctr" defTabSz="762000"/>
            <a:r>
              <a:rPr lang="en-GB" dirty="0" smtClean="0">
                <a:solidFill>
                  <a:srgbClr val="FFFF00"/>
                </a:solidFill>
                <a:latin typeface="Arial" pitchFamily="34" charset="0"/>
              </a:rPr>
              <a:t>The effect of the flap</a:t>
            </a:r>
          </a:p>
        </p:txBody>
      </p:sp>
      <p:sp>
        <p:nvSpPr>
          <p:cNvPr id="178192" name="Line 16"/>
          <p:cNvSpPr>
            <a:spLocks noChangeShapeType="1"/>
          </p:cNvSpPr>
          <p:nvPr/>
        </p:nvSpPr>
        <p:spPr bwMode="auto">
          <a:xfrm>
            <a:off x="395288" y="4868863"/>
            <a:ext cx="7705725" cy="0"/>
          </a:xfrm>
          <a:prstGeom prst="line">
            <a:avLst/>
          </a:prstGeom>
          <a:noFill/>
          <a:ln w="50800">
            <a:solidFill>
              <a:srgbClr val="FFFF00"/>
            </a:solidFill>
            <a:round/>
            <a:headEnd/>
            <a:tailEnd type="triangle" w="med" len="med"/>
          </a:ln>
        </p:spPr>
        <p:txBody>
          <a:bodyPr/>
          <a:lstStyle/>
          <a:p>
            <a:endParaRPr lang="en-GB" sz="2400" b="1">
              <a:solidFill>
                <a:srgbClr val="FFFF00"/>
              </a:solidFill>
            </a:endParaRPr>
          </a:p>
        </p:txBody>
      </p:sp>
      <p:sp>
        <p:nvSpPr>
          <p:cNvPr id="178193" name="Line 17"/>
          <p:cNvSpPr>
            <a:spLocks noChangeShapeType="1"/>
          </p:cNvSpPr>
          <p:nvPr/>
        </p:nvSpPr>
        <p:spPr bwMode="auto">
          <a:xfrm>
            <a:off x="1403350" y="4076700"/>
            <a:ext cx="6697663" cy="792163"/>
          </a:xfrm>
          <a:prstGeom prst="line">
            <a:avLst/>
          </a:prstGeom>
          <a:noFill/>
          <a:ln w="50800">
            <a:solidFill>
              <a:srgbClr val="C00000"/>
            </a:solidFill>
            <a:prstDash val="dash"/>
            <a:round/>
            <a:headEnd/>
            <a:tailEnd/>
          </a:ln>
        </p:spPr>
        <p:txBody>
          <a:bodyPr/>
          <a:lstStyle/>
          <a:p>
            <a:endParaRPr lang="en-GB" sz="2400" b="1">
              <a:solidFill>
                <a:srgbClr val="FFFF00"/>
              </a:solidFill>
            </a:endParaRPr>
          </a:p>
        </p:txBody>
      </p:sp>
      <p:sp>
        <p:nvSpPr>
          <p:cNvPr id="178194" name="Text Box 18"/>
          <p:cNvSpPr txBox="1">
            <a:spLocks noChangeArrowheads="1"/>
          </p:cNvSpPr>
          <p:nvPr/>
        </p:nvSpPr>
        <p:spPr bwMode="auto">
          <a:xfrm>
            <a:off x="900113" y="4916488"/>
            <a:ext cx="3455987" cy="457200"/>
          </a:xfrm>
          <a:prstGeom prst="rect">
            <a:avLst/>
          </a:prstGeom>
          <a:noFill/>
          <a:ln w="0" algn="ctr">
            <a:noFill/>
            <a:miter lim="800000"/>
            <a:headEnd/>
            <a:tailEnd/>
          </a:ln>
        </p:spPr>
        <p:txBody>
          <a:bodyPr>
            <a:spAutoFit/>
          </a:bodyPr>
          <a:lstStyle/>
          <a:p>
            <a:pPr>
              <a:spcBef>
                <a:spcPct val="50000"/>
              </a:spcBef>
            </a:pPr>
            <a:r>
              <a:rPr lang="en-GB" sz="2400" b="1" dirty="0">
                <a:solidFill>
                  <a:srgbClr val="FFFF00"/>
                </a:solidFill>
              </a:rPr>
              <a:t>Relative </a:t>
            </a:r>
            <a:r>
              <a:rPr lang="en-GB" sz="2400" b="1" dirty="0" smtClean="0">
                <a:solidFill>
                  <a:srgbClr val="FFFF00"/>
                </a:solidFill>
              </a:rPr>
              <a:t>airflow</a:t>
            </a:r>
            <a:endParaRPr lang="en-GB" sz="2400" b="1" dirty="0">
              <a:solidFill>
                <a:srgbClr val="FFFF00"/>
              </a:solidFill>
            </a:endParaRPr>
          </a:p>
        </p:txBody>
      </p:sp>
      <p:sp>
        <p:nvSpPr>
          <p:cNvPr id="178196" name="Text Box 20"/>
          <p:cNvSpPr txBox="1">
            <a:spLocks noChangeArrowheads="1"/>
          </p:cNvSpPr>
          <p:nvPr/>
        </p:nvSpPr>
        <p:spPr bwMode="auto">
          <a:xfrm rot="477705">
            <a:off x="2626588" y="3843576"/>
            <a:ext cx="1229790" cy="461665"/>
          </a:xfrm>
          <a:prstGeom prst="rect">
            <a:avLst/>
          </a:prstGeom>
          <a:noFill/>
          <a:ln w="0" algn="ctr">
            <a:noFill/>
            <a:miter lim="800000"/>
            <a:headEnd/>
            <a:tailEnd/>
          </a:ln>
        </p:spPr>
        <p:txBody>
          <a:bodyPr wrap="square">
            <a:spAutoFit/>
          </a:bodyPr>
          <a:lstStyle/>
          <a:p>
            <a:pPr>
              <a:spcBef>
                <a:spcPct val="50000"/>
              </a:spcBef>
            </a:pPr>
            <a:r>
              <a:rPr lang="en-GB" sz="2400" b="1" dirty="0">
                <a:solidFill>
                  <a:srgbClr val="C00000"/>
                </a:solidFill>
              </a:rPr>
              <a:t>Chord</a:t>
            </a:r>
          </a:p>
        </p:txBody>
      </p:sp>
      <p:sp>
        <p:nvSpPr>
          <p:cNvPr id="178206" name="Text Box 30"/>
          <p:cNvSpPr txBox="1">
            <a:spLocks noChangeArrowheads="1"/>
          </p:cNvSpPr>
          <p:nvPr/>
        </p:nvSpPr>
        <p:spPr bwMode="auto">
          <a:xfrm>
            <a:off x="323529" y="1484313"/>
            <a:ext cx="7417122" cy="523220"/>
          </a:xfrm>
          <a:prstGeom prst="rect">
            <a:avLst/>
          </a:prstGeom>
          <a:noFill/>
          <a:ln w="0" algn="ctr">
            <a:noFill/>
            <a:miter lim="800000"/>
            <a:headEnd/>
            <a:tailEnd/>
          </a:ln>
        </p:spPr>
        <p:txBody>
          <a:bodyPr wrap="square">
            <a:spAutoFit/>
          </a:bodyPr>
          <a:lstStyle/>
          <a:p>
            <a:pPr>
              <a:spcBef>
                <a:spcPct val="50000"/>
              </a:spcBef>
            </a:pPr>
            <a:r>
              <a:rPr lang="en-GB" sz="2800" b="1" dirty="0">
                <a:solidFill>
                  <a:srgbClr val="FFFF00"/>
                </a:solidFill>
              </a:rPr>
              <a:t>Basic </a:t>
            </a:r>
            <a:r>
              <a:rPr lang="en-GB" sz="2800" b="1" dirty="0" smtClean="0">
                <a:solidFill>
                  <a:srgbClr val="FFFF00"/>
                </a:solidFill>
              </a:rPr>
              <a:t>‘clean</a:t>
            </a:r>
            <a:r>
              <a:rPr lang="en-GB" sz="2800" b="1" dirty="0">
                <a:solidFill>
                  <a:srgbClr val="FFFF00"/>
                </a:solidFill>
              </a:rPr>
              <a:t>’ </a:t>
            </a:r>
            <a:r>
              <a:rPr lang="en-GB" sz="2800" b="1" dirty="0" smtClean="0">
                <a:solidFill>
                  <a:srgbClr val="FFFF00"/>
                </a:solidFill>
              </a:rPr>
              <a:t>situation</a:t>
            </a:r>
            <a:endParaRPr lang="en-GB" sz="2800" b="1" dirty="0">
              <a:solidFill>
                <a:srgbClr val="FFFF00"/>
              </a:solidFill>
            </a:endParaRPr>
          </a:p>
        </p:txBody>
      </p:sp>
      <p:sp>
        <p:nvSpPr>
          <p:cNvPr id="178207" name="Text Box 31"/>
          <p:cNvSpPr txBox="1">
            <a:spLocks noChangeArrowheads="1"/>
          </p:cNvSpPr>
          <p:nvPr/>
        </p:nvSpPr>
        <p:spPr bwMode="auto">
          <a:xfrm>
            <a:off x="4643438" y="4437063"/>
            <a:ext cx="1512887" cy="457200"/>
          </a:xfrm>
          <a:prstGeom prst="rect">
            <a:avLst/>
          </a:prstGeom>
          <a:noFill/>
          <a:ln w="0" algn="ctr">
            <a:noFill/>
            <a:miter lim="800000"/>
            <a:headEnd/>
            <a:tailEnd/>
          </a:ln>
        </p:spPr>
        <p:txBody>
          <a:bodyPr>
            <a:spAutoFit/>
          </a:bodyPr>
          <a:lstStyle/>
          <a:p>
            <a:pPr>
              <a:spcBef>
                <a:spcPct val="50000"/>
              </a:spcBef>
            </a:pPr>
            <a:r>
              <a:rPr lang="el-GR" sz="2400" b="1" dirty="0">
                <a:solidFill>
                  <a:srgbClr val="FFFF00"/>
                </a:solidFill>
                <a:latin typeface="Comic Sans MS" pitchFamily="66" charset="0"/>
                <a:cs typeface="Times New Roman" pitchFamily="18" charset="0"/>
              </a:rPr>
              <a:t>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206"/>
                                        </p:tgtEl>
                                        <p:attrNameLst>
                                          <p:attrName>style.visibility</p:attrName>
                                        </p:attrNameLst>
                                      </p:cBhvr>
                                      <p:to>
                                        <p:strVal val="visible"/>
                                      </p:to>
                                    </p:set>
                                    <p:animEffect transition="in" filter="fade">
                                      <p:cBhvr>
                                        <p:cTn id="7" dur="1000"/>
                                        <p:tgtEl>
                                          <p:spTgt spid="178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8192"/>
                                        </p:tgtEl>
                                        <p:attrNameLst>
                                          <p:attrName>style.visibility</p:attrName>
                                        </p:attrNameLst>
                                      </p:cBhvr>
                                      <p:to>
                                        <p:strVal val="visible"/>
                                      </p:to>
                                    </p:set>
                                    <p:animEffect transition="in" filter="wipe(left)">
                                      <p:cBhvr>
                                        <p:cTn id="20" dur="2000"/>
                                        <p:tgtEl>
                                          <p:spTgt spid="17819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8194"/>
                                        </p:tgtEl>
                                        <p:attrNameLst>
                                          <p:attrName>style.visibility</p:attrName>
                                        </p:attrNameLst>
                                      </p:cBhvr>
                                      <p:to>
                                        <p:strVal val="visible"/>
                                      </p:to>
                                    </p:set>
                                    <p:animEffect transition="in" filter="wipe(left)">
                                      <p:cBhvr>
                                        <p:cTn id="23" dur="2000"/>
                                        <p:tgtEl>
                                          <p:spTgt spid="17819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8193"/>
                                        </p:tgtEl>
                                        <p:attrNameLst>
                                          <p:attrName>style.visibility</p:attrName>
                                        </p:attrNameLst>
                                      </p:cBhvr>
                                      <p:to>
                                        <p:strVal val="visible"/>
                                      </p:to>
                                    </p:set>
                                    <p:animEffect transition="in" filter="wipe(left)">
                                      <p:cBhvr>
                                        <p:cTn id="28" dur="2000"/>
                                        <p:tgtEl>
                                          <p:spTgt spid="17819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8196"/>
                                        </p:tgtEl>
                                        <p:attrNameLst>
                                          <p:attrName>style.visibility</p:attrName>
                                        </p:attrNameLst>
                                      </p:cBhvr>
                                      <p:to>
                                        <p:strVal val="visible"/>
                                      </p:to>
                                    </p:set>
                                    <p:animEffect transition="in" filter="wipe(left)">
                                      <p:cBhvr>
                                        <p:cTn id="31" dur="3000"/>
                                        <p:tgtEl>
                                          <p:spTgt spid="17819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8207"/>
                                        </p:tgtEl>
                                        <p:attrNameLst>
                                          <p:attrName>style.visibility</p:attrName>
                                        </p:attrNameLst>
                                      </p:cBhvr>
                                      <p:to>
                                        <p:strVal val="visible"/>
                                      </p:to>
                                    </p:set>
                                    <p:animEffect transition="in" filter="fade">
                                      <p:cBhvr>
                                        <p:cTn id="36" dur="2000"/>
                                        <p:tgtEl>
                                          <p:spTgt spid="17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92" grpId="0" animBg="1"/>
      <p:bldP spid="178193" grpId="0" animBg="1"/>
      <p:bldP spid="178194" grpId="0"/>
      <p:bldP spid="178196" grpId="0"/>
      <p:bldP spid="178206" grpId="0"/>
      <p:bldP spid="1782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20813" y="3695700"/>
            <a:ext cx="5019675" cy="906463"/>
            <a:chOff x="895" y="2328"/>
            <a:chExt cx="3162" cy="571"/>
          </a:xfrm>
        </p:grpSpPr>
        <p:grpSp>
          <p:nvGrpSpPr>
            <p:cNvPr id="3" name="Group 3"/>
            <p:cNvGrpSpPr>
              <a:grpSpLocks/>
            </p:cNvGrpSpPr>
            <p:nvPr/>
          </p:nvGrpSpPr>
          <p:grpSpPr bwMode="auto">
            <a:xfrm>
              <a:off x="896" y="2328"/>
              <a:ext cx="3161" cy="571"/>
              <a:chOff x="896" y="2328"/>
              <a:chExt cx="3161" cy="571"/>
            </a:xfrm>
          </p:grpSpPr>
          <p:sp>
            <p:nvSpPr>
              <p:cNvPr id="46099" name="Freeform 4"/>
              <p:cNvSpPr>
                <a:spLocks/>
              </p:cNvSpPr>
              <p:nvPr/>
            </p:nvSpPr>
            <p:spPr bwMode="auto">
              <a:xfrm rot="263420">
                <a:off x="1364" y="2375"/>
                <a:ext cx="2693" cy="524"/>
              </a:xfrm>
              <a:custGeom>
                <a:avLst/>
                <a:gdLst>
                  <a:gd name="T0" fmla="*/ 2658 w 2693"/>
                  <a:gd name="T1" fmla="*/ 182 h 524"/>
                  <a:gd name="T2" fmla="*/ 2596 w 2693"/>
                  <a:gd name="T3" fmla="*/ 201 h 524"/>
                  <a:gd name="T4" fmla="*/ 2543 w 2693"/>
                  <a:gd name="T5" fmla="*/ 233 h 524"/>
                  <a:gd name="T6" fmla="*/ 2502 w 2693"/>
                  <a:gd name="T7" fmla="*/ 276 h 524"/>
                  <a:gd name="T8" fmla="*/ 2476 w 2693"/>
                  <a:gd name="T9" fmla="*/ 325 h 524"/>
                  <a:gd name="T10" fmla="*/ 2466 w 2693"/>
                  <a:gd name="T11" fmla="*/ 378 h 524"/>
                  <a:gd name="T12" fmla="*/ 2475 w 2693"/>
                  <a:gd name="T13" fmla="*/ 432 h 524"/>
                  <a:gd name="T14" fmla="*/ 2507 w 2693"/>
                  <a:gd name="T15" fmla="*/ 485 h 524"/>
                  <a:gd name="T16" fmla="*/ 2468 w 2693"/>
                  <a:gd name="T17" fmla="*/ 511 h 524"/>
                  <a:gd name="T18" fmla="*/ 2334 w 2693"/>
                  <a:gd name="T19" fmla="*/ 514 h 524"/>
                  <a:gd name="T20" fmla="*/ 2194 w 2693"/>
                  <a:gd name="T21" fmla="*/ 517 h 524"/>
                  <a:gd name="T22" fmla="*/ 2046 w 2693"/>
                  <a:gd name="T23" fmla="*/ 520 h 524"/>
                  <a:gd name="T24" fmla="*/ 1892 w 2693"/>
                  <a:gd name="T25" fmla="*/ 521 h 524"/>
                  <a:gd name="T26" fmla="*/ 1735 w 2693"/>
                  <a:gd name="T27" fmla="*/ 523 h 524"/>
                  <a:gd name="T28" fmla="*/ 1574 w 2693"/>
                  <a:gd name="T29" fmla="*/ 523 h 524"/>
                  <a:gd name="T30" fmla="*/ 1413 w 2693"/>
                  <a:gd name="T31" fmla="*/ 523 h 524"/>
                  <a:gd name="T32" fmla="*/ 1249 w 2693"/>
                  <a:gd name="T33" fmla="*/ 522 h 524"/>
                  <a:gd name="T34" fmla="*/ 1087 w 2693"/>
                  <a:gd name="T35" fmla="*/ 521 h 524"/>
                  <a:gd name="T36" fmla="*/ 927 w 2693"/>
                  <a:gd name="T37" fmla="*/ 519 h 524"/>
                  <a:gd name="T38" fmla="*/ 770 w 2693"/>
                  <a:gd name="T39" fmla="*/ 516 h 524"/>
                  <a:gd name="T40" fmla="*/ 618 w 2693"/>
                  <a:gd name="T41" fmla="*/ 513 h 524"/>
                  <a:gd name="T42" fmla="*/ 470 w 2693"/>
                  <a:gd name="T43" fmla="*/ 509 h 524"/>
                  <a:gd name="T44" fmla="*/ 331 w 2693"/>
                  <a:gd name="T45" fmla="*/ 504 h 524"/>
                  <a:gd name="T46" fmla="*/ 200 w 2693"/>
                  <a:gd name="T47" fmla="*/ 498 h 524"/>
                  <a:gd name="T48" fmla="*/ 135 w 2693"/>
                  <a:gd name="T49" fmla="*/ 496 h 524"/>
                  <a:gd name="T50" fmla="*/ 125 w 2693"/>
                  <a:gd name="T51" fmla="*/ 494 h 524"/>
                  <a:gd name="T52" fmla="*/ 111 w 2693"/>
                  <a:gd name="T53" fmla="*/ 491 h 524"/>
                  <a:gd name="T54" fmla="*/ 94 w 2693"/>
                  <a:gd name="T55" fmla="*/ 485 h 524"/>
                  <a:gd name="T56" fmla="*/ 75 w 2693"/>
                  <a:gd name="T57" fmla="*/ 477 h 524"/>
                  <a:gd name="T58" fmla="*/ 56 w 2693"/>
                  <a:gd name="T59" fmla="*/ 466 h 524"/>
                  <a:gd name="T60" fmla="*/ 38 w 2693"/>
                  <a:gd name="T61" fmla="*/ 451 h 524"/>
                  <a:gd name="T62" fmla="*/ 22 w 2693"/>
                  <a:gd name="T63" fmla="*/ 434 h 524"/>
                  <a:gd name="T64" fmla="*/ 10 w 2693"/>
                  <a:gd name="T65" fmla="*/ 411 h 524"/>
                  <a:gd name="T66" fmla="*/ 2 w 2693"/>
                  <a:gd name="T67" fmla="*/ 385 h 524"/>
                  <a:gd name="T68" fmla="*/ 0 w 2693"/>
                  <a:gd name="T69" fmla="*/ 352 h 524"/>
                  <a:gd name="T70" fmla="*/ 5 w 2693"/>
                  <a:gd name="T71" fmla="*/ 315 h 524"/>
                  <a:gd name="T72" fmla="*/ 19 w 2693"/>
                  <a:gd name="T73" fmla="*/ 271 h 524"/>
                  <a:gd name="T74" fmla="*/ 43 w 2693"/>
                  <a:gd name="T75" fmla="*/ 222 h 524"/>
                  <a:gd name="T76" fmla="*/ 77 w 2693"/>
                  <a:gd name="T77" fmla="*/ 165 h 524"/>
                  <a:gd name="T78" fmla="*/ 124 w 2693"/>
                  <a:gd name="T79" fmla="*/ 101 h 524"/>
                  <a:gd name="T80" fmla="*/ 219 w 2693"/>
                  <a:gd name="T81" fmla="*/ 54 h 524"/>
                  <a:gd name="T82" fmla="*/ 360 w 2693"/>
                  <a:gd name="T83" fmla="*/ 33 h 524"/>
                  <a:gd name="T84" fmla="*/ 507 w 2693"/>
                  <a:gd name="T85" fmla="*/ 17 h 524"/>
                  <a:gd name="T86" fmla="*/ 662 w 2693"/>
                  <a:gd name="T87" fmla="*/ 7 h 524"/>
                  <a:gd name="T88" fmla="*/ 822 w 2693"/>
                  <a:gd name="T89" fmla="*/ 1 h 524"/>
                  <a:gd name="T90" fmla="*/ 985 w 2693"/>
                  <a:gd name="T91" fmla="*/ 0 h 524"/>
                  <a:gd name="T92" fmla="*/ 1152 w 2693"/>
                  <a:gd name="T93" fmla="*/ 3 h 524"/>
                  <a:gd name="T94" fmla="*/ 1322 w 2693"/>
                  <a:gd name="T95" fmla="*/ 10 h 524"/>
                  <a:gd name="T96" fmla="*/ 1492 w 2693"/>
                  <a:gd name="T97" fmla="*/ 20 h 524"/>
                  <a:gd name="T98" fmla="*/ 1663 w 2693"/>
                  <a:gd name="T99" fmla="*/ 33 h 524"/>
                  <a:gd name="T100" fmla="*/ 1831 w 2693"/>
                  <a:gd name="T101" fmla="*/ 50 h 524"/>
                  <a:gd name="T102" fmla="*/ 1999 w 2693"/>
                  <a:gd name="T103" fmla="*/ 69 h 524"/>
                  <a:gd name="T104" fmla="*/ 2162 w 2693"/>
                  <a:gd name="T105" fmla="*/ 90 h 524"/>
                  <a:gd name="T106" fmla="*/ 2321 w 2693"/>
                  <a:gd name="T107" fmla="*/ 113 h 524"/>
                  <a:gd name="T108" fmla="*/ 2475 w 2693"/>
                  <a:gd name="T109" fmla="*/ 138 h 524"/>
                  <a:gd name="T110" fmla="*/ 2622 w 2693"/>
                  <a:gd name="T111" fmla="*/ 164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3"/>
                  <a:gd name="T169" fmla="*/ 0 h 524"/>
                  <a:gd name="T170" fmla="*/ 2693 w 2693"/>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3" h="524">
                    <a:moveTo>
                      <a:pt x="2692" y="178"/>
                    </a:moveTo>
                    <a:lnTo>
                      <a:pt x="2658" y="182"/>
                    </a:lnTo>
                    <a:lnTo>
                      <a:pt x="2626" y="189"/>
                    </a:lnTo>
                    <a:lnTo>
                      <a:pt x="2596" y="201"/>
                    </a:lnTo>
                    <a:lnTo>
                      <a:pt x="2567" y="216"/>
                    </a:lnTo>
                    <a:lnTo>
                      <a:pt x="2543" y="233"/>
                    </a:lnTo>
                    <a:lnTo>
                      <a:pt x="2521" y="253"/>
                    </a:lnTo>
                    <a:lnTo>
                      <a:pt x="2502" y="276"/>
                    </a:lnTo>
                    <a:lnTo>
                      <a:pt x="2487" y="299"/>
                    </a:lnTo>
                    <a:lnTo>
                      <a:pt x="2476" y="325"/>
                    </a:lnTo>
                    <a:lnTo>
                      <a:pt x="2469" y="351"/>
                    </a:lnTo>
                    <a:lnTo>
                      <a:pt x="2466" y="378"/>
                    </a:lnTo>
                    <a:lnTo>
                      <a:pt x="2469" y="405"/>
                    </a:lnTo>
                    <a:lnTo>
                      <a:pt x="2475" y="432"/>
                    </a:lnTo>
                    <a:lnTo>
                      <a:pt x="2488" y="459"/>
                    </a:lnTo>
                    <a:lnTo>
                      <a:pt x="2507" y="485"/>
                    </a:lnTo>
                    <a:lnTo>
                      <a:pt x="2531" y="510"/>
                    </a:lnTo>
                    <a:lnTo>
                      <a:pt x="2468" y="511"/>
                    </a:lnTo>
                    <a:lnTo>
                      <a:pt x="2402" y="513"/>
                    </a:lnTo>
                    <a:lnTo>
                      <a:pt x="2334" y="514"/>
                    </a:lnTo>
                    <a:lnTo>
                      <a:pt x="2266" y="516"/>
                    </a:lnTo>
                    <a:lnTo>
                      <a:pt x="2194" y="517"/>
                    </a:lnTo>
                    <a:lnTo>
                      <a:pt x="2120" y="519"/>
                    </a:lnTo>
                    <a:lnTo>
                      <a:pt x="2046" y="520"/>
                    </a:lnTo>
                    <a:lnTo>
                      <a:pt x="1970" y="520"/>
                    </a:lnTo>
                    <a:lnTo>
                      <a:pt x="1892" y="521"/>
                    </a:lnTo>
                    <a:lnTo>
                      <a:pt x="1814" y="522"/>
                    </a:lnTo>
                    <a:lnTo>
                      <a:pt x="1735" y="523"/>
                    </a:lnTo>
                    <a:lnTo>
                      <a:pt x="1655" y="523"/>
                    </a:lnTo>
                    <a:lnTo>
                      <a:pt x="1574" y="523"/>
                    </a:lnTo>
                    <a:lnTo>
                      <a:pt x="1493" y="523"/>
                    </a:lnTo>
                    <a:lnTo>
                      <a:pt x="1413" y="523"/>
                    </a:lnTo>
                    <a:lnTo>
                      <a:pt x="1330" y="523"/>
                    </a:lnTo>
                    <a:lnTo>
                      <a:pt x="1249" y="522"/>
                    </a:lnTo>
                    <a:lnTo>
                      <a:pt x="1168" y="521"/>
                    </a:lnTo>
                    <a:lnTo>
                      <a:pt x="1087" y="521"/>
                    </a:lnTo>
                    <a:lnTo>
                      <a:pt x="1006" y="520"/>
                    </a:lnTo>
                    <a:lnTo>
                      <a:pt x="927" y="519"/>
                    </a:lnTo>
                    <a:lnTo>
                      <a:pt x="848" y="518"/>
                    </a:lnTo>
                    <a:lnTo>
                      <a:pt x="770" y="516"/>
                    </a:lnTo>
                    <a:lnTo>
                      <a:pt x="693" y="514"/>
                    </a:lnTo>
                    <a:lnTo>
                      <a:pt x="618" y="513"/>
                    </a:lnTo>
                    <a:lnTo>
                      <a:pt x="544" y="511"/>
                    </a:lnTo>
                    <a:lnTo>
                      <a:pt x="470" y="509"/>
                    </a:lnTo>
                    <a:lnTo>
                      <a:pt x="401" y="506"/>
                    </a:lnTo>
                    <a:lnTo>
                      <a:pt x="331" y="504"/>
                    </a:lnTo>
                    <a:lnTo>
                      <a:pt x="264" y="501"/>
                    </a:lnTo>
                    <a:lnTo>
                      <a:pt x="200" y="498"/>
                    </a:lnTo>
                    <a:lnTo>
                      <a:pt x="137" y="496"/>
                    </a:lnTo>
                    <a:lnTo>
                      <a:pt x="135" y="496"/>
                    </a:lnTo>
                    <a:lnTo>
                      <a:pt x="131" y="495"/>
                    </a:lnTo>
                    <a:lnTo>
                      <a:pt x="125" y="494"/>
                    </a:lnTo>
                    <a:lnTo>
                      <a:pt x="118" y="493"/>
                    </a:lnTo>
                    <a:lnTo>
                      <a:pt x="111" y="491"/>
                    </a:lnTo>
                    <a:lnTo>
                      <a:pt x="103" y="488"/>
                    </a:lnTo>
                    <a:lnTo>
                      <a:pt x="94" y="485"/>
                    </a:lnTo>
                    <a:lnTo>
                      <a:pt x="85" y="481"/>
                    </a:lnTo>
                    <a:lnTo>
                      <a:pt x="75" y="477"/>
                    </a:lnTo>
                    <a:lnTo>
                      <a:pt x="66" y="472"/>
                    </a:lnTo>
                    <a:lnTo>
                      <a:pt x="56" y="466"/>
                    </a:lnTo>
                    <a:lnTo>
                      <a:pt x="47" y="459"/>
                    </a:lnTo>
                    <a:lnTo>
                      <a:pt x="38" y="451"/>
                    </a:lnTo>
                    <a:lnTo>
                      <a:pt x="30" y="444"/>
                    </a:lnTo>
                    <a:lnTo>
                      <a:pt x="22" y="434"/>
                    </a:lnTo>
                    <a:lnTo>
                      <a:pt x="15" y="423"/>
                    </a:lnTo>
                    <a:lnTo>
                      <a:pt x="10" y="411"/>
                    </a:lnTo>
                    <a:lnTo>
                      <a:pt x="5" y="398"/>
                    </a:lnTo>
                    <a:lnTo>
                      <a:pt x="2" y="385"/>
                    </a:lnTo>
                    <a:lnTo>
                      <a:pt x="0" y="369"/>
                    </a:lnTo>
                    <a:lnTo>
                      <a:pt x="0" y="352"/>
                    </a:lnTo>
                    <a:lnTo>
                      <a:pt x="2" y="334"/>
                    </a:lnTo>
                    <a:lnTo>
                      <a:pt x="5" y="315"/>
                    </a:lnTo>
                    <a:lnTo>
                      <a:pt x="11" y="293"/>
                    </a:lnTo>
                    <a:lnTo>
                      <a:pt x="19" y="271"/>
                    </a:lnTo>
                    <a:lnTo>
                      <a:pt x="30" y="247"/>
                    </a:lnTo>
                    <a:lnTo>
                      <a:pt x="43" y="222"/>
                    </a:lnTo>
                    <a:lnTo>
                      <a:pt x="59" y="194"/>
                    </a:lnTo>
                    <a:lnTo>
                      <a:pt x="77" y="165"/>
                    </a:lnTo>
                    <a:lnTo>
                      <a:pt x="100" y="134"/>
                    </a:lnTo>
                    <a:lnTo>
                      <a:pt x="124" y="101"/>
                    </a:lnTo>
                    <a:lnTo>
                      <a:pt x="152" y="67"/>
                    </a:lnTo>
                    <a:lnTo>
                      <a:pt x="219" y="54"/>
                    </a:lnTo>
                    <a:lnTo>
                      <a:pt x="288" y="43"/>
                    </a:lnTo>
                    <a:lnTo>
                      <a:pt x="360" y="33"/>
                    </a:lnTo>
                    <a:lnTo>
                      <a:pt x="432" y="25"/>
                    </a:lnTo>
                    <a:lnTo>
                      <a:pt x="507" y="17"/>
                    </a:lnTo>
                    <a:lnTo>
                      <a:pt x="584" y="12"/>
                    </a:lnTo>
                    <a:lnTo>
                      <a:pt x="662" y="7"/>
                    </a:lnTo>
                    <a:lnTo>
                      <a:pt x="741" y="3"/>
                    </a:lnTo>
                    <a:lnTo>
                      <a:pt x="822" y="1"/>
                    </a:lnTo>
                    <a:lnTo>
                      <a:pt x="903" y="0"/>
                    </a:lnTo>
                    <a:lnTo>
                      <a:pt x="985" y="0"/>
                    </a:lnTo>
                    <a:lnTo>
                      <a:pt x="1068" y="1"/>
                    </a:lnTo>
                    <a:lnTo>
                      <a:pt x="1152" y="3"/>
                    </a:lnTo>
                    <a:lnTo>
                      <a:pt x="1236" y="6"/>
                    </a:lnTo>
                    <a:lnTo>
                      <a:pt x="1322" y="10"/>
                    </a:lnTo>
                    <a:lnTo>
                      <a:pt x="1407" y="15"/>
                    </a:lnTo>
                    <a:lnTo>
                      <a:pt x="1492" y="20"/>
                    </a:lnTo>
                    <a:lnTo>
                      <a:pt x="1577" y="26"/>
                    </a:lnTo>
                    <a:lnTo>
                      <a:pt x="1663" y="33"/>
                    </a:lnTo>
                    <a:lnTo>
                      <a:pt x="1747" y="41"/>
                    </a:lnTo>
                    <a:lnTo>
                      <a:pt x="1831" y="50"/>
                    </a:lnTo>
                    <a:lnTo>
                      <a:pt x="1915" y="59"/>
                    </a:lnTo>
                    <a:lnTo>
                      <a:pt x="1999" y="69"/>
                    </a:lnTo>
                    <a:lnTo>
                      <a:pt x="2081" y="79"/>
                    </a:lnTo>
                    <a:lnTo>
                      <a:pt x="2162" y="90"/>
                    </a:lnTo>
                    <a:lnTo>
                      <a:pt x="2242" y="102"/>
                    </a:lnTo>
                    <a:lnTo>
                      <a:pt x="2321" y="113"/>
                    </a:lnTo>
                    <a:lnTo>
                      <a:pt x="2399" y="126"/>
                    </a:lnTo>
                    <a:lnTo>
                      <a:pt x="2475" y="138"/>
                    </a:lnTo>
                    <a:lnTo>
                      <a:pt x="2549" y="151"/>
                    </a:lnTo>
                    <a:lnTo>
                      <a:pt x="2622" y="164"/>
                    </a:lnTo>
                    <a:lnTo>
                      <a:pt x="2692" y="178"/>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GB"/>
              </a:p>
            </p:txBody>
          </p:sp>
          <p:sp>
            <p:nvSpPr>
              <p:cNvPr id="46100" name="Freeform 5"/>
              <p:cNvSpPr>
                <a:spLocks/>
              </p:cNvSpPr>
              <p:nvPr/>
            </p:nvSpPr>
            <p:spPr bwMode="auto">
              <a:xfrm rot="263420">
                <a:off x="896" y="2328"/>
                <a:ext cx="616" cy="422"/>
              </a:xfrm>
              <a:custGeom>
                <a:avLst/>
                <a:gdLst>
                  <a:gd name="T0" fmla="*/ 587 w 616"/>
                  <a:gd name="T1" fmla="*/ 34 h 422"/>
                  <a:gd name="T2" fmla="*/ 542 w 616"/>
                  <a:gd name="T3" fmla="*/ 96 h 422"/>
                  <a:gd name="T4" fmla="*/ 511 w 616"/>
                  <a:gd name="T5" fmla="*/ 151 h 422"/>
                  <a:gd name="T6" fmla="*/ 491 w 616"/>
                  <a:gd name="T7" fmla="*/ 200 h 422"/>
                  <a:gd name="T8" fmla="*/ 480 w 616"/>
                  <a:gd name="T9" fmla="*/ 244 h 422"/>
                  <a:gd name="T10" fmla="*/ 479 w 616"/>
                  <a:gd name="T11" fmla="*/ 282 h 422"/>
                  <a:gd name="T12" fmla="*/ 483 w 616"/>
                  <a:gd name="T13" fmla="*/ 315 h 422"/>
                  <a:gd name="T14" fmla="*/ 494 w 616"/>
                  <a:gd name="T15" fmla="*/ 342 h 422"/>
                  <a:gd name="T16" fmla="*/ 508 w 616"/>
                  <a:gd name="T17" fmla="*/ 364 h 422"/>
                  <a:gd name="T18" fmla="*/ 524 w 616"/>
                  <a:gd name="T19" fmla="*/ 383 h 422"/>
                  <a:gd name="T20" fmla="*/ 541 w 616"/>
                  <a:gd name="T21" fmla="*/ 398 h 422"/>
                  <a:gd name="T22" fmla="*/ 557 w 616"/>
                  <a:gd name="T23" fmla="*/ 408 h 422"/>
                  <a:gd name="T24" fmla="*/ 571 w 616"/>
                  <a:gd name="T25" fmla="*/ 415 h 422"/>
                  <a:gd name="T26" fmla="*/ 580 w 616"/>
                  <a:gd name="T27" fmla="*/ 420 h 422"/>
                  <a:gd name="T28" fmla="*/ 580 w 616"/>
                  <a:gd name="T29" fmla="*/ 420 h 422"/>
                  <a:gd name="T30" fmla="*/ 540 w 616"/>
                  <a:gd name="T31" fmla="*/ 417 h 422"/>
                  <a:gd name="T32" fmla="*/ 473 w 616"/>
                  <a:gd name="T33" fmla="*/ 413 h 422"/>
                  <a:gd name="T34" fmla="*/ 409 w 616"/>
                  <a:gd name="T35" fmla="*/ 407 h 422"/>
                  <a:gd name="T36" fmla="*/ 348 w 616"/>
                  <a:gd name="T37" fmla="*/ 400 h 422"/>
                  <a:gd name="T38" fmla="*/ 291 w 616"/>
                  <a:gd name="T39" fmla="*/ 391 h 422"/>
                  <a:gd name="T40" fmla="*/ 238 w 616"/>
                  <a:gd name="T41" fmla="*/ 381 h 422"/>
                  <a:gd name="T42" fmla="*/ 190 w 616"/>
                  <a:gd name="T43" fmla="*/ 369 h 422"/>
                  <a:gd name="T44" fmla="*/ 146 w 616"/>
                  <a:gd name="T45" fmla="*/ 358 h 422"/>
                  <a:gd name="T46" fmla="*/ 106 w 616"/>
                  <a:gd name="T47" fmla="*/ 344 h 422"/>
                  <a:gd name="T48" fmla="*/ 74 w 616"/>
                  <a:gd name="T49" fmla="*/ 329 h 422"/>
                  <a:gd name="T50" fmla="*/ 46 w 616"/>
                  <a:gd name="T51" fmla="*/ 316 h 422"/>
                  <a:gd name="T52" fmla="*/ 25 w 616"/>
                  <a:gd name="T53" fmla="*/ 300 h 422"/>
                  <a:gd name="T54" fmla="*/ 10 w 616"/>
                  <a:gd name="T55" fmla="*/ 284 h 422"/>
                  <a:gd name="T56" fmla="*/ 1 w 616"/>
                  <a:gd name="T57" fmla="*/ 269 h 422"/>
                  <a:gd name="T58" fmla="*/ 0 w 616"/>
                  <a:gd name="T59" fmla="*/ 252 h 422"/>
                  <a:gd name="T60" fmla="*/ 7 w 616"/>
                  <a:gd name="T61" fmla="*/ 235 h 422"/>
                  <a:gd name="T62" fmla="*/ 28 w 616"/>
                  <a:gd name="T63" fmla="*/ 217 h 422"/>
                  <a:gd name="T64" fmla="*/ 57 w 616"/>
                  <a:gd name="T65" fmla="*/ 197 h 422"/>
                  <a:gd name="T66" fmla="*/ 89 w 616"/>
                  <a:gd name="T67" fmla="*/ 179 h 422"/>
                  <a:gd name="T68" fmla="*/ 121 w 616"/>
                  <a:gd name="T69" fmla="*/ 160 h 422"/>
                  <a:gd name="T70" fmla="*/ 155 w 616"/>
                  <a:gd name="T71" fmla="*/ 143 h 422"/>
                  <a:gd name="T72" fmla="*/ 190 w 616"/>
                  <a:gd name="T73" fmla="*/ 126 h 422"/>
                  <a:gd name="T74" fmla="*/ 227 w 616"/>
                  <a:gd name="T75" fmla="*/ 110 h 422"/>
                  <a:gd name="T76" fmla="*/ 265 w 616"/>
                  <a:gd name="T77" fmla="*/ 95 h 422"/>
                  <a:gd name="T78" fmla="*/ 304 w 616"/>
                  <a:gd name="T79" fmla="*/ 81 h 422"/>
                  <a:gd name="T80" fmla="*/ 343 w 616"/>
                  <a:gd name="T81" fmla="*/ 68 h 422"/>
                  <a:gd name="T82" fmla="*/ 384 w 616"/>
                  <a:gd name="T83" fmla="*/ 56 h 422"/>
                  <a:gd name="T84" fmla="*/ 425 w 616"/>
                  <a:gd name="T85" fmla="*/ 44 h 422"/>
                  <a:gd name="T86" fmla="*/ 467 w 616"/>
                  <a:gd name="T87" fmla="*/ 32 h 422"/>
                  <a:gd name="T88" fmla="*/ 510 w 616"/>
                  <a:gd name="T89" fmla="*/ 22 h 422"/>
                  <a:gd name="T90" fmla="*/ 552 w 616"/>
                  <a:gd name="T91" fmla="*/ 14 h 422"/>
                  <a:gd name="T92" fmla="*/ 594 w 616"/>
                  <a:gd name="T93" fmla="*/ 4 h 4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422"/>
                  <a:gd name="T143" fmla="*/ 616 w 616"/>
                  <a:gd name="T144" fmla="*/ 422 h 4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422">
                    <a:moveTo>
                      <a:pt x="615" y="0"/>
                    </a:moveTo>
                    <a:lnTo>
                      <a:pt x="587" y="34"/>
                    </a:lnTo>
                    <a:lnTo>
                      <a:pt x="563" y="65"/>
                    </a:lnTo>
                    <a:lnTo>
                      <a:pt x="542" y="96"/>
                    </a:lnTo>
                    <a:lnTo>
                      <a:pt x="525" y="124"/>
                    </a:lnTo>
                    <a:lnTo>
                      <a:pt x="511" y="151"/>
                    </a:lnTo>
                    <a:lnTo>
                      <a:pt x="500" y="177"/>
                    </a:lnTo>
                    <a:lnTo>
                      <a:pt x="491" y="200"/>
                    </a:lnTo>
                    <a:lnTo>
                      <a:pt x="484" y="223"/>
                    </a:lnTo>
                    <a:lnTo>
                      <a:pt x="480" y="244"/>
                    </a:lnTo>
                    <a:lnTo>
                      <a:pt x="479" y="264"/>
                    </a:lnTo>
                    <a:lnTo>
                      <a:pt x="479" y="282"/>
                    </a:lnTo>
                    <a:lnTo>
                      <a:pt x="480" y="299"/>
                    </a:lnTo>
                    <a:lnTo>
                      <a:pt x="483" y="315"/>
                    </a:lnTo>
                    <a:lnTo>
                      <a:pt x="488" y="328"/>
                    </a:lnTo>
                    <a:lnTo>
                      <a:pt x="494" y="342"/>
                    </a:lnTo>
                    <a:lnTo>
                      <a:pt x="501" y="354"/>
                    </a:lnTo>
                    <a:lnTo>
                      <a:pt x="508" y="364"/>
                    </a:lnTo>
                    <a:lnTo>
                      <a:pt x="516" y="374"/>
                    </a:lnTo>
                    <a:lnTo>
                      <a:pt x="524" y="383"/>
                    </a:lnTo>
                    <a:lnTo>
                      <a:pt x="532" y="391"/>
                    </a:lnTo>
                    <a:lnTo>
                      <a:pt x="541" y="398"/>
                    </a:lnTo>
                    <a:lnTo>
                      <a:pt x="549" y="403"/>
                    </a:lnTo>
                    <a:lnTo>
                      <a:pt x="557" y="408"/>
                    </a:lnTo>
                    <a:lnTo>
                      <a:pt x="565" y="412"/>
                    </a:lnTo>
                    <a:lnTo>
                      <a:pt x="571" y="415"/>
                    </a:lnTo>
                    <a:lnTo>
                      <a:pt x="576" y="418"/>
                    </a:lnTo>
                    <a:lnTo>
                      <a:pt x="580" y="420"/>
                    </a:lnTo>
                    <a:lnTo>
                      <a:pt x="583" y="421"/>
                    </a:lnTo>
                    <a:lnTo>
                      <a:pt x="580" y="420"/>
                    </a:lnTo>
                    <a:lnTo>
                      <a:pt x="575" y="419"/>
                    </a:lnTo>
                    <a:lnTo>
                      <a:pt x="540" y="417"/>
                    </a:lnTo>
                    <a:lnTo>
                      <a:pt x="506" y="415"/>
                    </a:lnTo>
                    <a:lnTo>
                      <a:pt x="473" y="413"/>
                    </a:lnTo>
                    <a:lnTo>
                      <a:pt x="441" y="410"/>
                    </a:lnTo>
                    <a:lnTo>
                      <a:pt x="409" y="407"/>
                    </a:lnTo>
                    <a:lnTo>
                      <a:pt x="378" y="403"/>
                    </a:lnTo>
                    <a:lnTo>
                      <a:pt x="348" y="400"/>
                    </a:lnTo>
                    <a:lnTo>
                      <a:pt x="320" y="395"/>
                    </a:lnTo>
                    <a:lnTo>
                      <a:pt x="291" y="391"/>
                    </a:lnTo>
                    <a:lnTo>
                      <a:pt x="265" y="386"/>
                    </a:lnTo>
                    <a:lnTo>
                      <a:pt x="238" y="381"/>
                    </a:lnTo>
                    <a:lnTo>
                      <a:pt x="214" y="375"/>
                    </a:lnTo>
                    <a:lnTo>
                      <a:pt x="190" y="369"/>
                    </a:lnTo>
                    <a:lnTo>
                      <a:pt x="167" y="363"/>
                    </a:lnTo>
                    <a:lnTo>
                      <a:pt x="146" y="358"/>
                    </a:lnTo>
                    <a:lnTo>
                      <a:pt x="126" y="351"/>
                    </a:lnTo>
                    <a:lnTo>
                      <a:pt x="106" y="344"/>
                    </a:lnTo>
                    <a:lnTo>
                      <a:pt x="90" y="336"/>
                    </a:lnTo>
                    <a:lnTo>
                      <a:pt x="74" y="329"/>
                    </a:lnTo>
                    <a:lnTo>
                      <a:pt x="59" y="322"/>
                    </a:lnTo>
                    <a:lnTo>
                      <a:pt x="46" y="316"/>
                    </a:lnTo>
                    <a:lnTo>
                      <a:pt x="34" y="308"/>
                    </a:lnTo>
                    <a:lnTo>
                      <a:pt x="25" y="300"/>
                    </a:lnTo>
                    <a:lnTo>
                      <a:pt x="16" y="292"/>
                    </a:lnTo>
                    <a:lnTo>
                      <a:pt x="10" y="284"/>
                    </a:lnTo>
                    <a:lnTo>
                      <a:pt x="4" y="276"/>
                    </a:lnTo>
                    <a:lnTo>
                      <a:pt x="1" y="269"/>
                    </a:lnTo>
                    <a:lnTo>
                      <a:pt x="0" y="260"/>
                    </a:lnTo>
                    <a:lnTo>
                      <a:pt x="0" y="252"/>
                    </a:lnTo>
                    <a:lnTo>
                      <a:pt x="3" y="243"/>
                    </a:lnTo>
                    <a:lnTo>
                      <a:pt x="7" y="235"/>
                    </a:lnTo>
                    <a:lnTo>
                      <a:pt x="14" y="228"/>
                    </a:lnTo>
                    <a:lnTo>
                      <a:pt x="28" y="217"/>
                    </a:lnTo>
                    <a:lnTo>
                      <a:pt x="42" y="207"/>
                    </a:lnTo>
                    <a:lnTo>
                      <a:pt x="57" y="197"/>
                    </a:lnTo>
                    <a:lnTo>
                      <a:pt x="72" y="188"/>
                    </a:lnTo>
                    <a:lnTo>
                      <a:pt x="89" y="179"/>
                    </a:lnTo>
                    <a:lnTo>
                      <a:pt x="104" y="169"/>
                    </a:lnTo>
                    <a:lnTo>
                      <a:pt x="121" y="160"/>
                    </a:lnTo>
                    <a:lnTo>
                      <a:pt x="137" y="150"/>
                    </a:lnTo>
                    <a:lnTo>
                      <a:pt x="155" y="143"/>
                    </a:lnTo>
                    <a:lnTo>
                      <a:pt x="172" y="134"/>
                    </a:lnTo>
                    <a:lnTo>
                      <a:pt x="190" y="126"/>
                    </a:lnTo>
                    <a:lnTo>
                      <a:pt x="209" y="118"/>
                    </a:lnTo>
                    <a:lnTo>
                      <a:pt x="227" y="110"/>
                    </a:lnTo>
                    <a:lnTo>
                      <a:pt x="246" y="103"/>
                    </a:lnTo>
                    <a:lnTo>
                      <a:pt x="265" y="95"/>
                    </a:lnTo>
                    <a:lnTo>
                      <a:pt x="284" y="88"/>
                    </a:lnTo>
                    <a:lnTo>
                      <a:pt x="304" y="81"/>
                    </a:lnTo>
                    <a:lnTo>
                      <a:pt x="324" y="74"/>
                    </a:lnTo>
                    <a:lnTo>
                      <a:pt x="343" y="68"/>
                    </a:lnTo>
                    <a:lnTo>
                      <a:pt x="364" y="62"/>
                    </a:lnTo>
                    <a:lnTo>
                      <a:pt x="384" y="56"/>
                    </a:lnTo>
                    <a:lnTo>
                      <a:pt x="404" y="50"/>
                    </a:lnTo>
                    <a:lnTo>
                      <a:pt x="425" y="44"/>
                    </a:lnTo>
                    <a:lnTo>
                      <a:pt x="446" y="38"/>
                    </a:lnTo>
                    <a:lnTo>
                      <a:pt x="467" y="32"/>
                    </a:lnTo>
                    <a:lnTo>
                      <a:pt x="488" y="27"/>
                    </a:lnTo>
                    <a:lnTo>
                      <a:pt x="510" y="22"/>
                    </a:lnTo>
                    <a:lnTo>
                      <a:pt x="530" y="18"/>
                    </a:lnTo>
                    <a:lnTo>
                      <a:pt x="552" y="14"/>
                    </a:lnTo>
                    <a:lnTo>
                      <a:pt x="573" y="9"/>
                    </a:lnTo>
                    <a:lnTo>
                      <a:pt x="594" y="4"/>
                    </a:lnTo>
                    <a:lnTo>
                      <a:pt x="615" y="0"/>
                    </a:lnTo>
                  </a:path>
                </a:pathLst>
              </a:custGeom>
              <a:solidFill>
                <a:schemeClr val="accent1"/>
              </a:solidFill>
              <a:ln w="12700" cap="rnd" cmpd="sng">
                <a:solidFill>
                  <a:schemeClr val="accent1"/>
                </a:solidFill>
                <a:prstDash val="solid"/>
                <a:round/>
                <a:headEnd type="none" w="med" len="med"/>
                <a:tailEnd type="none" w="med" len="med"/>
              </a:ln>
            </p:spPr>
            <p:txBody>
              <a:bodyPr/>
              <a:lstStyle/>
              <a:p>
                <a:endParaRPr lang="en-GB"/>
              </a:p>
            </p:txBody>
          </p:sp>
        </p:grpSp>
        <p:sp>
          <p:nvSpPr>
            <p:cNvPr id="46098" name="Freeform 6"/>
            <p:cNvSpPr>
              <a:spLocks/>
            </p:cNvSpPr>
            <p:nvPr/>
          </p:nvSpPr>
          <p:spPr bwMode="auto">
            <a:xfrm rot="263420">
              <a:off x="895" y="2329"/>
              <a:ext cx="626" cy="432"/>
            </a:xfrm>
            <a:custGeom>
              <a:avLst/>
              <a:gdLst>
                <a:gd name="T0" fmla="*/ 625 w 626"/>
                <a:gd name="T1" fmla="*/ 0 h 432"/>
                <a:gd name="T2" fmla="*/ 572 w 626"/>
                <a:gd name="T3" fmla="*/ 67 h 432"/>
                <a:gd name="T4" fmla="*/ 534 w 626"/>
                <a:gd name="T5" fmla="*/ 127 h 432"/>
                <a:gd name="T6" fmla="*/ 508 w 626"/>
                <a:gd name="T7" fmla="*/ 181 h 432"/>
                <a:gd name="T8" fmla="*/ 492 w 626"/>
                <a:gd name="T9" fmla="*/ 228 h 432"/>
                <a:gd name="T10" fmla="*/ 487 w 626"/>
                <a:gd name="T11" fmla="*/ 270 h 432"/>
                <a:gd name="T12" fmla="*/ 488 w 626"/>
                <a:gd name="T13" fmla="*/ 306 h 432"/>
                <a:gd name="T14" fmla="*/ 496 w 626"/>
                <a:gd name="T15" fmla="*/ 336 h 432"/>
                <a:gd name="T16" fmla="*/ 509 w 626"/>
                <a:gd name="T17" fmla="*/ 362 h 432"/>
                <a:gd name="T18" fmla="*/ 524 w 626"/>
                <a:gd name="T19" fmla="*/ 383 h 432"/>
                <a:gd name="T20" fmla="*/ 541 w 626"/>
                <a:gd name="T21" fmla="*/ 400 h 432"/>
                <a:gd name="T22" fmla="*/ 558 w 626"/>
                <a:gd name="T23" fmla="*/ 413 h 432"/>
                <a:gd name="T24" fmla="*/ 574 w 626"/>
                <a:gd name="T25" fmla="*/ 422 h 432"/>
                <a:gd name="T26" fmla="*/ 585 w 626"/>
                <a:gd name="T27" fmla="*/ 428 h 432"/>
                <a:gd name="T28" fmla="*/ 592 w 626"/>
                <a:gd name="T29" fmla="*/ 431 h 432"/>
                <a:gd name="T30" fmla="*/ 584 w 626"/>
                <a:gd name="T31" fmla="*/ 429 h 432"/>
                <a:gd name="T32" fmla="*/ 514 w 626"/>
                <a:gd name="T33" fmla="*/ 425 h 432"/>
                <a:gd name="T34" fmla="*/ 448 w 626"/>
                <a:gd name="T35" fmla="*/ 420 h 432"/>
                <a:gd name="T36" fmla="*/ 384 w 626"/>
                <a:gd name="T37" fmla="*/ 413 h 432"/>
                <a:gd name="T38" fmla="*/ 325 w 626"/>
                <a:gd name="T39" fmla="*/ 404 h 432"/>
                <a:gd name="T40" fmla="*/ 269 w 626"/>
                <a:gd name="T41" fmla="*/ 395 h 432"/>
                <a:gd name="T42" fmla="*/ 217 w 626"/>
                <a:gd name="T43" fmla="*/ 384 h 432"/>
                <a:gd name="T44" fmla="*/ 170 w 626"/>
                <a:gd name="T45" fmla="*/ 372 h 432"/>
                <a:gd name="T46" fmla="*/ 128 w 626"/>
                <a:gd name="T47" fmla="*/ 359 h 432"/>
                <a:gd name="T48" fmla="*/ 91 w 626"/>
                <a:gd name="T49" fmla="*/ 344 h 432"/>
                <a:gd name="T50" fmla="*/ 60 w 626"/>
                <a:gd name="T51" fmla="*/ 330 h 432"/>
                <a:gd name="T52" fmla="*/ 35 w 626"/>
                <a:gd name="T53" fmla="*/ 315 h 432"/>
                <a:gd name="T54" fmla="*/ 16 w 626"/>
                <a:gd name="T55" fmla="*/ 299 h 432"/>
                <a:gd name="T56" fmla="*/ 4 w 626"/>
                <a:gd name="T57" fmla="*/ 283 h 432"/>
                <a:gd name="T58" fmla="*/ 0 w 626"/>
                <a:gd name="T59" fmla="*/ 266 h 432"/>
                <a:gd name="T60" fmla="*/ 3 w 626"/>
                <a:gd name="T61" fmla="*/ 249 h 432"/>
                <a:gd name="T62" fmla="*/ 14 w 626"/>
                <a:gd name="T63" fmla="*/ 233 h 432"/>
                <a:gd name="T64" fmla="*/ 43 w 626"/>
                <a:gd name="T65" fmla="*/ 212 h 432"/>
                <a:gd name="T66" fmla="*/ 73 w 626"/>
                <a:gd name="T67" fmla="*/ 192 h 432"/>
                <a:gd name="T68" fmla="*/ 106 w 626"/>
                <a:gd name="T69" fmla="*/ 173 h 432"/>
                <a:gd name="T70" fmla="*/ 139 w 626"/>
                <a:gd name="T71" fmla="*/ 154 h 432"/>
                <a:gd name="T72" fmla="*/ 175 w 626"/>
                <a:gd name="T73" fmla="*/ 137 h 432"/>
                <a:gd name="T74" fmla="*/ 212 w 626"/>
                <a:gd name="T75" fmla="*/ 121 h 432"/>
                <a:gd name="T76" fmla="*/ 250 w 626"/>
                <a:gd name="T77" fmla="*/ 105 h 432"/>
                <a:gd name="T78" fmla="*/ 289 w 626"/>
                <a:gd name="T79" fmla="*/ 90 h 432"/>
                <a:gd name="T80" fmla="*/ 329 w 626"/>
                <a:gd name="T81" fmla="*/ 76 h 432"/>
                <a:gd name="T82" fmla="*/ 370 w 626"/>
                <a:gd name="T83" fmla="*/ 63 h 432"/>
                <a:gd name="T84" fmla="*/ 411 w 626"/>
                <a:gd name="T85" fmla="*/ 51 h 432"/>
                <a:gd name="T86" fmla="*/ 453 w 626"/>
                <a:gd name="T87" fmla="*/ 39 h 432"/>
                <a:gd name="T88" fmla="*/ 496 w 626"/>
                <a:gd name="T89" fmla="*/ 28 h 432"/>
                <a:gd name="T90" fmla="*/ 539 w 626"/>
                <a:gd name="T91" fmla="*/ 18 h 432"/>
                <a:gd name="T92" fmla="*/ 582 w 626"/>
                <a:gd name="T93" fmla="*/ 9 h 432"/>
                <a:gd name="T94" fmla="*/ 625 w 626"/>
                <a:gd name="T95" fmla="*/ 0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432"/>
                <a:gd name="T146" fmla="*/ 626 w 626"/>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432">
                  <a:moveTo>
                    <a:pt x="625" y="0"/>
                  </a:moveTo>
                  <a:lnTo>
                    <a:pt x="625" y="0"/>
                  </a:lnTo>
                  <a:lnTo>
                    <a:pt x="597" y="35"/>
                  </a:lnTo>
                  <a:lnTo>
                    <a:pt x="572" y="67"/>
                  </a:lnTo>
                  <a:lnTo>
                    <a:pt x="551" y="98"/>
                  </a:lnTo>
                  <a:lnTo>
                    <a:pt x="534" y="127"/>
                  </a:lnTo>
                  <a:lnTo>
                    <a:pt x="519" y="155"/>
                  </a:lnTo>
                  <a:lnTo>
                    <a:pt x="508" y="181"/>
                  </a:lnTo>
                  <a:lnTo>
                    <a:pt x="499" y="205"/>
                  </a:lnTo>
                  <a:lnTo>
                    <a:pt x="492" y="228"/>
                  </a:lnTo>
                  <a:lnTo>
                    <a:pt x="488" y="250"/>
                  </a:lnTo>
                  <a:lnTo>
                    <a:pt x="487" y="270"/>
                  </a:lnTo>
                  <a:lnTo>
                    <a:pt x="487" y="289"/>
                  </a:lnTo>
                  <a:lnTo>
                    <a:pt x="488" y="306"/>
                  </a:lnTo>
                  <a:lnTo>
                    <a:pt x="491" y="322"/>
                  </a:lnTo>
                  <a:lnTo>
                    <a:pt x="496" y="336"/>
                  </a:lnTo>
                  <a:lnTo>
                    <a:pt x="502" y="350"/>
                  </a:lnTo>
                  <a:lnTo>
                    <a:pt x="509" y="362"/>
                  </a:lnTo>
                  <a:lnTo>
                    <a:pt x="516" y="373"/>
                  </a:lnTo>
                  <a:lnTo>
                    <a:pt x="524" y="383"/>
                  </a:lnTo>
                  <a:lnTo>
                    <a:pt x="533" y="392"/>
                  </a:lnTo>
                  <a:lnTo>
                    <a:pt x="541" y="400"/>
                  </a:lnTo>
                  <a:lnTo>
                    <a:pt x="550" y="407"/>
                  </a:lnTo>
                  <a:lnTo>
                    <a:pt x="558" y="413"/>
                  </a:lnTo>
                  <a:lnTo>
                    <a:pt x="566" y="418"/>
                  </a:lnTo>
                  <a:lnTo>
                    <a:pt x="574" y="422"/>
                  </a:lnTo>
                  <a:lnTo>
                    <a:pt x="580" y="425"/>
                  </a:lnTo>
                  <a:lnTo>
                    <a:pt x="585" y="428"/>
                  </a:lnTo>
                  <a:lnTo>
                    <a:pt x="589" y="430"/>
                  </a:lnTo>
                  <a:lnTo>
                    <a:pt x="592" y="431"/>
                  </a:lnTo>
                  <a:lnTo>
                    <a:pt x="589" y="430"/>
                  </a:lnTo>
                  <a:lnTo>
                    <a:pt x="584" y="429"/>
                  </a:lnTo>
                  <a:lnTo>
                    <a:pt x="549" y="427"/>
                  </a:lnTo>
                  <a:lnTo>
                    <a:pt x="514" y="425"/>
                  </a:lnTo>
                  <a:lnTo>
                    <a:pt x="481" y="423"/>
                  </a:lnTo>
                  <a:lnTo>
                    <a:pt x="448" y="420"/>
                  </a:lnTo>
                  <a:lnTo>
                    <a:pt x="416" y="417"/>
                  </a:lnTo>
                  <a:lnTo>
                    <a:pt x="384" y="413"/>
                  </a:lnTo>
                  <a:lnTo>
                    <a:pt x="354" y="409"/>
                  </a:lnTo>
                  <a:lnTo>
                    <a:pt x="325" y="404"/>
                  </a:lnTo>
                  <a:lnTo>
                    <a:pt x="296" y="400"/>
                  </a:lnTo>
                  <a:lnTo>
                    <a:pt x="269" y="395"/>
                  </a:lnTo>
                  <a:lnTo>
                    <a:pt x="242" y="390"/>
                  </a:lnTo>
                  <a:lnTo>
                    <a:pt x="217" y="384"/>
                  </a:lnTo>
                  <a:lnTo>
                    <a:pt x="193" y="378"/>
                  </a:lnTo>
                  <a:lnTo>
                    <a:pt x="170" y="372"/>
                  </a:lnTo>
                  <a:lnTo>
                    <a:pt x="148" y="366"/>
                  </a:lnTo>
                  <a:lnTo>
                    <a:pt x="128" y="359"/>
                  </a:lnTo>
                  <a:lnTo>
                    <a:pt x="108" y="352"/>
                  </a:lnTo>
                  <a:lnTo>
                    <a:pt x="91" y="344"/>
                  </a:lnTo>
                  <a:lnTo>
                    <a:pt x="75" y="337"/>
                  </a:lnTo>
                  <a:lnTo>
                    <a:pt x="60" y="330"/>
                  </a:lnTo>
                  <a:lnTo>
                    <a:pt x="47" y="323"/>
                  </a:lnTo>
                  <a:lnTo>
                    <a:pt x="35" y="315"/>
                  </a:lnTo>
                  <a:lnTo>
                    <a:pt x="25" y="307"/>
                  </a:lnTo>
                  <a:lnTo>
                    <a:pt x="16" y="299"/>
                  </a:lnTo>
                  <a:lnTo>
                    <a:pt x="10" y="291"/>
                  </a:lnTo>
                  <a:lnTo>
                    <a:pt x="4" y="283"/>
                  </a:lnTo>
                  <a:lnTo>
                    <a:pt x="1" y="275"/>
                  </a:lnTo>
                  <a:lnTo>
                    <a:pt x="0" y="266"/>
                  </a:lnTo>
                  <a:lnTo>
                    <a:pt x="0" y="258"/>
                  </a:lnTo>
                  <a:lnTo>
                    <a:pt x="3" y="249"/>
                  </a:lnTo>
                  <a:lnTo>
                    <a:pt x="7" y="241"/>
                  </a:lnTo>
                  <a:lnTo>
                    <a:pt x="14" y="233"/>
                  </a:lnTo>
                  <a:lnTo>
                    <a:pt x="28" y="222"/>
                  </a:lnTo>
                  <a:lnTo>
                    <a:pt x="43" y="212"/>
                  </a:lnTo>
                  <a:lnTo>
                    <a:pt x="58" y="202"/>
                  </a:lnTo>
                  <a:lnTo>
                    <a:pt x="73" y="192"/>
                  </a:lnTo>
                  <a:lnTo>
                    <a:pt x="90" y="183"/>
                  </a:lnTo>
                  <a:lnTo>
                    <a:pt x="106" y="173"/>
                  </a:lnTo>
                  <a:lnTo>
                    <a:pt x="123" y="164"/>
                  </a:lnTo>
                  <a:lnTo>
                    <a:pt x="139" y="154"/>
                  </a:lnTo>
                  <a:lnTo>
                    <a:pt x="158" y="146"/>
                  </a:lnTo>
                  <a:lnTo>
                    <a:pt x="175" y="137"/>
                  </a:lnTo>
                  <a:lnTo>
                    <a:pt x="193" y="129"/>
                  </a:lnTo>
                  <a:lnTo>
                    <a:pt x="212" y="121"/>
                  </a:lnTo>
                  <a:lnTo>
                    <a:pt x="231" y="113"/>
                  </a:lnTo>
                  <a:lnTo>
                    <a:pt x="250" y="105"/>
                  </a:lnTo>
                  <a:lnTo>
                    <a:pt x="269" y="97"/>
                  </a:lnTo>
                  <a:lnTo>
                    <a:pt x="289" y="90"/>
                  </a:lnTo>
                  <a:lnTo>
                    <a:pt x="309" y="83"/>
                  </a:lnTo>
                  <a:lnTo>
                    <a:pt x="329" y="76"/>
                  </a:lnTo>
                  <a:lnTo>
                    <a:pt x="349" y="70"/>
                  </a:lnTo>
                  <a:lnTo>
                    <a:pt x="370" y="63"/>
                  </a:lnTo>
                  <a:lnTo>
                    <a:pt x="390" y="57"/>
                  </a:lnTo>
                  <a:lnTo>
                    <a:pt x="411" y="51"/>
                  </a:lnTo>
                  <a:lnTo>
                    <a:pt x="432" y="45"/>
                  </a:lnTo>
                  <a:lnTo>
                    <a:pt x="453" y="39"/>
                  </a:lnTo>
                  <a:lnTo>
                    <a:pt x="475" y="33"/>
                  </a:lnTo>
                  <a:lnTo>
                    <a:pt x="496" y="28"/>
                  </a:lnTo>
                  <a:lnTo>
                    <a:pt x="518" y="23"/>
                  </a:lnTo>
                  <a:lnTo>
                    <a:pt x="539" y="18"/>
                  </a:lnTo>
                  <a:lnTo>
                    <a:pt x="561" y="14"/>
                  </a:lnTo>
                  <a:lnTo>
                    <a:pt x="582" y="9"/>
                  </a:lnTo>
                  <a:lnTo>
                    <a:pt x="604" y="4"/>
                  </a:lnTo>
                  <a:lnTo>
                    <a:pt x="625" y="0"/>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GB"/>
            </a:p>
          </p:txBody>
        </p:sp>
      </p:grpSp>
      <p:grpSp>
        <p:nvGrpSpPr>
          <p:cNvPr id="4" name="Group 7"/>
          <p:cNvGrpSpPr>
            <a:grpSpLocks/>
          </p:cNvGrpSpPr>
          <p:nvPr/>
        </p:nvGrpSpPr>
        <p:grpSpPr bwMode="auto">
          <a:xfrm rot="263420">
            <a:off x="4440238" y="4192588"/>
            <a:ext cx="3787775" cy="558800"/>
            <a:chOff x="2744" y="1525"/>
            <a:chExt cx="2386" cy="352"/>
          </a:xfrm>
        </p:grpSpPr>
        <p:sp>
          <p:nvSpPr>
            <p:cNvPr id="46095" name="Freeform 8"/>
            <p:cNvSpPr>
              <a:spLocks/>
            </p:cNvSpPr>
            <p:nvPr/>
          </p:nvSpPr>
          <p:spPr bwMode="auto">
            <a:xfrm>
              <a:off x="3742" y="1525"/>
              <a:ext cx="1388" cy="352"/>
            </a:xfrm>
            <a:custGeom>
              <a:avLst/>
              <a:gdLst>
                <a:gd name="T0" fmla="*/ 234 w 1388"/>
                <a:gd name="T1" fmla="*/ 13 h 352"/>
                <a:gd name="T2" fmla="*/ 352 w 1388"/>
                <a:gd name="T3" fmla="*/ 39 h 352"/>
                <a:gd name="T4" fmla="*/ 466 w 1388"/>
                <a:gd name="T5" fmla="*/ 66 h 352"/>
                <a:gd name="T6" fmla="*/ 578 w 1388"/>
                <a:gd name="T7" fmla="*/ 93 h 352"/>
                <a:gd name="T8" fmla="*/ 685 w 1388"/>
                <a:gd name="T9" fmla="*/ 121 h 352"/>
                <a:gd name="T10" fmla="*/ 787 w 1388"/>
                <a:gd name="T11" fmla="*/ 149 h 352"/>
                <a:gd name="T12" fmla="*/ 885 w 1388"/>
                <a:gd name="T13" fmla="*/ 178 h 352"/>
                <a:gd name="T14" fmla="*/ 976 w 1388"/>
                <a:gd name="T15" fmla="*/ 204 h 352"/>
                <a:gd name="T16" fmla="*/ 1061 w 1388"/>
                <a:gd name="T17" fmla="*/ 230 h 352"/>
                <a:gd name="T18" fmla="*/ 1136 w 1388"/>
                <a:gd name="T19" fmla="*/ 254 h 352"/>
                <a:gd name="T20" fmla="*/ 1204 w 1388"/>
                <a:gd name="T21" fmla="*/ 275 h 352"/>
                <a:gd name="T22" fmla="*/ 1263 w 1388"/>
                <a:gd name="T23" fmla="*/ 294 h 352"/>
                <a:gd name="T24" fmla="*/ 1311 w 1388"/>
                <a:gd name="T25" fmla="*/ 310 h 352"/>
                <a:gd name="T26" fmla="*/ 1348 w 1388"/>
                <a:gd name="T27" fmla="*/ 323 h 352"/>
                <a:gd name="T28" fmla="*/ 1373 w 1388"/>
                <a:gd name="T29" fmla="*/ 332 h 352"/>
                <a:gd name="T30" fmla="*/ 1386 w 1388"/>
                <a:gd name="T31" fmla="*/ 336 h 352"/>
                <a:gd name="T32" fmla="*/ 1385 w 1388"/>
                <a:gd name="T33" fmla="*/ 337 h 352"/>
                <a:gd name="T34" fmla="*/ 1369 w 1388"/>
                <a:gd name="T35" fmla="*/ 337 h 352"/>
                <a:gd name="T36" fmla="*/ 1339 w 1388"/>
                <a:gd name="T37" fmla="*/ 338 h 352"/>
                <a:gd name="T38" fmla="*/ 1295 w 1388"/>
                <a:gd name="T39" fmla="*/ 338 h 352"/>
                <a:gd name="T40" fmla="*/ 1239 w 1388"/>
                <a:gd name="T41" fmla="*/ 339 h 352"/>
                <a:gd name="T42" fmla="*/ 1171 w 1388"/>
                <a:gd name="T43" fmla="*/ 340 h 352"/>
                <a:gd name="T44" fmla="*/ 1094 w 1388"/>
                <a:gd name="T45" fmla="*/ 341 h 352"/>
                <a:gd name="T46" fmla="*/ 1009 w 1388"/>
                <a:gd name="T47" fmla="*/ 342 h 352"/>
                <a:gd name="T48" fmla="*/ 916 w 1388"/>
                <a:gd name="T49" fmla="*/ 343 h 352"/>
                <a:gd name="T50" fmla="*/ 816 w 1388"/>
                <a:gd name="T51" fmla="*/ 344 h 352"/>
                <a:gd name="T52" fmla="*/ 711 w 1388"/>
                <a:gd name="T53" fmla="*/ 345 h 352"/>
                <a:gd name="T54" fmla="*/ 603 w 1388"/>
                <a:gd name="T55" fmla="*/ 346 h 352"/>
                <a:gd name="T56" fmla="*/ 492 w 1388"/>
                <a:gd name="T57" fmla="*/ 348 h 352"/>
                <a:gd name="T58" fmla="*/ 379 w 1388"/>
                <a:gd name="T59" fmla="*/ 348 h 352"/>
                <a:gd name="T60" fmla="*/ 265 w 1388"/>
                <a:gd name="T61" fmla="*/ 349 h 352"/>
                <a:gd name="T62" fmla="*/ 153 w 1388"/>
                <a:gd name="T63" fmla="*/ 350 h 352"/>
                <a:gd name="T64" fmla="*/ 68 w 1388"/>
                <a:gd name="T65" fmla="*/ 338 h 352"/>
                <a:gd name="T66" fmla="*/ 26 w 1388"/>
                <a:gd name="T67" fmla="*/ 300 h 352"/>
                <a:gd name="T68" fmla="*/ 3 w 1388"/>
                <a:gd name="T69" fmla="*/ 251 h 352"/>
                <a:gd name="T70" fmla="*/ 1 w 1388"/>
                <a:gd name="T71" fmla="*/ 196 h 352"/>
                <a:gd name="T72" fmla="*/ 15 w 1388"/>
                <a:gd name="T73" fmla="*/ 138 h 352"/>
                <a:gd name="T74" fmla="*/ 45 w 1388"/>
                <a:gd name="T75" fmla="*/ 85 h 352"/>
                <a:gd name="T76" fmla="*/ 88 w 1388"/>
                <a:gd name="T77" fmla="*/ 40 h 352"/>
                <a:gd name="T78" fmla="*/ 144 w 1388"/>
                <a:gd name="T79" fmla="*/ 9 h 3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8"/>
                <a:gd name="T121" fmla="*/ 0 h 352"/>
                <a:gd name="T122" fmla="*/ 1388 w 1388"/>
                <a:gd name="T123" fmla="*/ 352 h 3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8" h="352">
                  <a:moveTo>
                    <a:pt x="176" y="0"/>
                  </a:moveTo>
                  <a:lnTo>
                    <a:pt x="234" y="13"/>
                  </a:lnTo>
                  <a:lnTo>
                    <a:pt x="293" y="26"/>
                  </a:lnTo>
                  <a:lnTo>
                    <a:pt x="352" y="39"/>
                  </a:lnTo>
                  <a:lnTo>
                    <a:pt x="409" y="52"/>
                  </a:lnTo>
                  <a:lnTo>
                    <a:pt x="466" y="66"/>
                  </a:lnTo>
                  <a:lnTo>
                    <a:pt x="523" y="79"/>
                  </a:lnTo>
                  <a:lnTo>
                    <a:pt x="578" y="93"/>
                  </a:lnTo>
                  <a:lnTo>
                    <a:pt x="631" y="107"/>
                  </a:lnTo>
                  <a:lnTo>
                    <a:pt x="685" y="121"/>
                  </a:lnTo>
                  <a:lnTo>
                    <a:pt x="737" y="135"/>
                  </a:lnTo>
                  <a:lnTo>
                    <a:pt x="787" y="149"/>
                  </a:lnTo>
                  <a:lnTo>
                    <a:pt x="838" y="163"/>
                  </a:lnTo>
                  <a:lnTo>
                    <a:pt x="885" y="178"/>
                  </a:lnTo>
                  <a:lnTo>
                    <a:pt x="932" y="192"/>
                  </a:lnTo>
                  <a:lnTo>
                    <a:pt x="976" y="204"/>
                  </a:lnTo>
                  <a:lnTo>
                    <a:pt x="1019" y="217"/>
                  </a:lnTo>
                  <a:lnTo>
                    <a:pt x="1061" y="230"/>
                  </a:lnTo>
                  <a:lnTo>
                    <a:pt x="1101" y="242"/>
                  </a:lnTo>
                  <a:lnTo>
                    <a:pt x="1136" y="254"/>
                  </a:lnTo>
                  <a:lnTo>
                    <a:pt x="1172" y="265"/>
                  </a:lnTo>
                  <a:lnTo>
                    <a:pt x="1204" y="275"/>
                  </a:lnTo>
                  <a:lnTo>
                    <a:pt x="1235" y="285"/>
                  </a:lnTo>
                  <a:lnTo>
                    <a:pt x="1263" y="294"/>
                  </a:lnTo>
                  <a:lnTo>
                    <a:pt x="1288" y="302"/>
                  </a:lnTo>
                  <a:lnTo>
                    <a:pt x="1311" y="310"/>
                  </a:lnTo>
                  <a:lnTo>
                    <a:pt x="1331" y="317"/>
                  </a:lnTo>
                  <a:lnTo>
                    <a:pt x="1348" y="323"/>
                  </a:lnTo>
                  <a:lnTo>
                    <a:pt x="1362" y="328"/>
                  </a:lnTo>
                  <a:lnTo>
                    <a:pt x="1373" y="332"/>
                  </a:lnTo>
                  <a:lnTo>
                    <a:pt x="1381" y="335"/>
                  </a:lnTo>
                  <a:lnTo>
                    <a:pt x="1386" y="336"/>
                  </a:lnTo>
                  <a:lnTo>
                    <a:pt x="1387" y="337"/>
                  </a:lnTo>
                  <a:lnTo>
                    <a:pt x="1385" y="337"/>
                  </a:lnTo>
                  <a:lnTo>
                    <a:pt x="1379" y="337"/>
                  </a:lnTo>
                  <a:lnTo>
                    <a:pt x="1369" y="337"/>
                  </a:lnTo>
                  <a:lnTo>
                    <a:pt x="1356" y="338"/>
                  </a:lnTo>
                  <a:lnTo>
                    <a:pt x="1339" y="338"/>
                  </a:lnTo>
                  <a:lnTo>
                    <a:pt x="1318" y="338"/>
                  </a:lnTo>
                  <a:lnTo>
                    <a:pt x="1295" y="338"/>
                  </a:lnTo>
                  <a:lnTo>
                    <a:pt x="1268" y="339"/>
                  </a:lnTo>
                  <a:lnTo>
                    <a:pt x="1239" y="339"/>
                  </a:lnTo>
                  <a:lnTo>
                    <a:pt x="1206" y="339"/>
                  </a:lnTo>
                  <a:lnTo>
                    <a:pt x="1171" y="340"/>
                  </a:lnTo>
                  <a:lnTo>
                    <a:pt x="1134" y="341"/>
                  </a:lnTo>
                  <a:lnTo>
                    <a:pt x="1094" y="341"/>
                  </a:lnTo>
                  <a:lnTo>
                    <a:pt x="1052" y="341"/>
                  </a:lnTo>
                  <a:lnTo>
                    <a:pt x="1009" y="342"/>
                  </a:lnTo>
                  <a:lnTo>
                    <a:pt x="963" y="342"/>
                  </a:lnTo>
                  <a:lnTo>
                    <a:pt x="916" y="343"/>
                  </a:lnTo>
                  <a:lnTo>
                    <a:pt x="866" y="343"/>
                  </a:lnTo>
                  <a:lnTo>
                    <a:pt x="816" y="344"/>
                  </a:lnTo>
                  <a:lnTo>
                    <a:pt x="764" y="345"/>
                  </a:lnTo>
                  <a:lnTo>
                    <a:pt x="711" y="345"/>
                  </a:lnTo>
                  <a:lnTo>
                    <a:pt x="657" y="346"/>
                  </a:lnTo>
                  <a:lnTo>
                    <a:pt x="603" y="346"/>
                  </a:lnTo>
                  <a:lnTo>
                    <a:pt x="547" y="347"/>
                  </a:lnTo>
                  <a:lnTo>
                    <a:pt x="492" y="348"/>
                  </a:lnTo>
                  <a:lnTo>
                    <a:pt x="435" y="348"/>
                  </a:lnTo>
                  <a:lnTo>
                    <a:pt x="379" y="348"/>
                  </a:lnTo>
                  <a:lnTo>
                    <a:pt x="322" y="349"/>
                  </a:lnTo>
                  <a:lnTo>
                    <a:pt x="265" y="349"/>
                  </a:lnTo>
                  <a:lnTo>
                    <a:pt x="208" y="350"/>
                  </a:lnTo>
                  <a:lnTo>
                    <a:pt x="153" y="350"/>
                  </a:lnTo>
                  <a:lnTo>
                    <a:pt x="98" y="351"/>
                  </a:lnTo>
                  <a:lnTo>
                    <a:pt x="68" y="338"/>
                  </a:lnTo>
                  <a:lnTo>
                    <a:pt x="43" y="321"/>
                  </a:lnTo>
                  <a:lnTo>
                    <a:pt x="26" y="300"/>
                  </a:lnTo>
                  <a:lnTo>
                    <a:pt x="11" y="277"/>
                  </a:lnTo>
                  <a:lnTo>
                    <a:pt x="3" y="251"/>
                  </a:lnTo>
                  <a:lnTo>
                    <a:pt x="0" y="224"/>
                  </a:lnTo>
                  <a:lnTo>
                    <a:pt x="1" y="196"/>
                  </a:lnTo>
                  <a:lnTo>
                    <a:pt x="6" y="166"/>
                  </a:lnTo>
                  <a:lnTo>
                    <a:pt x="15" y="138"/>
                  </a:lnTo>
                  <a:lnTo>
                    <a:pt x="29" y="111"/>
                  </a:lnTo>
                  <a:lnTo>
                    <a:pt x="45" y="85"/>
                  </a:lnTo>
                  <a:lnTo>
                    <a:pt x="66" y="61"/>
                  </a:lnTo>
                  <a:lnTo>
                    <a:pt x="88" y="40"/>
                  </a:lnTo>
                  <a:lnTo>
                    <a:pt x="115" y="23"/>
                  </a:lnTo>
                  <a:lnTo>
                    <a:pt x="144" y="9"/>
                  </a:lnTo>
                  <a:lnTo>
                    <a:pt x="176" y="0"/>
                  </a:lnTo>
                </a:path>
              </a:pathLst>
            </a:custGeom>
            <a:solidFill>
              <a:srgbClr val="C0C0C0"/>
            </a:solidFill>
            <a:ln w="12700" cap="rnd" cmpd="sng">
              <a:noFill/>
              <a:prstDash val="solid"/>
              <a:round/>
              <a:headEnd type="none" w="med" len="med"/>
              <a:tailEnd type="none" w="med" len="med"/>
            </a:ln>
          </p:spPr>
          <p:txBody>
            <a:bodyPr/>
            <a:lstStyle/>
            <a:p>
              <a:endParaRPr lang="en-GB"/>
            </a:p>
          </p:txBody>
        </p:sp>
        <p:sp>
          <p:nvSpPr>
            <p:cNvPr id="46096" name="Freeform 9"/>
            <p:cNvSpPr>
              <a:spLocks/>
            </p:cNvSpPr>
            <p:nvPr/>
          </p:nvSpPr>
          <p:spPr bwMode="auto">
            <a:xfrm flipH="1">
              <a:off x="2744" y="1525"/>
              <a:ext cx="1388" cy="352"/>
            </a:xfrm>
            <a:custGeom>
              <a:avLst/>
              <a:gdLst>
                <a:gd name="T0" fmla="*/ 234 w 1388"/>
                <a:gd name="T1" fmla="*/ 13 h 352"/>
                <a:gd name="T2" fmla="*/ 352 w 1388"/>
                <a:gd name="T3" fmla="*/ 39 h 352"/>
                <a:gd name="T4" fmla="*/ 466 w 1388"/>
                <a:gd name="T5" fmla="*/ 66 h 352"/>
                <a:gd name="T6" fmla="*/ 578 w 1388"/>
                <a:gd name="T7" fmla="*/ 93 h 352"/>
                <a:gd name="T8" fmla="*/ 685 w 1388"/>
                <a:gd name="T9" fmla="*/ 121 h 352"/>
                <a:gd name="T10" fmla="*/ 787 w 1388"/>
                <a:gd name="T11" fmla="*/ 149 h 352"/>
                <a:gd name="T12" fmla="*/ 885 w 1388"/>
                <a:gd name="T13" fmla="*/ 178 h 352"/>
                <a:gd name="T14" fmla="*/ 976 w 1388"/>
                <a:gd name="T15" fmla="*/ 204 h 352"/>
                <a:gd name="T16" fmla="*/ 1061 w 1388"/>
                <a:gd name="T17" fmla="*/ 230 h 352"/>
                <a:gd name="T18" fmla="*/ 1136 w 1388"/>
                <a:gd name="T19" fmla="*/ 254 h 352"/>
                <a:gd name="T20" fmla="*/ 1204 w 1388"/>
                <a:gd name="T21" fmla="*/ 275 h 352"/>
                <a:gd name="T22" fmla="*/ 1263 w 1388"/>
                <a:gd name="T23" fmla="*/ 294 h 352"/>
                <a:gd name="T24" fmla="*/ 1311 w 1388"/>
                <a:gd name="T25" fmla="*/ 310 h 352"/>
                <a:gd name="T26" fmla="*/ 1348 w 1388"/>
                <a:gd name="T27" fmla="*/ 323 h 352"/>
                <a:gd name="T28" fmla="*/ 1373 w 1388"/>
                <a:gd name="T29" fmla="*/ 332 h 352"/>
                <a:gd name="T30" fmla="*/ 1386 w 1388"/>
                <a:gd name="T31" fmla="*/ 336 h 352"/>
                <a:gd name="T32" fmla="*/ 1385 w 1388"/>
                <a:gd name="T33" fmla="*/ 337 h 352"/>
                <a:gd name="T34" fmla="*/ 1369 w 1388"/>
                <a:gd name="T35" fmla="*/ 337 h 352"/>
                <a:gd name="T36" fmla="*/ 1339 w 1388"/>
                <a:gd name="T37" fmla="*/ 338 h 352"/>
                <a:gd name="T38" fmla="*/ 1295 w 1388"/>
                <a:gd name="T39" fmla="*/ 338 h 352"/>
                <a:gd name="T40" fmla="*/ 1239 w 1388"/>
                <a:gd name="T41" fmla="*/ 339 h 352"/>
                <a:gd name="T42" fmla="*/ 1171 w 1388"/>
                <a:gd name="T43" fmla="*/ 340 h 352"/>
                <a:gd name="T44" fmla="*/ 1094 w 1388"/>
                <a:gd name="T45" fmla="*/ 341 h 352"/>
                <a:gd name="T46" fmla="*/ 1009 w 1388"/>
                <a:gd name="T47" fmla="*/ 342 h 352"/>
                <a:gd name="T48" fmla="*/ 916 w 1388"/>
                <a:gd name="T49" fmla="*/ 343 h 352"/>
                <a:gd name="T50" fmla="*/ 816 w 1388"/>
                <a:gd name="T51" fmla="*/ 344 h 352"/>
                <a:gd name="T52" fmla="*/ 711 w 1388"/>
                <a:gd name="T53" fmla="*/ 345 h 352"/>
                <a:gd name="T54" fmla="*/ 603 w 1388"/>
                <a:gd name="T55" fmla="*/ 346 h 352"/>
                <a:gd name="T56" fmla="*/ 492 w 1388"/>
                <a:gd name="T57" fmla="*/ 348 h 352"/>
                <a:gd name="T58" fmla="*/ 379 w 1388"/>
                <a:gd name="T59" fmla="*/ 348 h 352"/>
                <a:gd name="T60" fmla="*/ 265 w 1388"/>
                <a:gd name="T61" fmla="*/ 349 h 352"/>
                <a:gd name="T62" fmla="*/ 153 w 1388"/>
                <a:gd name="T63" fmla="*/ 350 h 352"/>
                <a:gd name="T64" fmla="*/ 68 w 1388"/>
                <a:gd name="T65" fmla="*/ 338 h 352"/>
                <a:gd name="T66" fmla="*/ 26 w 1388"/>
                <a:gd name="T67" fmla="*/ 300 h 352"/>
                <a:gd name="T68" fmla="*/ 3 w 1388"/>
                <a:gd name="T69" fmla="*/ 251 h 352"/>
                <a:gd name="T70" fmla="*/ 1 w 1388"/>
                <a:gd name="T71" fmla="*/ 196 h 352"/>
                <a:gd name="T72" fmla="*/ 15 w 1388"/>
                <a:gd name="T73" fmla="*/ 138 h 352"/>
                <a:gd name="T74" fmla="*/ 45 w 1388"/>
                <a:gd name="T75" fmla="*/ 85 h 352"/>
                <a:gd name="T76" fmla="*/ 88 w 1388"/>
                <a:gd name="T77" fmla="*/ 40 h 352"/>
                <a:gd name="T78" fmla="*/ 144 w 1388"/>
                <a:gd name="T79" fmla="*/ 9 h 3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8"/>
                <a:gd name="T121" fmla="*/ 0 h 352"/>
                <a:gd name="T122" fmla="*/ 1388 w 1388"/>
                <a:gd name="T123" fmla="*/ 352 h 3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8" h="352">
                  <a:moveTo>
                    <a:pt x="176" y="0"/>
                  </a:moveTo>
                  <a:lnTo>
                    <a:pt x="234" y="13"/>
                  </a:lnTo>
                  <a:lnTo>
                    <a:pt x="293" y="26"/>
                  </a:lnTo>
                  <a:lnTo>
                    <a:pt x="352" y="39"/>
                  </a:lnTo>
                  <a:lnTo>
                    <a:pt x="409" y="52"/>
                  </a:lnTo>
                  <a:lnTo>
                    <a:pt x="466" y="66"/>
                  </a:lnTo>
                  <a:lnTo>
                    <a:pt x="523" y="79"/>
                  </a:lnTo>
                  <a:lnTo>
                    <a:pt x="578" y="93"/>
                  </a:lnTo>
                  <a:lnTo>
                    <a:pt x="631" y="107"/>
                  </a:lnTo>
                  <a:lnTo>
                    <a:pt x="685" y="121"/>
                  </a:lnTo>
                  <a:lnTo>
                    <a:pt x="737" y="135"/>
                  </a:lnTo>
                  <a:lnTo>
                    <a:pt x="787" y="149"/>
                  </a:lnTo>
                  <a:lnTo>
                    <a:pt x="838" y="163"/>
                  </a:lnTo>
                  <a:lnTo>
                    <a:pt x="885" y="178"/>
                  </a:lnTo>
                  <a:lnTo>
                    <a:pt x="932" y="192"/>
                  </a:lnTo>
                  <a:lnTo>
                    <a:pt x="976" y="204"/>
                  </a:lnTo>
                  <a:lnTo>
                    <a:pt x="1019" y="217"/>
                  </a:lnTo>
                  <a:lnTo>
                    <a:pt x="1061" y="230"/>
                  </a:lnTo>
                  <a:lnTo>
                    <a:pt x="1101" y="242"/>
                  </a:lnTo>
                  <a:lnTo>
                    <a:pt x="1136" y="254"/>
                  </a:lnTo>
                  <a:lnTo>
                    <a:pt x="1172" y="265"/>
                  </a:lnTo>
                  <a:lnTo>
                    <a:pt x="1204" y="275"/>
                  </a:lnTo>
                  <a:lnTo>
                    <a:pt x="1235" y="285"/>
                  </a:lnTo>
                  <a:lnTo>
                    <a:pt x="1263" y="294"/>
                  </a:lnTo>
                  <a:lnTo>
                    <a:pt x="1288" y="302"/>
                  </a:lnTo>
                  <a:lnTo>
                    <a:pt x="1311" y="310"/>
                  </a:lnTo>
                  <a:lnTo>
                    <a:pt x="1331" y="317"/>
                  </a:lnTo>
                  <a:lnTo>
                    <a:pt x="1348" y="323"/>
                  </a:lnTo>
                  <a:lnTo>
                    <a:pt x="1362" y="328"/>
                  </a:lnTo>
                  <a:lnTo>
                    <a:pt x="1373" y="332"/>
                  </a:lnTo>
                  <a:lnTo>
                    <a:pt x="1381" y="335"/>
                  </a:lnTo>
                  <a:lnTo>
                    <a:pt x="1386" y="336"/>
                  </a:lnTo>
                  <a:lnTo>
                    <a:pt x="1387" y="337"/>
                  </a:lnTo>
                  <a:lnTo>
                    <a:pt x="1385" y="337"/>
                  </a:lnTo>
                  <a:lnTo>
                    <a:pt x="1379" y="337"/>
                  </a:lnTo>
                  <a:lnTo>
                    <a:pt x="1369" y="337"/>
                  </a:lnTo>
                  <a:lnTo>
                    <a:pt x="1356" y="338"/>
                  </a:lnTo>
                  <a:lnTo>
                    <a:pt x="1339" y="338"/>
                  </a:lnTo>
                  <a:lnTo>
                    <a:pt x="1318" y="338"/>
                  </a:lnTo>
                  <a:lnTo>
                    <a:pt x="1295" y="338"/>
                  </a:lnTo>
                  <a:lnTo>
                    <a:pt x="1268" y="339"/>
                  </a:lnTo>
                  <a:lnTo>
                    <a:pt x="1239" y="339"/>
                  </a:lnTo>
                  <a:lnTo>
                    <a:pt x="1206" y="339"/>
                  </a:lnTo>
                  <a:lnTo>
                    <a:pt x="1171" y="340"/>
                  </a:lnTo>
                  <a:lnTo>
                    <a:pt x="1134" y="341"/>
                  </a:lnTo>
                  <a:lnTo>
                    <a:pt x="1094" y="341"/>
                  </a:lnTo>
                  <a:lnTo>
                    <a:pt x="1052" y="341"/>
                  </a:lnTo>
                  <a:lnTo>
                    <a:pt x="1009" y="342"/>
                  </a:lnTo>
                  <a:lnTo>
                    <a:pt x="963" y="342"/>
                  </a:lnTo>
                  <a:lnTo>
                    <a:pt x="916" y="343"/>
                  </a:lnTo>
                  <a:lnTo>
                    <a:pt x="866" y="343"/>
                  </a:lnTo>
                  <a:lnTo>
                    <a:pt x="816" y="344"/>
                  </a:lnTo>
                  <a:lnTo>
                    <a:pt x="764" y="345"/>
                  </a:lnTo>
                  <a:lnTo>
                    <a:pt x="711" y="345"/>
                  </a:lnTo>
                  <a:lnTo>
                    <a:pt x="657" y="346"/>
                  </a:lnTo>
                  <a:lnTo>
                    <a:pt x="603" y="346"/>
                  </a:lnTo>
                  <a:lnTo>
                    <a:pt x="547" y="347"/>
                  </a:lnTo>
                  <a:lnTo>
                    <a:pt x="492" y="348"/>
                  </a:lnTo>
                  <a:lnTo>
                    <a:pt x="435" y="348"/>
                  </a:lnTo>
                  <a:lnTo>
                    <a:pt x="379" y="348"/>
                  </a:lnTo>
                  <a:lnTo>
                    <a:pt x="322" y="349"/>
                  </a:lnTo>
                  <a:lnTo>
                    <a:pt x="265" y="349"/>
                  </a:lnTo>
                  <a:lnTo>
                    <a:pt x="208" y="350"/>
                  </a:lnTo>
                  <a:lnTo>
                    <a:pt x="153" y="350"/>
                  </a:lnTo>
                  <a:lnTo>
                    <a:pt x="98" y="351"/>
                  </a:lnTo>
                  <a:lnTo>
                    <a:pt x="68" y="338"/>
                  </a:lnTo>
                  <a:lnTo>
                    <a:pt x="43" y="321"/>
                  </a:lnTo>
                  <a:lnTo>
                    <a:pt x="26" y="300"/>
                  </a:lnTo>
                  <a:lnTo>
                    <a:pt x="11" y="277"/>
                  </a:lnTo>
                  <a:lnTo>
                    <a:pt x="3" y="251"/>
                  </a:lnTo>
                  <a:lnTo>
                    <a:pt x="0" y="224"/>
                  </a:lnTo>
                  <a:lnTo>
                    <a:pt x="1" y="196"/>
                  </a:lnTo>
                  <a:lnTo>
                    <a:pt x="6" y="166"/>
                  </a:lnTo>
                  <a:lnTo>
                    <a:pt x="15" y="138"/>
                  </a:lnTo>
                  <a:lnTo>
                    <a:pt x="29" y="111"/>
                  </a:lnTo>
                  <a:lnTo>
                    <a:pt x="45" y="85"/>
                  </a:lnTo>
                  <a:lnTo>
                    <a:pt x="66" y="61"/>
                  </a:lnTo>
                  <a:lnTo>
                    <a:pt x="88" y="40"/>
                  </a:lnTo>
                  <a:lnTo>
                    <a:pt x="115" y="23"/>
                  </a:lnTo>
                  <a:lnTo>
                    <a:pt x="144" y="9"/>
                  </a:lnTo>
                  <a:lnTo>
                    <a:pt x="176" y="0"/>
                  </a:lnTo>
                </a:path>
              </a:pathLst>
            </a:custGeom>
            <a:solidFill>
              <a:srgbClr val="C0C0C0"/>
            </a:solidFill>
            <a:ln w="12700" cap="rnd" cmpd="sng">
              <a:noFill/>
              <a:prstDash val="solid"/>
              <a:round/>
              <a:headEnd type="none" w="med" len="med"/>
              <a:tailEnd type="none" w="med" len="med"/>
            </a:ln>
          </p:spPr>
          <p:txBody>
            <a:bodyPr/>
            <a:lstStyle/>
            <a:p>
              <a:endParaRPr lang="en-GB"/>
            </a:p>
          </p:txBody>
        </p:sp>
      </p:grpSp>
      <p:sp>
        <p:nvSpPr>
          <p:cNvPr id="180235" name="Line 11"/>
          <p:cNvSpPr>
            <a:spLocks noChangeShapeType="1"/>
          </p:cNvSpPr>
          <p:nvPr/>
        </p:nvSpPr>
        <p:spPr bwMode="auto">
          <a:xfrm>
            <a:off x="395288" y="4868863"/>
            <a:ext cx="7705725" cy="0"/>
          </a:xfrm>
          <a:prstGeom prst="line">
            <a:avLst/>
          </a:prstGeom>
          <a:noFill/>
          <a:ln w="50800">
            <a:solidFill>
              <a:srgbClr val="FFFF00"/>
            </a:solidFill>
            <a:round/>
            <a:headEnd/>
            <a:tailEnd type="triangle" w="med" len="med"/>
          </a:ln>
        </p:spPr>
        <p:txBody>
          <a:bodyPr/>
          <a:lstStyle/>
          <a:p>
            <a:endParaRPr lang="en-GB"/>
          </a:p>
        </p:txBody>
      </p:sp>
      <p:sp>
        <p:nvSpPr>
          <p:cNvPr id="180237" name="Text Box 13"/>
          <p:cNvSpPr txBox="1">
            <a:spLocks noChangeArrowheads="1"/>
          </p:cNvSpPr>
          <p:nvPr/>
        </p:nvSpPr>
        <p:spPr bwMode="auto">
          <a:xfrm>
            <a:off x="900113" y="4916488"/>
            <a:ext cx="3455987" cy="457200"/>
          </a:xfrm>
          <a:prstGeom prst="rect">
            <a:avLst/>
          </a:prstGeom>
          <a:noFill/>
          <a:ln w="0" algn="ctr">
            <a:noFill/>
            <a:miter lim="800000"/>
            <a:headEnd/>
            <a:tailEnd/>
          </a:ln>
        </p:spPr>
        <p:txBody>
          <a:bodyPr>
            <a:spAutoFit/>
          </a:bodyPr>
          <a:lstStyle/>
          <a:p>
            <a:pPr>
              <a:spcBef>
                <a:spcPct val="50000"/>
              </a:spcBef>
            </a:pPr>
            <a:r>
              <a:rPr lang="en-GB" sz="2400" b="1" dirty="0">
                <a:solidFill>
                  <a:srgbClr val="FFFF00"/>
                </a:solidFill>
              </a:rPr>
              <a:t>Relative </a:t>
            </a:r>
            <a:r>
              <a:rPr lang="en-GB" sz="2400" b="1" dirty="0" smtClean="0">
                <a:solidFill>
                  <a:srgbClr val="FFFF00"/>
                </a:solidFill>
              </a:rPr>
              <a:t>airflow</a:t>
            </a:r>
            <a:endParaRPr lang="en-GB" sz="2400" b="1" dirty="0">
              <a:solidFill>
                <a:srgbClr val="FFFF00"/>
              </a:solidFill>
            </a:endParaRPr>
          </a:p>
        </p:txBody>
      </p:sp>
      <p:sp>
        <p:nvSpPr>
          <p:cNvPr id="180238" name="Text Box 14"/>
          <p:cNvSpPr txBox="1">
            <a:spLocks noChangeArrowheads="1"/>
          </p:cNvSpPr>
          <p:nvPr/>
        </p:nvSpPr>
        <p:spPr bwMode="auto">
          <a:xfrm rot="477705">
            <a:off x="2626588" y="3843576"/>
            <a:ext cx="1229790" cy="461665"/>
          </a:xfrm>
          <a:prstGeom prst="rect">
            <a:avLst/>
          </a:prstGeom>
          <a:noFill/>
          <a:ln w="0" algn="ctr">
            <a:noFill/>
            <a:miter lim="800000"/>
            <a:headEnd/>
            <a:tailEnd/>
          </a:ln>
        </p:spPr>
        <p:txBody>
          <a:bodyPr wrap="square">
            <a:spAutoFit/>
          </a:bodyPr>
          <a:lstStyle/>
          <a:p>
            <a:pPr>
              <a:spcBef>
                <a:spcPct val="50000"/>
              </a:spcBef>
            </a:pPr>
            <a:r>
              <a:rPr lang="en-GB" sz="2400" b="1" dirty="0">
                <a:solidFill>
                  <a:srgbClr val="C00000"/>
                </a:solidFill>
              </a:rPr>
              <a:t>Chord</a:t>
            </a:r>
          </a:p>
        </p:txBody>
      </p:sp>
      <p:sp>
        <p:nvSpPr>
          <p:cNvPr id="180239" name="Text Box 15"/>
          <p:cNvSpPr txBox="1">
            <a:spLocks noChangeArrowheads="1"/>
          </p:cNvSpPr>
          <p:nvPr/>
        </p:nvSpPr>
        <p:spPr bwMode="auto">
          <a:xfrm>
            <a:off x="1116013" y="1484313"/>
            <a:ext cx="6624637" cy="523220"/>
          </a:xfrm>
          <a:prstGeom prst="rect">
            <a:avLst/>
          </a:prstGeom>
          <a:noFill/>
          <a:ln w="0" algn="ctr">
            <a:noFill/>
            <a:miter lim="800000"/>
            <a:headEnd/>
            <a:tailEnd/>
          </a:ln>
        </p:spPr>
        <p:txBody>
          <a:bodyPr>
            <a:spAutoFit/>
          </a:bodyPr>
          <a:lstStyle/>
          <a:p>
            <a:pPr>
              <a:spcBef>
                <a:spcPct val="50000"/>
              </a:spcBef>
            </a:pPr>
            <a:r>
              <a:rPr lang="en-GB" sz="2800" b="1" dirty="0">
                <a:solidFill>
                  <a:srgbClr val="FFFF00"/>
                </a:solidFill>
              </a:rPr>
              <a:t>Flap </a:t>
            </a:r>
            <a:r>
              <a:rPr lang="en-GB" sz="2800" b="1" dirty="0" smtClean="0">
                <a:solidFill>
                  <a:srgbClr val="FFFF00"/>
                </a:solidFill>
              </a:rPr>
              <a:t>lowered</a:t>
            </a:r>
            <a:endParaRPr lang="en-GB" sz="2800" b="1" dirty="0">
              <a:solidFill>
                <a:srgbClr val="FFFF00"/>
              </a:solidFill>
            </a:endParaRPr>
          </a:p>
        </p:txBody>
      </p:sp>
      <p:grpSp>
        <p:nvGrpSpPr>
          <p:cNvPr id="5" name="Group 19"/>
          <p:cNvGrpSpPr>
            <a:grpSpLocks/>
          </p:cNvGrpSpPr>
          <p:nvPr/>
        </p:nvGrpSpPr>
        <p:grpSpPr bwMode="auto">
          <a:xfrm>
            <a:off x="0" y="3933828"/>
            <a:ext cx="8101013" cy="935038"/>
            <a:chOff x="0" y="2478"/>
            <a:chExt cx="5103" cy="589"/>
          </a:xfrm>
        </p:grpSpPr>
        <p:sp>
          <p:nvSpPr>
            <p:cNvPr id="46093" name="Line 12"/>
            <p:cNvSpPr>
              <a:spLocks noChangeShapeType="1"/>
            </p:cNvSpPr>
            <p:nvPr/>
          </p:nvSpPr>
          <p:spPr bwMode="auto">
            <a:xfrm>
              <a:off x="884" y="2568"/>
              <a:ext cx="4219" cy="499"/>
            </a:xfrm>
            <a:prstGeom prst="line">
              <a:avLst/>
            </a:prstGeom>
            <a:noFill/>
            <a:ln w="50800">
              <a:solidFill>
                <a:srgbClr val="C00000"/>
              </a:solidFill>
              <a:prstDash val="dash"/>
              <a:round/>
              <a:headEnd/>
              <a:tailEnd/>
            </a:ln>
          </p:spPr>
          <p:txBody>
            <a:bodyPr/>
            <a:lstStyle/>
            <a:p>
              <a:endParaRPr lang="en-GB"/>
            </a:p>
          </p:txBody>
        </p:sp>
        <p:sp>
          <p:nvSpPr>
            <p:cNvPr id="46094" name="Line 16"/>
            <p:cNvSpPr>
              <a:spLocks noChangeShapeType="1"/>
            </p:cNvSpPr>
            <p:nvPr/>
          </p:nvSpPr>
          <p:spPr bwMode="auto">
            <a:xfrm>
              <a:off x="0" y="2478"/>
              <a:ext cx="839" cy="91"/>
            </a:xfrm>
            <a:prstGeom prst="line">
              <a:avLst/>
            </a:prstGeom>
            <a:noFill/>
            <a:ln w="50800">
              <a:solidFill>
                <a:srgbClr val="C00000"/>
              </a:solidFill>
              <a:prstDash val="dash"/>
              <a:round/>
              <a:headEnd/>
              <a:tailEnd/>
            </a:ln>
          </p:spPr>
          <p:txBody>
            <a:bodyPr/>
            <a:lstStyle/>
            <a:p>
              <a:endParaRPr lang="en-GB"/>
            </a:p>
          </p:txBody>
        </p:sp>
      </p:grpSp>
      <p:sp>
        <p:nvSpPr>
          <p:cNvPr id="180242" name="Text Box 18"/>
          <p:cNvSpPr txBox="1">
            <a:spLocks noChangeArrowheads="1"/>
          </p:cNvSpPr>
          <p:nvPr/>
        </p:nvSpPr>
        <p:spPr bwMode="auto">
          <a:xfrm>
            <a:off x="4643438" y="4437063"/>
            <a:ext cx="1512887" cy="457200"/>
          </a:xfrm>
          <a:prstGeom prst="rect">
            <a:avLst/>
          </a:prstGeom>
          <a:noFill/>
          <a:ln w="0" algn="ctr">
            <a:noFill/>
            <a:miter lim="800000"/>
            <a:headEnd/>
            <a:tailEnd/>
          </a:ln>
        </p:spPr>
        <p:txBody>
          <a:bodyPr>
            <a:spAutoFit/>
          </a:bodyPr>
          <a:lstStyle/>
          <a:p>
            <a:pPr>
              <a:spcBef>
                <a:spcPct val="50000"/>
              </a:spcBef>
            </a:pPr>
            <a:r>
              <a:rPr lang="el-GR" sz="2400" b="1" dirty="0">
                <a:solidFill>
                  <a:srgbClr val="FFFF00"/>
                </a:solidFill>
                <a:latin typeface="Comic Sans MS" pitchFamily="66" charset="0"/>
                <a:cs typeface="Times New Roman" pitchFamily="18" charset="0"/>
              </a:rPr>
              <a:t>α</a:t>
            </a:r>
          </a:p>
        </p:txBody>
      </p:sp>
      <p:sp>
        <p:nvSpPr>
          <p:cNvPr id="180245" name="Text Box 21"/>
          <p:cNvSpPr txBox="1">
            <a:spLocks noChangeArrowheads="1"/>
          </p:cNvSpPr>
          <p:nvPr/>
        </p:nvSpPr>
        <p:spPr bwMode="auto">
          <a:xfrm>
            <a:off x="1115616" y="1484784"/>
            <a:ext cx="6624637" cy="523220"/>
          </a:xfrm>
          <a:prstGeom prst="rect">
            <a:avLst/>
          </a:prstGeom>
          <a:noFill/>
          <a:ln w="0" algn="ctr">
            <a:noFill/>
            <a:miter lim="800000"/>
            <a:headEnd/>
            <a:tailEnd/>
          </a:ln>
        </p:spPr>
        <p:txBody>
          <a:bodyPr>
            <a:spAutoFit/>
          </a:bodyPr>
          <a:lstStyle/>
          <a:p>
            <a:pPr>
              <a:spcBef>
                <a:spcPct val="50000"/>
              </a:spcBef>
            </a:pPr>
            <a:r>
              <a:rPr lang="en-GB" sz="2800" b="1" dirty="0">
                <a:solidFill>
                  <a:srgbClr val="FFFF00"/>
                </a:solidFill>
              </a:rPr>
              <a:t>Basic </a:t>
            </a:r>
            <a:r>
              <a:rPr lang="en-GB" sz="2800" b="1" dirty="0" smtClean="0">
                <a:solidFill>
                  <a:srgbClr val="FFFF00"/>
                </a:solidFill>
              </a:rPr>
              <a:t>‘clean</a:t>
            </a:r>
            <a:r>
              <a:rPr lang="en-GB" sz="2800" b="1" dirty="0">
                <a:solidFill>
                  <a:srgbClr val="FFFF00"/>
                </a:solidFill>
              </a:rPr>
              <a:t>’ </a:t>
            </a:r>
            <a:r>
              <a:rPr lang="en-GB" sz="2800" b="1" dirty="0" smtClean="0">
                <a:solidFill>
                  <a:srgbClr val="FFFF00"/>
                </a:solidFill>
              </a:rPr>
              <a:t>situation</a:t>
            </a:r>
            <a:endParaRPr lang="en-GB" sz="2800" b="1" dirty="0">
              <a:solidFill>
                <a:srgbClr val="FFFF00"/>
              </a:solidFill>
            </a:endParaRPr>
          </a:p>
        </p:txBody>
      </p:sp>
      <p:sp>
        <p:nvSpPr>
          <p:cNvPr id="180246" name="Text Box 22"/>
          <p:cNvSpPr txBox="1">
            <a:spLocks noChangeArrowheads="1"/>
          </p:cNvSpPr>
          <p:nvPr/>
        </p:nvSpPr>
        <p:spPr bwMode="auto">
          <a:xfrm>
            <a:off x="251520" y="5949280"/>
            <a:ext cx="4967660" cy="523220"/>
          </a:xfrm>
          <a:prstGeom prst="rect">
            <a:avLst/>
          </a:prstGeom>
          <a:noFill/>
          <a:ln w="0" algn="ctr">
            <a:noFill/>
            <a:miter lim="800000"/>
            <a:headEnd/>
            <a:tailEnd/>
          </a:ln>
        </p:spPr>
        <p:txBody>
          <a:bodyPr wrap="square">
            <a:spAutoFit/>
          </a:bodyPr>
          <a:lstStyle/>
          <a:p>
            <a:pPr algn="ctr">
              <a:spcBef>
                <a:spcPct val="50000"/>
              </a:spcBef>
            </a:pPr>
            <a:r>
              <a:rPr lang="en-GB" sz="2800" b="1" dirty="0">
                <a:solidFill>
                  <a:srgbClr val="FFFF00"/>
                </a:solidFill>
              </a:rPr>
              <a:t>Effective </a:t>
            </a:r>
            <a:r>
              <a:rPr lang="en-GB" sz="2800" b="1" dirty="0" smtClean="0">
                <a:solidFill>
                  <a:srgbClr val="FFFF00"/>
                </a:solidFill>
              </a:rPr>
              <a:t>increase </a:t>
            </a:r>
            <a:r>
              <a:rPr lang="en-GB" sz="2800" b="1" dirty="0">
                <a:solidFill>
                  <a:srgbClr val="FFFF00"/>
                </a:solidFill>
              </a:rPr>
              <a:t>in </a:t>
            </a:r>
            <a:r>
              <a:rPr lang="en-GB" sz="2800" b="1" dirty="0" err="1">
                <a:solidFill>
                  <a:srgbClr val="FFFF00"/>
                </a:solidFill>
              </a:rPr>
              <a:t>AoA</a:t>
            </a:r>
            <a:endParaRPr lang="en-GB" sz="28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80245"/>
                                        </p:tgtEl>
                                      </p:cBhvr>
                                    </p:animEffect>
                                    <p:set>
                                      <p:cBhvr>
                                        <p:cTn id="7" dur="1" fill="hold">
                                          <p:stCondLst>
                                            <p:cond delay="1999"/>
                                          </p:stCondLst>
                                        </p:cTn>
                                        <p:tgtEl>
                                          <p:spTgt spid="18024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80239"/>
                                        </p:tgtEl>
                                        <p:attrNameLst>
                                          <p:attrName>style.visibility</p:attrName>
                                        </p:attrNameLst>
                                      </p:cBhvr>
                                      <p:to>
                                        <p:strVal val="visible"/>
                                      </p:to>
                                    </p:set>
                                    <p:animEffect transition="in" filter="fade">
                                      <p:cBhvr>
                                        <p:cTn id="10" dur="2000"/>
                                        <p:tgtEl>
                                          <p:spTgt spid="180239"/>
                                        </p:tgtEl>
                                      </p:cBhvr>
                                    </p:animEffect>
                                  </p:childTnLst>
                                </p:cTn>
                              </p:par>
                              <p:par>
                                <p:cTn id="11" presetID="10" presetClass="exit" presetSubtype="0" fill="hold" grpId="0" nodeType="withEffect">
                                  <p:stCondLst>
                                    <p:cond delay="0"/>
                                  </p:stCondLst>
                                  <p:childTnLst>
                                    <p:animEffect transition="out" filter="fade">
                                      <p:cBhvr>
                                        <p:cTn id="12" dur="2000"/>
                                        <p:tgtEl>
                                          <p:spTgt spid="180238"/>
                                        </p:tgtEl>
                                      </p:cBhvr>
                                    </p:animEffect>
                                    <p:set>
                                      <p:cBhvr>
                                        <p:cTn id="13" dur="1" fill="hold">
                                          <p:stCondLst>
                                            <p:cond delay="1999"/>
                                          </p:stCondLst>
                                        </p:cTn>
                                        <p:tgtEl>
                                          <p:spTgt spid="18023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80237"/>
                                        </p:tgtEl>
                                      </p:cBhvr>
                                    </p:animEffect>
                                    <p:set>
                                      <p:cBhvr>
                                        <p:cTn id="16" dur="1" fill="hold">
                                          <p:stCondLst>
                                            <p:cond delay="1999"/>
                                          </p:stCondLst>
                                        </p:cTn>
                                        <p:tgtEl>
                                          <p:spTgt spid="18023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1200000">
                                      <p:cBhvr>
                                        <p:cTn id="20" dur="2000" fill="hold"/>
                                        <p:tgtEl>
                                          <p:spTgt spid="4"/>
                                        </p:tgtEl>
                                        <p:attrNameLst>
                                          <p:attrName>r</p:attrName>
                                        </p:attrNameLst>
                                      </p:cBhvr>
                                    </p:animRot>
                                  </p:childTnLst>
                                </p:cTn>
                              </p:par>
                              <p:par>
                                <p:cTn id="21" presetID="8" presetClass="emph" presetSubtype="0" fill="hold" nodeType="withEffect">
                                  <p:stCondLst>
                                    <p:cond delay="0"/>
                                  </p:stCondLst>
                                  <p:childTnLst>
                                    <p:animRot by="330000">
                                      <p:cBhvr>
                                        <p:cTn id="22" dur="2000" fill="hold"/>
                                        <p:tgtEl>
                                          <p:spTgt spid="5"/>
                                        </p:tgtEl>
                                        <p:attrNameLst>
                                          <p:attrName>r</p:attrName>
                                        </p:attrNameLst>
                                      </p:cBhvr>
                                    </p:animRot>
                                  </p:childTnLst>
                                </p:cTn>
                              </p:par>
                              <p:par>
                                <p:cTn id="23" presetID="0" presetClass="path" presetSubtype="0" fill="hold" grpId="0" nodeType="withEffect">
                                  <p:stCondLst>
                                    <p:cond delay="0"/>
                                  </p:stCondLst>
                                  <p:childTnLst>
                                    <p:animMotion origin="layout" path="M -3.33333E-6 -2.94798E-6 L -0.0118 0.09434 " pathEditMode="relative" rAng="0" ptsTypes="AA">
                                      <p:cBhvr>
                                        <p:cTn id="24" dur="2000" fill="hold"/>
                                        <p:tgtEl>
                                          <p:spTgt spid="180235"/>
                                        </p:tgtEl>
                                        <p:attrNameLst>
                                          <p:attrName>ppt_x</p:attrName>
                                          <p:attrName>ppt_y</p:attrName>
                                        </p:attrNameLst>
                                      </p:cBhvr>
                                      <p:rCtr x="-6" y="47"/>
                                    </p:animMotion>
                                  </p:childTnLst>
                                </p:cTn>
                              </p:par>
                              <p:par>
                                <p:cTn id="25" presetID="0" presetClass="path" presetSubtype="0" fill="hold" grpId="0" nodeType="withEffect">
                                  <p:stCondLst>
                                    <p:cond delay="0"/>
                                  </p:stCondLst>
                                  <p:childTnLst>
                                    <p:animMotion origin="layout" path="M -1.38889E-6 2.42775E-6 L -0.01163 0.08208 " pathEditMode="relative" rAng="0" ptsTypes="AA">
                                      <p:cBhvr>
                                        <p:cTn id="26" dur="2000" fill="hold"/>
                                        <p:tgtEl>
                                          <p:spTgt spid="180242"/>
                                        </p:tgtEl>
                                        <p:attrNameLst>
                                          <p:attrName>ppt_x</p:attrName>
                                          <p:attrName>ppt_y</p:attrName>
                                        </p:attrNameLst>
                                      </p:cBhvr>
                                      <p:rCtr x="-6" y="41"/>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0246">
                                            <p:txEl>
                                              <p:pRg st="0" end="0"/>
                                            </p:txEl>
                                          </p:spTgt>
                                        </p:tgtEl>
                                        <p:attrNameLst>
                                          <p:attrName>style.visibility</p:attrName>
                                        </p:attrNameLst>
                                      </p:cBhvr>
                                      <p:to>
                                        <p:strVal val="visible"/>
                                      </p:to>
                                    </p:set>
                                    <p:animEffect transition="in" filter="wipe(left)">
                                      <p:cBhvr>
                                        <p:cTn id="31" dur="2000"/>
                                        <p:tgtEl>
                                          <p:spTgt spid="1802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5" grpId="0" animBg="1"/>
      <p:bldP spid="180237" grpId="0"/>
      <p:bldP spid="180238" grpId="0"/>
      <p:bldP spid="180239" grpId="0"/>
      <p:bldP spid="180242" grpId="0"/>
      <p:bldP spid="18024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83" name="Line 11"/>
          <p:cNvSpPr>
            <a:spLocks noChangeShapeType="1"/>
          </p:cNvSpPr>
          <p:nvPr/>
        </p:nvSpPr>
        <p:spPr bwMode="auto">
          <a:xfrm>
            <a:off x="269875" y="5516563"/>
            <a:ext cx="7705725" cy="0"/>
          </a:xfrm>
          <a:prstGeom prst="line">
            <a:avLst/>
          </a:prstGeom>
          <a:noFill/>
          <a:ln w="50800">
            <a:solidFill>
              <a:srgbClr val="FFFF00"/>
            </a:solidFill>
            <a:round/>
            <a:headEnd/>
            <a:tailEnd type="triangle" w="med" len="med"/>
          </a:ln>
        </p:spPr>
        <p:txBody>
          <a:bodyPr/>
          <a:lstStyle/>
          <a:p>
            <a:endParaRPr lang="en-GB" sz="2400" b="1">
              <a:solidFill>
                <a:srgbClr val="FFFF00"/>
              </a:solidFill>
            </a:endParaRPr>
          </a:p>
        </p:txBody>
      </p:sp>
      <p:sp>
        <p:nvSpPr>
          <p:cNvPr id="182286" name="Text Box 14"/>
          <p:cNvSpPr txBox="1">
            <a:spLocks noChangeArrowheads="1"/>
          </p:cNvSpPr>
          <p:nvPr/>
        </p:nvSpPr>
        <p:spPr bwMode="auto">
          <a:xfrm>
            <a:off x="1115616" y="1484784"/>
            <a:ext cx="6624637" cy="523220"/>
          </a:xfrm>
          <a:prstGeom prst="rect">
            <a:avLst/>
          </a:prstGeom>
          <a:noFill/>
          <a:ln w="0" algn="ctr">
            <a:noFill/>
            <a:miter lim="800000"/>
            <a:headEnd/>
            <a:tailEnd/>
          </a:ln>
        </p:spPr>
        <p:txBody>
          <a:bodyPr>
            <a:spAutoFit/>
          </a:bodyPr>
          <a:lstStyle/>
          <a:p>
            <a:pPr>
              <a:spcBef>
                <a:spcPct val="50000"/>
              </a:spcBef>
            </a:pPr>
            <a:r>
              <a:rPr lang="en-GB" sz="2800" b="1" dirty="0">
                <a:solidFill>
                  <a:srgbClr val="FFFF00"/>
                </a:solidFill>
              </a:rPr>
              <a:t>Flap Lowered</a:t>
            </a:r>
          </a:p>
        </p:txBody>
      </p:sp>
      <p:sp>
        <p:nvSpPr>
          <p:cNvPr id="182290" name="Text Box 18"/>
          <p:cNvSpPr txBox="1">
            <a:spLocks noChangeArrowheads="1"/>
          </p:cNvSpPr>
          <p:nvPr/>
        </p:nvSpPr>
        <p:spPr bwMode="auto">
          <a:xfrm>
            <a:off x="4533900" y="4994275"/>
            <a:ext cx="1512888" cy="457200"/>
          </a:xfrm>
          <a:prstGeom prst="rect">
            <a:avLst/>
          </a:prstGeom>
          <a:noFill/>
          <a:ln w="0" algn="ctr">
            <a:noFill/>
            <a:miter lim="800000"/>
            <a:headEnd/>
            <a:tailEnd/>
          </a:ln>
        </p:spPr>
        <p:txBody>
          <a:bodyPr>
            <a:spAutoFit/>
          </a:bodyPr>
          <a:lstStyle/>
          <a:p>
            <a:pPr>
              <a:spcBef>
                <a:spcPct val="50000"/>
              </a:spcBef>
            </a:pPr>
            <a:r>
              <a:rPr lang="el-GR" sz="2400" b="1">
                <a:solidFill>
                  <a:srgbClr val="FFFF00"/>
                </a:solidFill>
                <a:latin typeface="Comic Sans MS" pitchFamily="66" charset="0"/>
                <a:cs typeface="Times New Roman" pitchFamily="18" charset="0"/>
              </a:rPr>
              <a:t>α</a:t>
            </a:r>
          </a:p>
        </p:txBody>
      </p:sp>
      <p:grpSp>
        <p:nvGrpSpPr>
          <p:cNvPr id="2" name="Group 35"/>
          <p:cNvGrpSpPr>
            <a:grpSpLocks/>
          </p:cNvGrpSpPr>
          <p:nvPr/>
        </p:nvGrpSpPr>
        <p:grpSpPr bwMode="auto">
          <a:xfrm>
            <a:off x="-5221288" y="3284538"/>
            <a:ext cx="16130588" cy="1584325"/>
            <a:chOff x="-3289" y="2069"/>
            <a:chExt cx="10161" cy="998"/>
          </a:xfrm>
        </p:grpSpPr>
        <p:grpSp>
          <p:nvGrpSpPr>
            <p:cNvPr id="3" name="Group 21"/>
            <p:cNvGrpSpPr>
              <a:grpSpLocks/>
            </p:cNvGrpSpPr>
            <p:nvPr/>
          </p:nvGrpSpPr>
          <p:grpSpPr bwMode="auto">
            <a:xfrm>
              <a:off x="-3289" y="2069"/>
              <a:ext cx="8472" cy="998"/>
              <a:chOff x="-3289" y="2069"/>
              <a:chExt cx="8472" cy="998"/>
            </a:xfrm>
          </p:grpSpPr>
          <p:grpSp>
            <p:nvGrpSpPr>
              <p:cNvPr id="4" name="Group 2"/>
              <p:cNvGrpSpPr>
                <a:grpSpLocks/>
              </p:cNvGrpSpPr>
              <p:nvPr/>
            </p:nvGrpSpPr>
            <p:grpSpPr bwMode="auto">
              <a:xfrm>
                <a:off x="895" y="2328"/>
                <a:ext cx="3162" cy="571"/>
                <a:chOff x="895" y="2328"/>
                <a:chExt cx="3162" cy="571"/>
              </a:xfrm>
            </p:grpSpPr>
            <p:grpSp>
              <p:nvGrpSpPr>
                <p:cNvPr id="5" name="Group 3"/>
                <p:cNvGrpSpPr>
                  <a:grpSpLocks/>
                </p:cNvGrpSpPr>
                <p:nvPr/>
              </p:nvGrpSpPr>
              <p:grpSpPr bwMode="auto">
                <a:xfrm>
                  <a:off x="896" y="2328"/>
                  <a:ext cx="3161" cy="571"/>
                  <a:chOff x="896" y="2328"/>
                  <a:chExt cx="3161" cy="571"/>
                </a:xfrm>
              </p:grpSpPr>
              <p:sp>
                <p:nvSpPr>
                  <p:cNvPr id="47136" name="Freeform 4"/>
                  <p:cNvSpPr>
                    <a:spLocks/>
                  </p:cNvSpPr>
                  <p:nvPr/>
                </p:nvSpPr>
                <p:spPr bwMode="auto">
                  <a:xfrm rot="263420">
                    <a:off x="1364" y="2375"/>
                    <a:ext cx="2693" cy="524"/>
                  </a:xfrm>
                  <a:custGeom>
                    <a:avLst/>
                    <a:gdLst>
                      <a:gd name="T0" fmla="*/ 2658 w 2693"/>
                      <a:gd name="T1" fmla="*/ 182 h 524"/>
                      <a:gd name="T2" fmla="*/ 2596 w 2693"/>
                      <a:gd name="T3" fmla="*/ 201 h 524"/>
                      <a:gd name="T4" fmla="*/ 2543 w 2693"/>
                      <a:gd name="T5" fmla="*/ 233 h 524"/>
                      <a:gd name="T6" fmla="*/ 2502 w 2693"/>
                      <a:gd name="T7" fmla="*/ 276 h 524"/>
                      <a:gd name="T8" fmla="*/ 2476 w 2693"/>
                      <a:gd name="T9" fmla="*/ 325 h 524"/>
                      <a:gd name="T10" fmla="*/ 2466 w 2693"/>
                      <a:gd name="T11" fmla="*/ 378 h 524"/>
                      <a:gd name="T12" fmla="*/ 2475 w 2693"/>
                      <a:gd name="T13" fmla="*/ 432 h 524"/>
                      <a:gd name="T14" fmla="*/ 2507 w 2693"/>
                      <a:gd name="T15" fmla="*/ 485 h 524"/>
                      <a:gd name="T16" fmla="*/ 2468 w 2693"/>
                      <a:gd name="T17" fmla="*/ 511 h 524"/>
                      <a:gd name="T18" fmla="*/ 2334 w 2693"/>
                      <a:gd name="T19" fmla="*/ 514 h 524"/>
                      <a:gd name="T20" fmla="*/ 2194 w 2693"/>
                      <a:gd name="T21" fmla="*/ 517 h 524"/>
                      <a:gd name="T22" fmla="*/ 2046 w 2693"/>
                      <a:gd name="T23" fmla="*/ 520 h 524"/>
                      <a:gd name="T24" fmla="*/ 1892 w 2693"/>
                      <a:gd name="T25" fmla="*/ 521 h 524"/>
                      <a:gd name="T26" fmla="*/ 1735 w 2693"/>
                      <a:gd name="T27" fmla="*/ 523 h 524"/>
                      <a:gd name="T28" fmla="*/ 1574 w 2693"/>
                      <a:gd name="T29" fmla="*/ 523 h 524"/>
                      <a:gd name="T30" fmla="*/ 1413 w 2693"/>
                      <a:gd name="T31" fmla="*/ 523 h 524"/>
                      <a:gd name="T32" fmla="*/ 1249 w 2693"/>
                      <a:gd name="T33" fmla="*/ 522 h 524"/>
                      <a:gd name="T34" fmla="*/ 1087 w 2693"/>
                      <a:gd name="T35" fmla="*/ 521 h 524"/>
                      <a:gd name="T36" fmla="*/ 927 w 2693"/>
                      <a:gd name="T37" fmla="*/ 519 h 524"/>
                      <a:gd name="T38" fmla="*/ 770 w 2693"/>
                      <a:gd name="T39" fmla="*/ 516 h 524"/>
                      <a:gd name="T40" fmla="*/ 618 w 2693"/>
                      <a:gd name="T41" fmla="*/ 513 h 524"/>
                      <a:gd name="T42" fmla="*/ 470 w 2693"/>
                      <a:gd name="T43" fmla="*/ 509 h 524"/>
                      <a:gd name="T44" fmla="*/ 331 w 2693"/>
                      <a:gd name="T45" fmla="*/ 504 h 524"/>
                      <a:gd name="T46" fmla="*/ 200 w 2693"/>
                      <a:gd name="T47" fmla="*/ 498 h 524"/>
                      <a:gd name="T48" fmla="*/ 135 w 2693"/>
                      <a:gd name="T49" fmla="*/ 496 h 524"/>
                      <a:gd name="T50" fmla="*/ 125 w 2693"/>
                      <a:gd name="T51" fmla="*/ 494 h 524"/>
                      <a:gd name="T52" fmla="*/ 111 w 2693"/>
                      <a:gd name="T53" fmla="*/ 491 h 524"/>
                      <a:gd name="T54" fmla="*/ 94 w 2693"/>
                      <a:gd name="T55" fmla="*/ 485 h 524"/>
                      <a:gd name="T56" fmla="*/ 75 w 2693"/>
                      <a:gd name="T57" fmla="*/ 477 h 524"/>
                      <a:gd name="T58" fmla="*/ 56 w 2693"/>
                      <a:gd name="T59" fmla="*/ 466 h 524"/>
                      <a:gd name="T60" fmla="*/ 38 w 2693"/>
                      <a:gd name="T61" fmla="*/ 451 h 524"/>
                      <a:gd name="T62" fmla="*/ 22 w 2693"/>
                      <a:gd name="T63" fmla="*/ 434 h 524"/>
                      <a:gd name="T64" fmla="*/ 10 w 2693"/>
                      <a:gd name="T65" fmla="*/ 411 h 524"/>
                      <a:gd name="T66" fmla="*/ 2 w 2693"/>
                      <a:gd name="T67" fmla="*/ 385 h 524"/>
                      <a:gd name="T68" fmla="*/ 0 w 2693"/>
                      <a:gd name="T69" fmla="*/ 352 h 524"/>
                      <a:gd name="T70" fmla="*/ 5 w 2693"/>
                      <a:gd name="T71" fmla="*/ 315 h 524"/>
                      <a:gd name="T72" fmla="*/ 19 w 2693"/>
                      <a:gd name="T73" fmla="*/ 271 h 524"/>
                      <a:gd name="T74" fmla="*/ 43 w 2693"/>
                      <a:gd name="T75" fmla="*/ 222 h 524"/>
                      <a:gd name="T76" fmla="*/ 77 w 2693"/>
                      <a:gd name="T77" fmla="*/ 165 h 524"/>
                      <a:gd name="T78" fmla="*/ 124 w 2693"/>
                      <a:gd name="T79" fmla="*/ 101 h 524"/>
                      <a:gd name="T80" fmla="*/ 219 w 2693"/>
                      <a:gd name="T81" fmla="*/ 54 h 524"/>
                      <a:gd name="T82" fmla="*/ 360 w 2693"/>
                      <a:gd name="T83" fmla="*/ 33 h 524"/>
                      <a:gd name="T84" fmla="*/ 507 w 2693"/>
                      <a:gd name="T85" fmla="*/ 17 h 524"/>
                      <a:gd name="T86" fmla="*/ 662 w 2693"/>
                      <a:gd name="T87" fmla="*/ 7 h 524"/>
                      <a:gd name="T88" fmla="*/ 822 w 2693"/>
                      <a:gd name="T89" fmla="*/ 1 h 524"/>
                      <a:gd name="T90" fmla="*/ 985 w 2693"/>
                      <a:gd name="T91" fmla="*/ 0 h 524"/>
                      <a:gd name="T92" fmla="*/ 1152 w 2693"/>
                      <a:gd name="T93" fmla="*/ 3 h 524"/>
                      <a:gd name="T94" fmla="*/ 1322 w 2693"/>
                      <a:gd name="T95" fmla="*/ 10 h 524"/>
                      <a:gd name="T96" fmla="*/ 1492 w 2693"/>
                      <a:gd name="T97" fmla="*/ 20 h 524"/>
                      <a:gd name="T98" fmla="*/ 1663 w 2693"/>
                      <a:gd name="T99" fmla="*/ 33 h 524"/>
                      <a:gd name="T100" fmla="*/ 1831 w 2693"/>
                      <a:gd name="T101" fmla="*/ 50 h 524"/>
                      <a:gd name="T102" fmla="*/ 1999 w 2693"/>
                      <a:gd name="T103" fmla="*/ 69 h 524"/>
                      <a:gd name="T104" fmla="*/ 2162 w 2693"/>
                      <a:gd name="T105" fmla="*/ 90 h 524"/>
                      <a:gd name="T106" fmla="*/ 2321 w 2693"/>
                      <a:gd name="T107" fmla="*/ 113 h 524"/>
                      <a:gd name="T108" fmla="*/ 2475 w 2693"/>
                      <a:gd name="T109" fmla="*/ 138 h 524"/>
                      <a:gd name="T110" fmla="*/ 2622 w 2693"/>
                      <a:gd name="T111" fmla="*/ 164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3"/>
                      <a:gd name="T169" fmla="*/ 0 h 524"/>
                      <a:gd name="T170" fmla="*/ 2693 w 2693"/>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3" h="524">
                        <a:moveTo>
                          <a:pt x="2692" y="178"/>
                        </a:moveTo>
                        <a:lnTo>
                          <a:pt x="2658" y="182"/>
                        </a:lnTo>
                        <a:lnTo>
                          <a:pt x="2626" y="189"/>
                        </a:lnTo>
                        <a:lnTo>
                          <a:pt x="2596" y="201"/>
                        </a:lnTo>
                        <a:lnTo>
                          <a:pt x="2567" y="216"/>
                        </a:lnTo>
                        <a:lnTo>
                          <a:pt x="2543" y="233"/>
                        </a:lnTo>
                        <a:lnTo>
                          <a:pt x="2521" y="253"/>
                        </a:lnTo>
                        <a:lnTo>
                          <a:pt x="2502" y="276"/>
                        </a:lnTo>
                        <a:lnTo>
                          <a:pt x="2487" y="299"/>
                        </a:lnTo>
                        <a:lnTo>
                          <a:pt x="2476" y="325"/>
                        </a:lnTo>
                        <a:lnTo>
                          <a:pt x="2469" y="351"/>
                        </a:lnTo>
                        <a:lnTo>
                          <a:pt x="2466" y="378"/>
                        </a:lnTo>
                        <a:lnTo>
                          <a:pt x="2469" y="405"/>
                        </a:lnTo>
                        <a:lnTo>
                          <a:pt x="2475" y="432"/>
                        </a:lnTo>
                        <a:lnTo>
                          <a:pt x="2488" y="459"/>
                        </a:lnTo>
                        <a:lnTo>
                          <a:pt x="2507" y="485"/>
                        </a:lnTo>
                        <a:lnTo>
                          <a:pt x="2531" y="510"/>
                        </a:lnTo>
                        <a:lnTo>
                          <a:pt x="2468" y="511"/>
                        </a:lnTo>
                        <a:lnTo>
                          <a:pt x="2402" y="513"/>
                        </a:lnTo>
                        <a:lnTo>
                          <a:pt x="2334" y="514"/>
                        </a:lnTo>
                        <a:lnTo>
                          <a:pt x="2266" y="516"/>
                        </a:lnTo>
                        <a:lnTo>
                          <a:pt x="2194" y="517"/>
                        </a:lnTo>
                        <a:lnTo>
                          <a:pt x="2120" y="519"/>
                        </a:lnTo>
                        <a:lnTo>
                          <a:pt x="2046" y="520"/>
                        </a:lnTo>
                        <a:lnTo>
                          <a:pt x="1970" y="520"/>
                        </a:lnTo>
                        <a:lnTo>
                          <a:pt x="1892" y="521"/>
                        </a:lnTo>
                        <a:lnTo>
                          <a:pt x="1814" y="522"/>
                        </a:lnTo>
                        <a:lnTo>
                          <a:pt x="1735" y="523"/>
                        </a:lnTo>
                        <a:lnTo>
                          <a:pt x="1655" y="523"/>
                        </a:lnTo>
                        <a:lnTo>
                          <a:pt x="1574" y="523"/>
                        </a:lnTo>
                        <a:lnTo>
                          <a:pt x="1493" y="523"/>
                        </a:lnTo>
                        <a:lnTo>
                          <a:pt x="1413" y="523"/>
                        </a:lnTo>
                        <a:lnTo>
                          <a:pt x="1330" y="523"/>
                        </a:lnTo>
                        <a:lnTo>
                          <a:pt x="1249" y="522"/>
                        </a:lnTo>
                        <a:lnTo>
                          <a:pt x="1168" y="521"/>
                        </a:lnTo>
                        <a:lnTo>
                          <a:pt x="1087" y="521"/>
                        </a:lnTo>
                        <a:lnTo>
                          <a:pt x="1006" y="520"/>
                        </a:lnTo>
                        <a:lnTo>
                          <a:pt x="927" y="519"/>
                        </a:lnTo>
                        <a:lnTo>
                          <a:pt x="848" y="518"/>
                        </a:lnTo>
                        <a:lnTo>
                          <a:pt x="770" y="516"/>
                        </a:lnTo>
                        <a:lnTo>
                          <a:pt x="693" y="514"/>
                        </a:lnTo>
                        <a:lnTo>
                          <a:pt x="618" y="513"/>
                        </a:lnTo>
                        <a:lnTo>
                          <a:pt x="544" y="511"/>
                        </a:lnTo>
                        <a:lnTo>
                          <a:pt x="470" y="509"/>
                        </a:lnTo>
                        <a:lnTo>
                          <a:pt x="401" y="506"/>
                        </a:lnTo>
                        <a:lnTo>
                          <a:pt x="331" y="504"/>
                        </a:lnTo>
                        <a:lnTo>
                          <a:pt x="264" y="501"/>
                        </a:lnTo>
                        <a:lnTo>
                          <a:pt x="200" y="498"/>
                        </a:lnTo>
                        <a:lnTo>
                          <a:pt x="137" y="496"/>
                        </a:lnTo>
                        <a:lnTo>
                          <a:pt x="135" y="496"/>
                        </a:lnTo>
                        <a:lnTo>
                          <a:pt x="131" y="495"/>
                        </a:lnTo>
                        <a:lnTo>
                          <a:pt x="125" y="494"/>
                        </a:lnTo>
                        <a:lnTo>
                          <a:pt x="118" y="493"/>
                        </a:lnTo>
                        <a:lnTo>
                          <a:pt x="111" y="491"/>
                        </a:lnTo>
                        <a:lnTo>
                          <a:pt x="103" y="488"/>
                        </a:lnTo>
                        <a:lnTo>
                          <a:pt x="94" y="485"/>
                        </a:lnTo>
                        <a:lnTo>
                          <a:pt x="85" y="481"/>
                        </a:lnTo>
                        <a:lnTo>
                          <a:pt x="75" y="477"/>
                        </a:lnTo>
                        <a:lnTo>
                          <a:pt x="66" y="472"/>
                        </a:lnTo>
                        <a:lnTo>
                          <a:pt x="56" y="466"/>
                        </a:lnTo>
                        <a:lnTo>
                          <a:pt x="47" y="459"/>
                        </a:lnTo>
                        <a:lnTo>
                          <a:pt x="38" y="451"/>
                        </a:lnTo>
                        <a:lnTo>
                          <a:pt x="30" y="444"/>
                        </a:lnTo>
                        <a:lnTo>
                          <a:pt x="22" y="434"/>
                        </a:lnTo>
                        <a:lnTo>
                          <a:pt x="15" y="423"/>
                        </a:lnTo>
                        <a:lnTo>
                          <a:pt x="10" y="411"/>
                        </a:lnTo>
                        <a:lnTo>
                          <a:pt x="5" y="398"/>
                        </a:lnTo>
                        <a:lnTo>
                          <a:pt x="2" y="385"/>
                        </a:lnTo>
                        <a:lnTo>
                          <a:pt x="0" y="369"/>
                        </a:lnTo>
                        <a:lnTo>
                          <a:pt x="0" y="352"/>
                        </a:lnTo>
                        <a:lnTo>
                          <a:pt x="2" y="334"/>
                        </a:lnTo>
                        <a:lnTo>
                          <a:pt x="5" y="315"/>
                        </a:lnTo>
                        <a:lnTo>
                          <a:pt x="11" y="293"/>
                        </a:lnTo>
                        <a:lnTo>
                          <a:pt x="19" y="271"/>
                        </a:lnTo>
                        <a:lnTo>
                          <a:pt x="30" y="247"/>
                        </a:lnTo>
                        <a:lnTo>
                          <a:pt x="43" y="222"/>
                        </a:lnTo>
                        <a:lnTo>
                          <a:pt x="59" y="194"/>
                        </a:lnTo>
                        <a:lnTo>
                          <a:pt x="77" y="165"/>
                        </a:lnTo>
                        <a:lnTo>
                          <a:pt x="100" y="134"/>
                        </a:lnTo>
                        <a:lnTo>
                          <a:pt x="124" y="101"/>
                        </a:lnTo>
                        <a:lnTo>
                          <a:pt x="152" y="67"/>
                        </a:lnTo>
                        <a:lnTo>
                          <a:pt x="219" y="54"/>
                        </a:lnTo>
                        <a:lnTo>
                          <a:pt x="288" y="43"/>
                        </a:lnTo>
                        <a:lnTo>
                          <a:pt x="360" y="33"/>
                        </a:lnTo>
                        <a:lnTo>
                          <a:pt x="432" y="25"/>
                        </a:lnTo>
                        <a:lnTo>
                          <a:pt x="507" y="17"/>
                        </a:lnTo>
                        <a:lnTo>
                          <a:pt x="584" y="12"/>
                        </a:lnTo>
                        <a:lnTo>
                          <a:pt x="662" y="7"/>
                        </a:lnTo>
                        <a:lnTo>
                          <a:pt x="741" y="3"/>
                        </a:lnTo>
                        <a:lnTo>
                          <a:pt x="822" y="1"/>
                        </a:lnTo>
                        <a:lnTo>
                          <a:pt x="903" y="0"/>
                        </a:lnTo>
                        <a:lnTo>
                          <a:pt x="985" y="0"/>
                        </a:lnTo>
                        <a:lnTo>
                          <a:pt x="1068" y="1"/>
                        </a:lnTo>
                        <a:lnTo>
                          <a:pt x="1152" y="3"/>
                        </a:lnTo>
                        <a:lnTo>
                          <a:pt x="1236" y="6"/>
                        </a:lnTo>
                        <a:lnTo>
                          <a:pt x="1322" y="10"/>
                        </a:lnTo>
                        <a:lnTo>
                          <a:pt x="1407" y="15"/>
                        </a:lnTo>
                        <a:lnTo>
                          <a:pt x="1492" y="20"/>
                        </a:lnTo>
                        <a:lnTo>
                          <a:pt x="1577" y="26"/>
                        </a:lnTo>
                        <a:lnTo>
                          <a:pt x="1663" y="33"/>
                        </a:lnTo>
                        <a:lnTo>
                          <a:pt x="1747" y="41"/>
                        </a:lnTo>
                        <a:lnTo>
                          <a:pt x="1831" y="50"/>
                        </a:lnTo>
                        <a:lnTo>
                          <a:pt x="1915" y="59"/>
                        </a:lnTo>
                        <a:lnTo>
                          <a:pt x="1999" y="69"/>
                        </a:lnTo>
                        <a:lnTo>
                          <a:pt x="2081" y="79"/>
                        </a:lnTo>
                        <a:lnTo>
                          <a:pt x="2162" y="90"/>
                        </a:lnTo>
                        <a:lnTo>
                          <a:pt x="2242" y="102"/>
                        </a:lnTo>
                        <a:lnTo>
                          <a:pt x="2321" y="113"/>
                        </a:lnTo>
                        <a:lnTo>
                          <a:pt x="2399" y="126"/>
                        </a:lnTo>
                        <a:lnTo>
                          <a:pt x="2475" y="138"/>
                        </a:lnTo>
                        <a:lnTo>
                          <a:pt x="2549" y="151"/>
                        </a:lnTo>
                        <a:lnTo>
                          <a:pt x="2622" y="164"/>
                        </a:lnTo>
                        <a:lnTo>
                          <a:pt x="2692" y="178"/>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GB"/>
                  </a:p>
                </p:txBody>
              </p:sp>
              <p:sp>
                <p:nvSpPr>
                  <p:cNvPr id="47137" name="Freeform 5"/>
                  <p:cNvSpPr>
                    <a:spLocks/>
                  </p:cNvSpPr>
                  <p:nvPr/>
                </p:nvSpPr>
                <p:spPr bwMode="auto">
                  <a:xfrm rot="263420">
                    <a:off x="896" y="2328"/>
                    <a:ext cx="616" cy="422"/>
                  </a:xfrm>
                  <a:custGeom>
                    <a:avLst/>
                    <a:gdLst>
                      <a:gd name="T0" fmla="*/ 587 w 616"/>
                      <a:gd name="T1" fmla="*/ 34 h 422"/>
                      <a:gd name="T2" fmla="*/ 542 w 616"/>
                      <a:gd name="T3" fmla="*/ 96 h 422"/>
                      <a:gd name="T4" fmla="*/ 511 w 616"/>
                      <a:gd name="T5" fmla="*/ 151 h 422"/>
                      <a:gd name="T6" fmla="*/ 491 w 616"/>
                      <a:gd name="T7" fmla="*/ 200 h 422"/>
                      <a:gd name="T8" fmla="*/ 480 w 616"/>
                      <a:gd name="T9" fmla="*/ 244 h 422"/>
                      <a:gd name="T10" fmla="*/ 479 w 616"/>
                      <a:gd name="T11" fmla="*/ 282 h 422"/>
                      <a:gd name="T12" fmla="*/ 483 w 616"/>
                      <a:gd name="T13" fmla="*/ 315 h 422"/>
                      <a:gd name="T14" fmla="*/ 494 w 616"/>
                      <a:gd name="T15" fmla="*/ 342 h 422"/>
                      <a:gd name="T16" fmla="*/ 508 w 616"/>
                      <a:gd name="T17" fmla="*/ 364 h 422"/>
                      <a:gd name="T18" fmla="*/ 524 w 616"/>
                      <a:gd name="T19" fmla="*/ 383 h 422"/>
                      <a:gd name="T20" fmla="*/ 541 w 616"/>
                      <a:gd name="T21" fmla="*/ 398 h 422"/>
                      <a:gd name="T22" fmla="*/ 557 w 616"/>
                      <a:gd name="T23" fmla="*/ 408 h 422"/>
                      <a:gd name="T24" fmla="*/ 571 w 616"/>
                      <a:gd name="T25" fmla="*/ 415 h 422"/>
                      <a:gd name="T26" fmla="*/ 580 w 616"/>
                      <a:gd name="T27" fmla="*/ 420 h 422"/>
                      <a:gd name="T28" fmla="*/ 580 w 616"/>
                      <a:gd name="T29" fmla="*/ 420 h 422"/>
                      <a:gd name="T30" fmla="*/ 540 w 616"/>
                      <a:gd name="T31" fmla="*/ 417 h 422"/>
                      <a:gd name="T32" fmla="*/ 473 w 616"/>
                      <a:gd name="T33" fmla="*/ 413 h 422"/>
                      <a:gd name="T34" fmla="*/ 409 w 616"/>
                      <a:gd name="T35" fmla="*/ 407 h 422"/>
                      <a:gd name="T36" fmla="*/ 348 w 616"/>
                      <a:gd name="T37" fmla="*/ 400 h 422"/>
                      <a:gd name="T38" fmla="*/ 291 w 616"/>
                      <a:gd name="T39" fmla="*/ 391 h 422"/>
                      <a:gd name="T40" fmla="*/ 238 w 616"/>
                      <a:gd name="T41" fmla="*/ 381 h 422"/>
                      <a:gd name="T42" fmla="*/ 190 w 616"/>
                      <a:gd name="T43" fmla="*/ 369 h 422"/>
                      <a:gd name="T44" fmla="*/ 146 w 616"/>
                      <a:gd name="T45" fmla="*/ 358 h 422"/>
                      <a:gd name="T46" fmla="*/ 106 w 616"/>
                      <a:gd name="T47" fmla="*/ 344 h 422"/>
                      <a:gd name="T48" fmla="*/ 74 w 616"/>
                      <a:gd name="T49" fmla="*/ 329 h 422"/>
                      <a:gd name="T50" fmla="*/ 46 w 616"/>
                      <a:gd name="T51" fmla="*/ 316 h 422"/>
                      <a:gd name="T52" fmla="*/ 25 w 616"/>
                      <a:gd name="T53" fmla="*/ 300 h 422"/>
                      <a:gd name="T54" fmla="*/ 10 w 616"/>
                      <a:gd name="T55" fmla="*/ 284 h 422"/>
                      <a:gd name="T56" fmla="*/ 1 w 616"/>
                      <a:gd name="T57" fmla="*/ 269 h 422"/>
                      <a:gd name="T58" fmla="*/ 0 w 616"/>
                      <a:gd name="T59" fmla="*/ 252 h 422"/>
                      <a:gd name="T60" fmla="*/ 7 w 616"/>
                      <a:gd name="T61" fmla="*/ 235 h 422"/>
                      <a:gd name="T62" fmla="*/ 28 w 616"/>
                      <a:gd name="T63" fmla="*/ 217 h 422"/>
                      <a:gd name="T64" fmla="*/ 57 w 616"/>
                      <a:gd name="T65" fmla="*/ 197 h 422"/>
                      <a:gd name="T66" fmla="*/ 89 w 616"/>
                      <a:gd name="T67" fmla="*/ 179 h 422"/>
                      <a:gd name="T68" fmla="*/ 121 w 616"/>
                      <a:gd name="T69" fmla="*/ 160 h 422"/>
                      <a:gd name="T70" fmla="*/ 155 w 616"/>
                      <a:gd name="T71" fmla="*/ 143 h 422"/>
                      <a:gd name="T72" fmla="*/ 190 w 616"/>
                      <a:gd name="T73" fmla="*/ 126 h 422"/>
                      <a:gd name="T74" fmla="*/ 227 w 616"/>
                      <a:gd name="T75" fmla="*/ 110 h 422"/>
                      <a:gd name="T76" fmla="*/ 265 w 616"/>
                      <a:gd name="T77" fmla="*/ 95 h 422"/>
                      <a:gd name="T78" fmla="*/ 304 w 616"/>
                      <a:gd name="T79" fmla="*/ 81 h 422"/>
                      <a:gd name="T80" fmla="*/ 343 w 616"/>
                      <a:gd name="T81" fmla="*/ 68 h 422"/>
                      <a:gd name="T82" fmla="*/ 384 w 616"/>
                      <a:gd name="T83" fmla="*/ 56 h 422"/>
                      <a:gd name="T84" fmla="*/ 425 w 616"/>
                      <a:gd name="T85" fmla="*/ 44 h 422"/>
                      <a:gd name="T86" fmla="*/ 467 w 616"/>
                      <a:gd name="T87" fmla="*/ 32 h 422"/>
                      <a:gd name="T88" fmla="*/ 510 w 616"/>
                      <a:gd name="T89" fmla="*/ 22 h 422"/>
                      <a:gd name="T90" fmla="*/ 552 w 616"/>
                      <a:gd name="T91" fmla="*/ 14 h 422"/>
                      <a:gd name="T92" fmla="*/ 594 w 616"/>
                      <a:gd name="T93" fmla="*/ 4 h 4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422"/>
                      <a:gd name="T143" fmla="*/ 616 w 616"/>
                      <a:gd name="T144" fmla="*/ 422 h 4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422">
                        <a:moveTo>
                          <a:pt x="615" y="0"/>
                        </a:moveTo>
                        <a:lnTo>
                          <a:pt x="587" y="34"/>
                        </a:lnTo>
                        <a:lnTo>
                          <a:pt x="563" y="65"/>
                        </a:lnTo>
                        <a:lnTo>
                          <a:pt x="542" y="96"/>
                        </a:lnTo>
                        <a:lnTo>
                          <a:pt x="525" y="124"/>
                        </a:lnTo>
                        <a:lnTo>
                          <a:pt x="511" y="151"/>
                        </a:lnTo>
                        <a:lnTo>
                          <a:pt x="500" y="177"/>
                        </a:lnTo>
                        <a:lnTo>
                          <a:pt x="491" y="200"/>
                        </a:lnTo>
                        <a:lnTo>
                          <a:pt x="484" y="223"/>
                        </a:lnTo>
                        <a:lnTo>
                          <a:pt x="480" y="244"/>
                        </a:lnTo>
                        <a:lnTo>
                          <a:pt x="479" y="264"/>
                        </a:lnTo>
                        <a:lnTo>
                          <a:pt x="479" y="282"/>
                        </a:lnTo>
                        <a:lnTo>
                          <a:pt x="480" y="299"/>
                        </a:lnTo>
                        <a:lnTo>
                          <a:pt x="483" y="315"/>
                        </a:lnTo>
                        <a:lnTo>
                          <a:pt x="488" y="328"/>
                        </a:lnTo>
                        <a:lnTo>
                          <a:pt x="494" y="342"/>
                        </a:lnTo>
                        <a:lnTo>
                          <a:pt x="501" y="354"/>
                        </a:lnTo>
                        <a:lnTo>
                          <a:pt x="508" y="364"/>
                        </a:lnTo>
                        <a:lnTo>
                          <a:pt x="516" y="374"/>
                        </a:lnTo>
                        <a:lnTo>
                          <a:pt x="524" y="383"/>
                        </a:lnTo>
                        <a:lnTo>
                          <a:pt x="532" y="391"/>
                        </a:lnTo>
                        <a:lnTo>
                          <a:pt x="541" y="398"/>
                        </a:lnTo>
                        <a:lnTo>
                          <a:pt x="549" y="403"/>
                        </a:lnTo>
                        <a:lnTo>
                          <a:pt x="557" y="408"/>
                        </a:lnTo>
                        <a:lnTo>
                          <a:pt x="565" y="412"/>
                        </a:lnTo>
                        <a:lnTo>
                          <a:pt x="571" y="415"/>
                        </a:lnTo>
                        <a:lnTo>
                          <a:pt x="576" y="418"/>
                        </a:lnTo>
                        <a:lnTo>
                          <a:pt x="580" y="420"/>
                        </a:lnTo>
                        <a:lnTo>
                          <a:pt x="583" y="421"/>
                        </a:lnTo>
                        <a:lnTo>
                          <a:pt x="580" y="420"/>
                        </a:lnTo>
                        <a:lnTo>
                          <a:pt x="575" y="419"/>
                        </a:lnTo>
                        <a:lnTo>
                          <a:pt x="540" y="417"/>
                        </a:lnTo>
                        <a:lnTo>
                          <a:pt x="506" y="415"/>
                        </a:lnTo>
                        <a:lnTo>
                          <a:pt x="473" y="413"/>
                        </a:lnTo>
                        <a:lnTo>
                          <a:pt x="441" y="410"/>
                        </a:lnTo>
                        <a:lnTo>
                          <a:pt x="409" y="407"/>
                        </a:lnTo>
                        <a:lnTo>
                          <a:pt x="378" y="403"/>
                        </a:lnTo>
                        <a:lnTo>
                          <a:pt x="348" y="400"/>
                        </a:lnTo>
                        <a:lnTo>
                          <a:pt x="320" y="395"/>
                        </a:lnTo>
                        <a:lnTo>
                          <a:pt x="291" y="391"/>
                        </a:lnTo>
                        <a:lnTo>
                          <a:pt x="265" y="386"/>
                        </a:lnTo>
                        <a:lnTo>
                          <a:pt x="238" y="381"/>
                        </a:lnTo>
                        <a:lnTo>
                          <a:pt x="214" y="375"/>
                        </a:lnTo>
                        <a:lnTo>
                          <a:pt x="190" y="369"/>
                        </a:lnTo>
                        <a:lnTo>
                          <a:pt x="167" y="363"/>
                        </a:lnTo>
                        <a:lnTo>
                          <a:pt x="146" y="358"/>
                        </a:lnTo>
                        <a:lnTo>
                          <a:pt x="126" y="351"/>
                        </a:lnTo>
                        <a:lnTo>
                          <a:pt x="106" y="344"/>
                        </a:lnTo>
                        <a:lnTo>
                          <a:pt x="90" y="336"/>
                        </a:lnTo>
                        <a:lnTo>
                          <a:pt x="74" y="329"/>
                        </a:lnTo>
                        <a:lnTo>
                          <a:pt x="59" y="322"/>
                        </a:lnTo>
                        <a:lnTo>
                          <a:pt x="46" y="316"/>
                        </a:lnTo>
                        <a:lnTo>
                          <a:pt x="34" y="308"/>
                        </a:lnTo>
                        <a:lnTo>
                          <a:pt x="25" y="300"/>
                        </a:lnTo>
                        <a:lnTo>
                          <a:pt x="16" y="292"/>
                        </a:lnTo>
                        <a:lnTo>
                          <a:pt x="10" y="284"/>
                        </a:lnTo>
                        <a:lnTo>
                          <a:pt x="4" y="276"/>
                        </a:lnTo>
                        <a:lnTo>
                          <a:pt x="1" y="269"/>
                        </a:lnTo>
                        <a:lnTo>
                          <a:pt x="0" y="260"/>
                        </a:lnTo>
                        <a:lnTo>
                          <a:pt x="0" y="252"/>
                        </a:lnTo>
                        <a:lnTo>
                          <a:pt x="3" y="243"/>
                        </a:lnTo>
                        <a:lnTo>
                          <a:pt x="7" y="235"/>
                        </a:lnTo>
                        <a:lnTo>
                          <a:pt x="14" y="228"/>
                        </a:lnTo>
                        <a:lnTo>
                          <a:pt x="28" y="217"/>
                        </a:lnTo>
                        <a:lnTo>
                          <a:pt x="42" y="207"/>
                        </a:lnTo>
                        <a:lnTo>
                          <a:pt x="57" y="197"/>
                        </a:lnTo>
                        <a:lnTo>
                          <a:pt x="72" y="188"/>
                        </a:lnTo>
                        <a:lnTo>
                          <a:pt x="89" y="179"/>
                        </a:lnTo>
                        <a:lnTo>
                          <a:pt x="104" y="169"/>
                        </a:lnTo>
                        <a:lnTo>
                          <a:pt x="121" y="160"/>
                        </a:lnTo>
                        <a:lnTo>
                          <a:pt x="137" y="150"/>
                        </a:lnTo>
                        <a:lnTo>
                          <a:pt x="155" y="143"/>
                        </a:lnTo>
                        <a:lnTo>
                          <a:pt x="172" y="134"/>
                        </a:lnTo>
                        <a:lnTo>
                          <a:pt x="190" y="126"/>
                        </a:lnTo>
                        <a:lnTo>
                          <a:pt x="209" y="118"/>
                        </a:lnTo>
                        <a:lnTo>
                          <a:pt x="227" y="110"/>
                        </a:lnTo>
                        <a:lnTo>
                          <a:pt x="246" y="103"/>
                        </a:lnTo>
                        <a:lnTo>
                          <a:pt x="265" y="95"/>
                        </a:lnTo>
                        <a:lnTo>
                          <a:pt x="284" y="88"/>
                        </a:lnTo>
                        <a:lnTo>
                          <a:pt x="304" y="81"/>
                        </a:lnTo>
                        <a:lnTo>
                          <a:pt x="324" y="74"/>
                        </a:lnTo>
                        <a:lnTo>
                          <a:pt x="343" y="68"/>
                        </a:lnTo>
                        <a:lnTo>
                          <a:pt x="364" y="62"/>
                        </a:lnTo>
                        <a:lnTo>
                          <a:pt x="384" y="56"/>
                        </a:lnTo>
                        <a:lnTo>
                          <a:pt x="404" y="50"/>
                        </a:lnTo>
                        <a:lnTo>
                          <a:pt x="425" y="44"/>
                        </a:lnTo>
                        <a:lnTo>
                          <a:pt x="446" y="38"/>
                        </a:lnTo>
                        <a:lnTo>
                          <a:pt x="467" y="32"/>
                        </a:lnTo>
                        <a:lnTo>
                          <a:pt x="488" y="27"/>
                        </a:lnTo>
                        <a:lnTo>
                          <a:pt x="510" y="22"/>
                        </a:lnTo>
                        <a:lnTo>
                          <a:pt x="530" y="18"/>
                        </a:lnTo>
                        <a:lnTo>
                          <a:pt x="552" y="14"/>
                        </a:lnTo>
                        <a:lnTo>
                          <a:pt x="573" y="9"/>
                        </a:lnTo>
                        <a:lnTo>
                          <a:pt x="594" y="4"/>
                        </a:lnTo>
                        <a:lnTo>
                          <a:pt x="615" y="0"/>
                        </a:lnTo>
                      </a:path>
                    </a:pathLst>
                  </a:custGeom>
                  <a:solidFill>
                    <a:schemeClr val="accent1"/>
                  </a:solidFill>
                  <a:ln w="12700" cap="rnd" cmpd="sng">
                    <a:solidFill>
                      <a:schemeClr val="accent1"/>
                    </a:solidFill>
                    <a:prstDash val="solid"/>
                    <a:round/>
                    <a:headEnd type="none" w="med" len="med"/>
                    <a:tailEnd type="none" w="med" len="med"/>
                  </a:ln>
                </p:spPr>
                <p:txBody>
                  <a:bodyPr/>
                  <a:lstStyle/>
                  <a:p>
                    <a:endParaRPr lang="en-GB"/>
                  </a:p>
                </p:txBody>
              </p:sp>
            </p:grpSp>
            <p:sp>
              <p:nvSpPr>
                <p:cNvPr id="47135" name="Freeform 6"/>
                <p:cNvSpPr>
                  <a:spLocks/>
                </p:cNvSpPr>
                <p:nvPr/>
              </p:nvSpPr>
              <p:spPr bwMode="auto">
                <a:xfrm rot="263420">
                  <a:off x="895" y="2329"/>
                  <a:ext cx="626" cy="432"/>
                </a:xfrm>
                <a:custGeom>
                  <a:avLst/>
                  <a:gdLst>
                    <a:gd name="T0" fmla="*/ 625 w 626"/>
                    <a:gd name="T1" fmla="*/ 0 h 432"/>
                    <a:gd name="T2" fmla="*/ 572 w 626"/>
                    <a:gd name="T3" fmla="*/ 67 h 432"/>
                    <a:gd name="T4" fmla="*/ 534 w 626"/>
                    <a:gd name="T5" fmla="*/ 127 h 432"/>
                    <a:gd name="T6" fmla="*/ 508 w 626"/>
                    <a:gd name="T7" fmla="*/ 181 h 432"/>
                    <a:gd name="T8" fmla="*/ 492 w 626"/>
                    <a:gd name="T9" fmla="*/ 228 h 432"/>
                    <a:gd name="T10" fmla="*/ 487 w 626"/>
                    <a:gd name="T11" fmla="*/ 270 h 432"/>
                    <a:gd name="T12" fmla="*/ 488 w 626"/>
                    <a:gd name="T13" fmla="*/ 306 h 432"/>
                    <a:gd name="T14" fmla="*/ 496 w 626"/>
                    <a:gd name="T15" fmla="*/ 336 h 432"/>
                    <a:gd name="T16" fmla="*/ 509 w 626"/>
                    <a:gd name="T17" fmla="*/ 362 h 432"/>
                    <a:gd name="T18" fmla="*/ 524 w 626"/>
                    <a:gd name="T19" fmla="*/ 383 h 432"/>
                    <a:gd name="T20" fmla="*/ 541 w 626"/>
                    <a:gd name="T21" fmla="*/ 400 h 432"/>
                    <a:gd name="T22" fmla="*/ 558 w 626"/>
                    <a:gd name="T23" fmla="*/ 413 h 432"/>
                    <a:gd name="T24" fmla="*/ 574 w 626"/>
                    <a:gd name="T25" fmla="*/ 422 h 432"/>
                    <a:gd name="T26" fmla="*/ 585 w 626"/>
                    <a:gd name="T27" fmla="*/ 428 h 432"/>
                    <a:gd name="T28" fmla="*/ 592 w 626"/>
                    <a:gd name="T29" fmla="*/ 431 h 432"/>
                    <a:gd name="T30" fmla="*/ 584 w 626"/>
                    <a:gd name="T31" fmla="*/ 429 h 432"/>
                    <a:gd name="T32" fmla="*/ 514 w 626"/>
                    <a:gd name="T33" fmla="*/ 425 h 432"/>
                    <a:gd name="T34" fmla="*/ 448 w 626"/>
                    <a:gd name="T35" fmla="*/ 420 h 432"/>
                    <a:gd name="T36" fmla="*/ 384 w 626"/>
                    <a:gd name="T37" fmla="*/ 413 h 432"/>
                    <a:gd name="T38" fmla="*/ 325 w 626"/>
                    <a:gd name="T39" fmla="*/ 404 h 432"/>
                    <a:gd name="T40" fmla="*/ 269 w 626"/>
                    <a:gd name="T41" fmla="*/ 395 h 432"/>
                    <a:gd name="T42" fmla="*/ 217 w 626"/>
                    <a:gd name="T43" fmla="*/ 384 h 432"/>
                    <a:gd name="T44" fmla="*/ 170 w 626"/>
                    <a:gd name="T45" fmla="*/ 372 h 432"/>
                    <a:gd name="T46" fmla="*/ 128 w 626"/>
                    <a:gd name="T47" fmla="*/ 359 h 432"/>
                    <a:gd name="T48" fmla="*/ 91 w 626"/>
                    <a:gd name="T49" fmla="*/ 344 h 432"/>
                    <a:gd name="T50" fmla="*/ 60 w 626"/>
                    <a:gd name="T51" fmla="*/ 330 h 432"/>
                    <a:gd name="T52" fmla="*/ 35 w 626"/>
                    <a:gd name="T53" fmla="*/ 315 h 432"/>
                    <a:gd name="T54" fmla="*/ 16 w 626"/>
                    <a:gd name="T55" fmla="*/ 299 h 432"/>
                    <a:gd name="T56" fmla="*/ 4 w 626"/>
                    <a:gd name="T57" fmla="*/ 283 h 432"/>
                    <a:gd name="T58" fmla="*/ 0 w 626"/>
                    <a:gd name="T59" fmla="*/ 266 h 432"/>
                    <a:gd name="T60" fmla="*/ 3 w 626"/>
                    <a:gd name="T61" fmla="*/ 249 h 432"/>
                    <a:gd name="T62" fmla="*/ 14 w 626"/>
                    <a:gd name="T63" fmla="*/ 233 h 432"/>
                    <a:gd name="T64" fmla="*/ 43 w 626"/>
                    <a:gd name="T65" fmla="*/ 212 h 432"/>
                    <a:gd name="T66" fmla="*/ 73 w 626"/>
                    <a:gd name="T67" fmla="*/ 192 h 432"/>
                    <a:gd name="T68" fmla="*/ 106 w 626"/>
                    <a:gd name="T69" fmla="*/ 173 h 432"/>
                    <a:gd name="T70" fmla="*/ 139 w 626"/>
                    <a:gd name="T71" fmla="*/ 154 h 432"/>
                    <a:gd name="T72" fmla="*/ 175 w 626"/>
                    <a:gd name="T73" fmla="*/ 137 h 432"/>
                    <a:gd name="T74" fmla="*/ 212 w 626"/>
                    <a:gd name="T75" fmla="*/ 121 h 432"/>
                    <a:gd name="T76" fmla="*/ 250 w 626"/>
                    <a:gd name="T77" fmla="*/ 105 h 432"/>
                    <a:gd name="T78" fmla="*/ 289 w 626"/>
                    <a:gd name="T79" fmla="*/ 90 h 432"/>
                    <a:gd name="T80" fmla="*/ 329 w 626"/>
                    <a:gd name="T81" fmla="*/ 76 h 432"/>
                    <a:gd name="T82" fmla="*/ 370 w 626"/>
                    <a:gd name="T83" fmla="*/ 63 h 432"/>
                    <a:gd name="T84" fmla="*/ 411 w 626"/>
                    <a:gd name="T85" fmla="*/ 51 h 432"/>
                    <a:gd name="T86" fmla="*/ 453 w 626"/>
                    <a:gd name="T87" fmla="*/ 39 h 432"/>
                    <a:gd name="T88" fmla="*/ 496 w 626"/>
                    <a:gd name="T89" fmla="*/ 28 h 432"/>
                    <a:gd name="T90" fmla="*/ 539 w 626"/>
                    <a:gd name="T91" fmla="*/ 18 h 432"/>
                    <a:gd name="T92" fmla="*/ 582 w 626"/>
                    <a:gd name="T93" fmla="*/ 9 h 432"/>
                    <a:gd name="T94" fmla="*/ 625 w 626"/>
                    <a:gd name="T95" fmla="*/ 0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432"/>
                    <a:gd name="T146" fmla="*/ 626 w 626"/>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432">
                      <a:moveTo>
                        <a:pt x="625" y="0"/>
                      </a:moveTo>
                      <a:lnTo>
                        <a:pt x="625" y="0"/>
                      </a:lnTo>
                      <a:lnTo>
                        <a:pt x="597" y="35"/>
                      </a:lnTo>
                      <a:lnTo>
                        <a:pt x="572" y="67"/>
                      </a:lnTo>
                      <a:lnTo>
                        <a:pt x="551" y="98"/>
                      </a:lnTo>
                      <a:lnTo>
                        <a:pt x="534" y="127"/>
                      </a:lnTo>
                      <a:lnTo>
                        <a:pt x="519" y="155"/>
                      </a:lnTo>
                      <a:lnTo>
                        <a:pt x="508" y="181"/>
                      </a:lnTo>
                      <a:lnTo>
                        <a:pt x="499" y="205"/>
                      </a:lnTo>
                      <a:lnTo>
                        <a:pt x="492" y="228"/>
                      </a:lnTo>
                      <a:lnTo>
                        <a:pt x="488" y="250"/>
                      </a:lnTo>
                      <a:lnTo>
                        <a:pt x="487" y="270"/>
                      </a:lnTo>
                      <a:lnTo>
                        <a:pt x="487" y="289"/>
                      </a:lnTo>
                      <a:lnTo>
                        <a:pt x="488" y="306"/>
                      </a:lnTo>
                      <a:lnTo>
                        <a:pt x="491" y="322"/>
                      </a:lnTo>
                      <a:lnTo>
                        <a:pt x="496" y="336"/>
                      </a:lnTo>
                      <a:lnTo>
                        <a:pt x="502" y="350"/>
                      </a:lnTo>
                      <a:lnTo>
                        <a:pt x="509" y="362"/>
                      </a:lnTo>
                      <a:lnTo>
                        <a:pt x="516" y="373"/>
                      </a:lnTo>
                      <a:lnTo>
                        <a:pt x="524" y="383"/>
                      </a:lnTo>
                      <a:lnTo>
                        <a:pt x="533" y="392"/>
                      </a:lnTo>
                      <a:lnTo>
                        <a:pt x="541" y="400"/>
                      </a:lnTo>
                      <a:lnTo>
                        <a:pt x="550" y="407"/>
                      </a:lnTo>
                      <a:lnTo>
                        <a:pt x="558" y="413"/>
                      </a:lnTo>
                      <a:lnTo>
                        <a:pt x="566" y="418"/>
                      </a:lnTo>
                      <a:lnTo>
                        <a:pt x="574" y="422"/>
                      </a:lnTo>
                      <a:lnTo>
                        <a:pt x="580" y="425"/>
                      </a:lnTo>
                      <a:lnTo>
                        <a:pt x="585" y="428"/>
                      </a:lnTo>
                      <a:lnTo>
                        <a:pt x="589" y="430"/>
                      </a:lnTo>
                      <a:lnTo>
                        <a:pt x="592" y="431"/>
                      </a:lnTo>
                      <a:lnTo>
                        <a:pt x="589" y="430"/>
                      </a:lnTo>
                      <a:lnTo>
                        <a:pt x="584" y="429"/>
                      </a:lnTo>
                      <a:lnTo>
                        <a:pt x="549" y="427"/>
                      </a:lnTo>
                      <a:lnTo>
                        <a:pt x="514" y="425"/>
                      </a:lnTo>
                      <a:lnTo>
                        <a:pt x="481" y="423"/>
                      </a:lnTo>
                      <a:lnTo>
                        <a:pt x="448" y="420"/>
                      </a:lnTo>
                      <a:lnTo>
                        <a:pt x="416" y="417"/>
                      </a:lnTo>
                      <a:lnTo>
                        <a:pt x="384" y="413"/>
                      </a:lnTo>
                      <a:lnTo>
                        <a:pt x="354" y="409"/>
                      </a:lnTo>
                      <a:lnTo>
                        <a:pt x="325" y="404"/>
                      </a:lnTo>
                      <a:lnTo>
                        <a:pt x="296" y="400"/>
                      </a:lnTo>
                      <a:lnTo>
                        <a:pt x="269" y="395"/>
                      </a:lnTo>
                      <a:lnTo>
                        <a:pt x="242" y="390"/>
                      </a:lnTo>
                      <a:lnTo>
                        <a:pt x="217" y="384"/>
                      </a:lnTo>
                      <a:lnTo>
                        <a:pt x="193" y="378"/>
                      </a:lnTo>
                      <a:lnTo>
                        <a:pt x="170" y="372"/>
                      </a:lnTo>
                      <a:lnTo>
                        <a:pt x="148" y="366"/>
                      </a:lnTo>
                      <a:lnTo>
                        <a:pt x="128" y="359"/>
                      </a:lnTo>
                      <a:lnTo>
                        <a:pt x="108" y="352"/>
                      </a:lnTo>
                      <a:lnTo>
                        <a:pt x="91" y="344"/>
                      </a:lnTo>
                      <a:lnTo>
                        <a:pt x="75" y="337"/>
                      </a:lnTo>
                      <a:lnTo>
                        <a:pt x="60" y="330"/>
                      </a:lnTo>
                      <a:lnTo>
                        <a:pt x="47" y="323"/>
                      </a:lnTo>
                      <a:lnTo>
                        <a:pt x="35" y="315"/>
                      </a:lnTo>
                      <a:lnTo>
                        <a:pt x="25" y="307"/>
                      </a:lnTo>
                      <a:lnTo>
                        <a:pt x="16" y="299"/>
                      </a:lnTo>
                      <a:lnTo>
                        <a:pt x="10" y="291"/>
                      </a:lnTo>
                      <a:lnTo>
                        <a:pt x="4" y="283"/>
                      </a:lnTo>
                      <a:lnTo>
                        <a:pt x="1" y="275"/>
                      </a:lnTo>
                      <a:lnTo>
                        <a:pt x="0" y="266"/>
                      </a:lnTo>
                      <a:lnTo>
                        <a:pt x="0" y="258"/>
                      </a:lnTo>
                      <a:lnTo>
                        <a:pt x="3" y="249"/>
                      </a:lnTo>
                      <a:lnTo>
                        <a:pt x="7" y="241"/>
                      </a:lnTo>
                      <a:lnTo>
                        <a:pt x="14" y="233"/>
                      </a:lnTo>
                      <a:lnTo>
                        <a:pt x="28" y="222"/>
                      </a:lnTo>
                      <a:lnTo>
                        <a:pt x="43" y="212"/>
                      </a:lnTo>
                      <a:lnTo>
                        <a:pt x="58" y="202"/>
                      </a:lnTo>
                      <a:lnTo>
                        <a:pt x="73" y="192"/>
                      </a:lnTo>
                      <a:lnTo>
                        <a:pt x="90" y="183"/>
                      </a:lnTo>
                      <a:lnTo>
                        <a:pt x="106" y="173"/>
                      </a:lnTo>
                      <a:lnTo>
                        <a:pt x="123" y="164"/>
                      </a:lnTo>
                      <a:lnTo>
                        <a:pt x="139" y="154"/>
                      </a:lnTo>
                      <a:lnTo>
                        <a:pt x="158" y="146"/>
                      </a:lnTo>
                      <a:lnTo>
                        <a:pt x="175" y="137"/>
                      </a:lnTo>
                      <a:lnTo>
                        <a:pt x="193" y="129"/>
                      </a:lnTo>
                      <a:lnTo>
                        <a:pt x="212" y="121"/>
                      </a:lnTo>
                      <a:lnTo>
                        <a:pt x="231" y="113"/>
                      </a:lnTo>
                      <a:lnTo>
                        <a:pt x="250" y="105"/>
                      </a:lnTo>
                      <a:lnTo>
                        <a:pt x="269" y="97"/>
                      </a:lnTo>
                      <a:lnTo>
                        <a:pt x="289" y="90"/>
                      </a:lnTo>
                      <a:lnTo>
                        <a:pt x="309" y="83"/>
                      </a:lnTo>
                      <a:lnTo>
                        <a:pt x="329" y="76"/>
                      </a:lnTo>
                      <a:lnTo>
                        <a:pt x="349" y="70"/>
                      </a:lnTo>
                      <a:lnTo>
                        <a:pt x="370" y="63"/>
                      </a:lnTo>
                      <a:lnTo>
                        <a:pt x="390" y="57"/>
                      </a:lnTo>
                      <a:lnTo>
                        <a:pt x="411" y="51"/>
                      </a:lnTo>
                      <a:lnTo>
                        <a:pt x="432" y="45"/>
                      </a:lnTo>
                      <a:lnTo>
                        <a:pt x="453" y="39"/>
                      </a:lnTo>
                      <a:lnTo>
                        <a:pt x="475" y="33"/>
                      </a:lnTo>
                      <a:lnTo>
                        <a:pt x="496" y="28"/>
                      </a:lnTo>
                      <a:lnTo>
                        <a:pt x="518" y="23"/>
                      </a:lnTo>
                      <a:lnTo>
                        <a:pt x="539" y="18"/>
                      </a:lnTo>
                      <a:lnTo>
                        <a:pt x="561" y="14"/>
                      </a:lnTo>
                      <a:lnTo>
                        <a:pt x="582" y="9"/>
                      </a:lnTo>
                      <a:lnTo>
                        <a:pt x="604" y="4"/>
                      </a:lnTo>
                      <a:lnTo>
                        <a:pt x="625" y="0"/>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GB"/>
                </a:p>
              </p:txBody>
            </p:sp>
          </p:grpSp>
          <p:grpSp>
            <p:nvGrpSpPr>
              <p:cNvPr id="6" name="Group 7"/>
              <p:cNvGrpSpPr>
                <a:grpSpLocks/>
              </p:cNvGrpSpPr>
              <p:nvPr/>
            </p:nvGrpSpPr>
            <p:grpSpPr bwMode="auto">
              <a:xfrm rot="1479064">
                <a:off x="2797" y="2641"/>
                <a:ext cx="2386" cy="352"/>
                <a:chOff x="2744" y="1525"/>
                <a:chExt cx="2386" cy="352"/>
              </a:xfrm>
            </p:grpSpPr>
            <p:sp>
              <p:nvSpPr>
                <p:cNvPr id="47132" name="Freeform 8"/>
                <p:cNvSpPr>
                  <a:spLocks/>
                </p:cNvSpPr>
                <p:nvPr/>
              </p:nvSpPr>
              <p:spPr bwMode="auto">
                <a:xfrm>
                  <a:off x="3742" y="1525"/>
                  <a:ext cx="1388" cy="352"/>
                </a:xfrm>
                <a:custGeom>
                  <a:avLst/>
                  <a:gdLst>
                    <a:gd name="T0" fmla="*/ 234 w 1388"/>
                    <a:gd name="T1" fmla="*/ 13 h 352"/>
                    <a:gd name="T2" fmla="*/ 352 w 1388"/>
                    <a:gd name="T3" fmla="*/ 39 h 352"/>
                    <a:gd name="T4" fmla="*/ 466 w 1388"/>
                    <a:gd name="T5" fmla="*/ 66 h 352"/>
                    <a:gd name="T6" fmla="*/ 578 w 1388"/>
                    <a:gd name="T7" fmla="*/ 93 h 352"/>
                    <a:gd name="T8" fmla="*/ 685 w 1388"/>
                    <a:gd name="T9" fmla="*/ 121 h 352"/>
                    <a:gd name="T10" fmla="*/ 787 w 1388"/>
                    <a:gd name="T11" fmla="*/ 149 h 352"/>
                    <a:gd name="T12" fmla="*/ 885 w 1388"/>
                    <a:gd name="T13" fmla="*/ 178 h 352"/>
                    <a:gd name="T14" fmla="*/ 976 w 1388"/>
                    <a:gd name="T15" fmla="*/ 204 h 352"/>
                    <a:gd name="T16" fmla="*/ 1061 w 1388"/>
                    <a:gd name="T17" fmla="*/ 230 h 352"/>
                    <a:gd name="T18" fmla="*/ 1136 w 1388"/>
                    <a:gd name="T19" fmla="*/ 254 h 352"/>
                    <a:gd name="T20" fmla="*/ 1204 w 1388"/>
                    <a:gd name="T21" fmla="*/ 275 h 352"/>
                    <a:gd name="T22" fmla="*/ 1263 w 1388"/>
                    <a:gd name="T23" fmla="*/ 294 h 352"/>
                    <a:gd name="T24" fmla="*/ 1311 w 1388"/>
                    <a:gd name="T25" fmla="*/ 310 h 352"/>
                    <a:gd name="T26" fmla="*/ 1348 w 1388"/>
                    <a:gd name="T27" fmla="*/ 323 h 352"/>
                    <a:gd name="T28" fmla="*/ 1373 w 1388"/>
                    <a:gd name="T29" fmla="*/ 332 h 352"/>
                    <a:gd name="T30" fmla="*/ 1386 w 1388"/>
                    <a:gd name="T31" fmla="*/ 336 h 352"/>
                    <a:gd name="T32" fmla="*/ 1385 w 1388"/>
                    <a:gd name="T33" fmla="*/ 337 h 352"/>
                    <a:gd name="T34" fmla="*/ 1369 w 1388"/>
                    <a:gd name="T35" fmla="*/ 337 h 352"/>
                    <a:gd name="T36" fmla="*/ 1339 w 1388"/>
                    <a:gd name="T37" fmla="*/ 338 h 352"/>
                    <a:gd name="T38" fmla="*/ 1295 w 1388"/>
                    <a:gd name="T39" fmla="*/ 338 h 352"/>
                    <a:gd name="T40" fmla="*/ 1239 w 1388"/>
                    <a:gd name="T41" fmla="*/ 339 h 352"/>
                    <a:gd name="T42" fmla="*/ 1171 w 1388"/>
                    <a:gd name="T43" fmla="*/ 340 h 352"/>
                    <a:gd name="T44" fmla="*/ 1094 w 1388"/>
                    <a:gd name="T45" fmla="*/ 341 h 352"/>
                    <a:gd name="T46" fmla="*/ 1009 w 1388"/>
                    <a:gd name="T47" fmla="*/ 342 h 352"/>
                    <a:gd name="T48" fmla="*/ 916 w 1388"/>
                    <a:gd name="T49" fmla="*/ 343 h 352"/>
                    <a:gd name="T50" fmla="*/ 816 w 1388"/>
                    <a:gd name="T51" fmla="*/ 344 h 352"/>
                    <a:gd name="T52" fmla="*/ 711 w 1388"/>
                    <a:gd name="T53" fmla="*/ 345 h 352"/>
                    <a:gd name="T54" fmla="*/ 603 w 1388"/>
                    <a:gd name="T55" fmla="*/ 346 h 352"/>
                    <a:gd name="T56" fmla="*/ 492 w 1388"/>
                    <a:gd name="T57" fmla="*/ 348 h 352"/>
                    <a:gd name="T58" fmla="*/ 379 w 1388"/>
                    <a:gd name="T59" fmla="*/ 348 h 352"/>
                    <a:gd name="T60" fmla="*/ 265 w 1388"/>
                    <a:gd name="T61" fmla="*/ 349 h 352"/>
                    <a:gd name="T62" fmla="*/ 153 w 1388"/>
                    <a:gd name="T63" fmla="*/ 350 h 352"/>
                    <a:gd name="T64" fmla="*/ 68 w 1388"/>
                    <a:gd name="T65" fmla="*/ 338 h 352"/>
                    <a:gd name="T66" fmla="*/ 26 w 1388"/>
                    <a:gd name="T67" fmla="*/ 300 h 352"/>
                    <a:gd name="T68" fmla="*/ 3 w 1388"/>
                    <a:gd name="T69" fmla="*/ 251 h 352"/>
                    <a:gd name="T70" fmla="*/ 1 w 1388"/>
                    <a:gd name="T71" fmla="*/ 196 h 352"/>
                    <a:gd name="T72" fmla="*/ 15 w 1388"/>
                    <a:gd name="T73" fmla="*/ 138 h 352"/>
                    <a:gd name="T74" fmla="*/ 45 w 1388"/>
                    <a:gd name="T75" fmla="*/ 85 h 352"/>
                    <a:gd name="T76" fmla="*/ 88 w 1388"/>
                    <a:gd name="T77" fmla="*/ 40 h 352"/>
                    <a:gd name="T78" fmla="*/ 144 w 1388"/>
                    <a:gd name="T79" fmla="*/ 9 h 3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8"/>
                    <a:gd name="T121" fmla="*/ 0 h 352"/>
                    <a:gd name="T122" fmla="*/ 1388 w 1388"/>
                    <a:gd name="T123" fmla="*/ 352 h 3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8" h="352">
                      <a:moveTo>
                        <a:pt x="176" y="0"/>
                      </a:moveTo>
                      <a:lnTo>
                        <a:pt x="234" y="13"/>
                      </a:lnTo>
                      <a:lnTo>
                        <a:pt x="293" y="26"/>
                      </a:lnTo>
                      <a:lnTo>
                        <a:pt x="352" y="39"/>
                      </a:lnTo>
                      <a:lnTo>
                        <a:pt x="409" y="52"/>
                      </a:lnTo>
                      <a:lnTo>
                        <a:pt x="466" y="66"/>
                      </a:lnTo>
                      <a:lnTo>
                        <a:pt x="523" y="79"/>
                      </a:lnTo>
                      <a:lnTo>
                        <a:pt x="578" y="93"/>
                      </a:lnTo>
                      <a:lnTo>
                        <a:pt x="631" y="107"/>
                      </a:lnTo>
                      <a:lnTo>
                        <a:pt x="685" y="121"/>
                      </a:lnTo>
                      <a:lnTo>
                        <a:pt x="737" y="135"/>
                      </a:lnTo>
                      <a:lnTo>
                        <a:pt x="787" y="149"/>
                      </a:lnTo>
                      <a:lnTo>
                        <a:pt x="838" y="163"/>
                      </a:lnTo>
                      <a:lnTo>
                        <a:pt x="885" y="178"/>
                      </a:lnTo>
                      <a:lnTo>
                        <a:pt x="932" y="192"/>
                      </a:lnTo>
                      <a:lnTo>
                        <a:pt x="976" y="204"/>
                      </a:lnTo>
                      <a:lnTo>
                        <a:pt x="1019" y="217"/>
                      </a:lnTo>
                      <a:lnTo>
                        <a:pt x="1061" y="230"/>
                      </a:lnTo>
                      <a:lnTo>
                        <a:pt x="1101" y="242"/>
                      </a:lnTo>
                      <a:lnTo>
                        <a:pt x="1136" y="254"/>
                      </a:lnTo>
                      <a:lnTo>
                        <a:pt x="1172" y="265"/>
                      </a:lnTo>
                      <a:lnTo>
                        <a:pt x="1204" y="275"/>
                      </a:lnTo>
                      <a:lnTo>
                        <a:pt x="1235" y="285"/>
                      </a:lnTo>
                      <a:lnTo>
                        <a:pt x="1263" y="294"/>
                      </a:lnTo>
                      <a:lnTo>
                        <a:pt x="1288" y="302"/>
                      </a:lnTo>
                      <a:lnTo>
                        <a:pt x="1311" y="310"/>
                      </a:lnTo>
                      <a:lnTo>
                        <a:pt x="1331" y="317"/>
                      </a:lnTo>
                      <a:lnTo>
                        <a:pt x="1348" y="323"/>
                      </a:lnTo>
                      <a:lnTo>
                        <a:pt x="1362" y="328"/>
                      </a:lnTo>
                      <a:lnTo>
                        <a:pt x="1373" y="332"/>
                      </a:lnTo>
                      <a:lnTo>
                        <a:pt x="1381" y="335"/>
                      </a:lnTo>
                      <a:lnTo>
                        <a:pt x="1386" y="336"/>
                      </a:lnTo>
                      <a:lnTo>
                        <a:pt x="1387" y="337"/>
                      </a:lnTo>
                      <a:lnTo>
                        <a:pt x="1385" y="337"/>
                      </a:lnTo>
                      <a:lnTo>
                        <a:pt x="1379" y="337"/>
                      </a:lnTo>
                      <a:lnTo>
                        <a:pt x="1369" y="337"/>
                      </a:lnTo>
                      <a:lnTo>
                        <a:pt x="1356" y="338"/>
                      </a:lnTo>
                      <a:lnTo>
                        <a:pt x="1339" y="338"/>
                      </a:lnTo>
                      <a:lnTo>
                        <a:pt x="1318" y="338"/>
                      </a:lnTo>
                      <a:lnTo>
                        <a:pt x="1295" y="338"/>
                      </a:lnTo>
                      <a:lnTo>
                        <a:pt x="1268" y="339"/>
                      </a:lnTo>
                      <a:lnTo>
                        <a:pt x="1239" y="339"/>
                      </a:lnTo>
                      <a:lnTo>
                        <a:pt x="1206" y="339"/>
                      </a:lnTo>
                      <a:lnTo>
                        <a:pt x="1171" y="340"/>
                      </a:lnTo>
                      <a:lnTo>
                        <a:pt x="1134" y="341"/>
                      </a:lnTo>
                      <a:lnTo>
                        <a:pt x="1094" y="341"/>
                      </a:lnTo>
                      <a:lnTo>
                        <a:pt x="1052" y="341"/>
                      </a:lnTo>
                      <a:lnTo>
                        <a:pt x="1009" y="342"/>
                      </a:lnTo>
                      <a:lnTo>
                        <a:pt x="963" y="342"/>
                      </a:lnTo>
                      <a:lnTo>
                        <a:pt x="916" y="343"/>
                      </a:lnTo>
                      <a:lnTo>
                        <a:pt x="866" y="343"/>
                      </a:lnTo>
                      <a:lnTo>
                        <a:pt x="816" y="344"/>
                      </a:lnTo>
                      <a:lnTo>
                        <a:pt x="764" y="345"/>
                      </a:lnTo>
                      <a:lnTo>
                        <a:pt x="711" y="345"/>
                      </a:lnTo>
                      <a:lnTo>
                        <a:pt x="657" y="346"/>
                      </a:lnTo>
                      <a:lnTo>
                        <a:pt x="603" y="346"/>
                      </a:lnTo>
                      <a:lnTo>
                        <a:pt x="547" y="347"/>
                      </a:lnTo>
                      <a:lnTo>
                        <a:pt x="492" y="348"/>
                      </a:lnTo>
                      <a:lnTo>
                        <a:pt x="435" y="348"/>
                      </a:lnTo>
                      <a:lnTo>
                        <a:pt x="379" y="348"/>
                      </a:lnTo>
                      <a:lnTo>
                        <a:pt x="322" y="349"/>
                      </a:lnTo>
                      <a:lnTo>
                        <a:pt x="265" y="349"/>
                      </a:lnTo>
                      <a:lnTo>
                        <a:pt x="208" y="350"/>
                      </a:lnTo>
                      <a:lnTo>
                        <a:pt x="153" y="350"/>
                      </a:lnTo>
                      <a:lnTo>
                        <a:pt x="98" y="351"/>
                      </a:lnTo>
                      <a:lnTo>
                        <a:pt x="68" y="338"/>
                      </a:lnTo>
                      <a:lnTo>
                        <a:pt x="43" y="321"/>
                      </a:lnTo>
                      <a:lnTo>
                        <a:pt x="26" y="300"/>
                      </a:lnTo>
                      <a:lnTo>
                        <a:pt x="11" y="277"/>
                      </a:lnTo>
                      <a:lnTo>
                        <a:pt x="3" y="251"/>
                      </a:lnTo>
                      <a:lnTo>
                        <a:pt x="0" y="224"/>
                      </a:lnTo>
                      <a:lnTo>
                        <a:pt x="1" y="196"/>
                      </a:lnTo>
                      <a:lnTo>
                        <a:pt x="6" y="166"/>
                      </a:lnTo>
                      <a:lnTo>
                        <a:pt x="15" y="138"/>
                      </a:lnTo>
                      <a:lnTo>
                        <a:pt x="29" y="111"/>
                      </a:lnTo>
                      <a:lnTo>
                        <a:pt x="45" y="85"/>
                      </a:lnTo>
                      <a:lnTo>
                        <a:pt x="66" y="61"/>
                      </a:lnTo>
                      <a:lnTo>
                        <a:pt x="88" y="40"/>
                      </a:lnTo>
                      <a:lnTo>
                        <a:pt x="115" y="23"/>
                      </a:lnTo>
                      <a:lnTo>
                        <a:pt x="144" y="9"/>
                      </a:lnTo>
                      <a:lnTo>
                        <a:pt x="176" y="0"/>
                      </a:lnTo>
                    </a:path>
                  </a:pathLst>
                </a:custGeom>
                <a:solidFill>
                  <a:srgbClr val="C0C0C0"/>
                </a:solidFill>
                <a:ln w="12700" cap="rnd" cmpd="sng">
                  <a:noFill/>
                  <a:prstDash val="solid"/>
                  <a:round/>
                  <a:headEnd type="none" w="med" len="med"/>
                  <a:tailEnd type="none" w="med" len="med"/>
                </a:ln>
              </p:spPr>
              <p:txBody>
                <a:bodyPr/>
                <a:lstStyle/>
                <a:p>
                  <a:endParaRPr lang="en-GB"/>
                </a:p>
              </p:txBody>
            </p:sp>
            <p:sp>
              <p:nvSpPr>
                <p:cNvPr id="47133" name="Freeform 9"/>
                <p:cNvSpPr>
                  <a:spLocks/>
                </p:cNvSpPr>
                <p:nvPr/>
              </p:nvSpPr>
              <p:spPr bwMode="auto">
                <a:xfrm flipH="1">
                  <a:off x="2744" y="1525"/>
                  <a:ext cx="1388" cy="352"/>
                </a:xfrm>
                <a:custGeom>
                  <a:avLst/>
                  <a:gdLst>
                    <a:gd name="T0" fmla="*/ 234 w 1388"/>
                    <a:gd name="T1" fmla="*/ 13 h 352"/>
                    <a:gd name="T2" fmla="*/ 352 w 1388"/>
                    <a:gd name="T3" fmla="*/ 39 h 352"/>
                    <a:gd name="T4" fmla="*/ 466 w 1388"/>
                    <a:gd name="T5" fmla="*/ 66 h 352"/>
                    <a:gd name="T6" fmla="*/ 578 w 1388"/>
                    <a:gd name="T7" fmla="*/ 93 h 352"/>
                    <a:gd name="T8" fmla="*/ 685 w 1388"/>
                    <a:gd name="T9" fmla="*/ 121 h 352"/>
                    <a:gd name="T10" fmla="*/ 787 w 1388"/>
                    <a:gd name="T11" fmla="*/ 149 h 352"/>
                    <a:gd name="T12" fmla="*/ 885 w 1388"/>
                    <a:gd name="T13" fmla="*/ 178 h 352"/>
                    <a:gd name="T14" fmla="*/ 976 w 1388"/>
                    <a:gd name="T15" fmla="*/ 204 h 352"/>
                    <a:gd name="T16" fmla="*/ 1061 w 1388"/>
                    <a:gd name="T17" fmla="*/ 230 h 352"/>
                    <a:gd name="T18" fmla="*/ 1136 w 1388"/>
                    <a:gd name="T19" fmla="*/ 254 h 352"/>
                    <a:gd name="T20" fmla="*/ 1204 w 1388"/>
                    <a:gd name="T21" fmla="*/ 275 h 352"/>
                    <a:gd name="T22" fmla="*/ 1263 w 1388"/>
                    <a:gd name="T23" fmla="*/ 294 h 352"/>
                    <a:gd name="T24" fmla="*/ 1311 w 1388"/>
                    <a:gd name="T25" fmla="*/ 310 h 352"/>
                    <a:gd name="T26" fmla="*/ 1348 w 1388"/>
                    <a:gd name="T27" fmla="*/ 323 h 352"/>
                    <a:gd name="T28" fmla="*/ 1373 w 1388"/>
                    <a:gd name="T29" fmla="*/ 332 h 352"/>
                    <a:gd name="T30" fmla="*/ 1386 w 1388"/>
                    <a:gd name="T31" fmla="*/ 336 h 352"/>
                    <a:gd name="T32" fmla="*/ 1385 w 1388"/>
                    <a:gd name="T33" fmla="*/ 337 h 352"/>
                    <a:gd name="T34" fmla="*/ 1369 w 1388"/>
                    <a:gd name="T35" fmla="*/ 337 h 352"/>
                    <a:gd name="T36" fmla="*/ 1339 w 1388"/>
                    <a:gd name="T37" fmla="*/ 338 h 352"/>
                    <a:gd name="T38" fmla="*/ 1295 w 1388"/>
                    <a:gd name="T39" fmla="*/ 338 h 352"/>
                    <a:gd name="T40" fmla="*/ 1239 w 1388"/>
                    <a:gd name="T41" fmla="*/ 339 h 352"/>
                    <a:gd name="T42" fmla="*/ 1171 w 1388"/>
                    <a:gd name="T43" fmla="*/ 340 h 352"/>
                    <a:gd name="T44" fmla="*/ 1094 w 1388"/>
                    <a:gd name="T45" fmla="*/ 341 h 352"/>
                    <a:gd name="T46" fmla="*/ 1009 w 1388"/>
                    <a:gd name="T47" fmla="*/ 342 h 352"/>
                    <a:gd name="T48" fmla="*/ 916 w 1388"/>
                    <a:gd name="T49" fmla="*/ 343 h 352"/>
                    <a:gd name="T50" fmla="*/ 816 w 1388"/>
                    <a:gd name="T51" fmla="*/ 344 h 352"/>
                    <a:gd name="T52" fmla="*/ 711 w 1388"/>
                    <a:gd name="T53" fmla="*/ 345 h 352"/>
                    <a:gd name="T54" fmla="*/ 603 w 1388"/>
                    <a:gd name="T55" fmla="*/ 346 h 352"/>
                    <a:gd name="T56" fmla="*/ 492 w 1388"/>
                    <a:gd name="T57" fmla="*/ 348 h 352"/>
                    <a:gd name="T58" fmla="*/ 379 w 1388"/>
                    <a:gd name="T59" fmla="*/ 348 h 352"/>
                    <a:gd name="T60" fmla="*/ 265 w 1388"/>
                    <a:gd name="T61" fmla="*/ 349 h 352"/>
                    <a:gd name="T62" fmla="*/ 153 w 1388"/>
                    <a:gd name="T63" fmla="*/ 350 h 352"/>
                    <a:gd name="T64" fmla="*/ 68 w 1388"/>
                    <a:gd name="T65" fmla="*/ 338 h 352"/>
                    <a:gd name="T66" fmla="*/ 26 w 1388"/>
                    <a:gd name="T67" fmla="*/ 300 h 352"/>
                    <a:gd name="T68" fmla="*/ 3 w 1388"/>
                    <a:gd name="T69" fmla="*/ 251 h 352"/>
                    <a:gd name="T70" fmla="*/ 1 w 1388"/>
                    <a:gd name="T71" fmla="*/ 196 h 352"/>
                    <a:gd name="T72" fmla="*/ 15 w 1388"/>
                    <a:gd name="T73" fmla="*/ 138 h 352"/>
                    <a:gd name="T74" fmla="*/ 45 w 1388"/>
                    <a:gd name="T75" fmla="*/ 85 h 352"/>
                    <a:gd name="T76" fmla="*/ 88 w 1388"/>
                    <a:gd name="T77" fmla="*/ 40 h 352"/>
                    <a:gd name="T78" fmla="*/ 144 w 1388"/>
                    <a:gd name="T79" fmla="*/ 9 h 3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8"/>
                    <a:gd name="T121" fmla="*/ 0 h 352"/>
                    <a:gd name="T122" fmla="*/ 1388 w 1388"/>
                    <a:gd name="T123" fmla="*/ 352 h 3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8" h="352">
                      <a:moveTo>
                        <a:pt x="176" y="0"/>
                      </a:moveTo>
                      <a:lnTo>
                        <a:pt x="234" y="13"/>
                      </a:lnTo>
                      <a:lnTo>
                        <a:pt x="293" y="26"/>
                      </a:lnTo>
                      <a:lnTo>
                        <a:pt x="352" y="39"/>
                      </a:lnTo>
                      <a:lnTo>
                        <a:pt x="409" y="52"/>
                      </a:lnTo>
                      <a:lnTo>
                        <a:pt x="466" y="66"/>
                      </a:lnTo>
                      <a:lnTo>
                        <a:pt x="523" y="79"/>
                      </a:lnTo>
                      <a:lnTo>
                        <a:pt x="578" y="93"/>
                      </a:lnTo>
                      <a:lnTo>
                        <a:pt x="631" y="107"/>
                      </a:lnTo>
                      <a:lnTo>
                        <a:pt x="685" y="121"/>
                      </a:lnTo>
                      <a:lnTo>
                        <a:pt x="737" y="135"/>
                      </a:lnTo>
                      <a:lnTo>
                        <a:pt x="787" y="149"/>
                      </a:lnTo>
                      <a:lnTo>
                        <a:pt x="838" y="163"/>
                      </a:lnTo>
                      <a:lnTo>
                        <a:pt x="885" y="178"/>
                      </a:lnTo>
                      <a:lnTo>
                        <a:pt x="932" y="192"/>
                      </a:lnTo>
                      <a:lnTo>
                        <a:pt x="976" y="204"/>
                      </a:lnTo>
                      <a:lnTo>
                        <a:pt x="1019" y="217"/>
                      </a:lnTo>
                      <a:lnTo>
                        <a:pt x="1061" y="230"/>
                      </a:lnTo>
                      <a:lnTo>
                        <a:pt x="1101" y="242"/>
                      </a:lnTo>
                      <a:lnTo>
                        <a:pt x="1136" y="254"/>
                      </a:lnTo>
                      <a:lnTo>
                        <a:pt x="1172" y="265"/>
                      </a:lnTo>
                      <a:lnTo>
                        <a:pt x="1204" y="275"/>
                      </a:lnTo>
                      <a:lnTo>
                        <a:pt x="1235" y="285"/>
                      </a:lnTo>
                      <a:lnTo>
                        <a:pt x="1263" y="294"/>
                      </a:lnTo>
                      <a:lnTo>
                        <a:pt x="1288" y="302"/>
                      </a:lnTo>
                      <a:lnTo>
                        <a:pt x="1311" y="310"/>
                      </a:lnTo>
                      <a:lnTo>
                        <a:pt x="1331" y="317"/>
                      </a:lnTo>
                      <a:lnTo>
                        <a:pt x="1348" y="323"/>
                      </a:lnTo>
                      <a:lnTo>
                        <a:pt x="1362" y="328"/>
                      </a:lnTo>
                      <a:lnTo>
                        <a:pt x="1373" y="332"/>
                      </a:lnTo>
                      <a:lnTo>
                        <a:pt x="1381" y="335"/>
                      </a:lnTo>
                      <a:lnTo>
                        <a:pt x="1386" y="336"/>
                      </a:lnTo>
                      <a:lnTo>
                        <a:pt x="1387" y="337"/>
                      </a:lnTo>
                      <a:lnTo>
                        <a:pt x="1385" y="337"/>
                      </a:lnTo>
                      <a:lnTo>
                        <a:pt x="1379" y="337"/>
                      </a:lnTo>
                      <a:lnTo>
                        <a:pt x="1369" y="337"/>
                      </a:lnTo>
                      <a:lnTo>
                        <a:pt x="1356" y="338"/>
                      </a:lnTo>
                      <a:lnTo>
                        <a:pt x="1339" y="338"/>
                      </a:lnTo>
                      <a:lnTo>
                        <a:pt x="1318" y="338"/>
                      </a:lnTo>
                      <a:lnTo>
                        <a:pt x="1295" y="338"/>
                      </a:lnTo>
                      <a:lnTo>
                        <a:pt x="1268" y="339"/>
                      </a:lnTo>
                      <a:lnTo>
                        <a:pt x="1239" y="339"/>
                      </a:lnTo>
                      <a:lnTo>
                        <a:pt x="1206" y="339"/>
                      </a:lnTo>
                      <a:lnTo>
                        <a:pt x="1171" y="340"/>
                      </a:lnTo>
                      <a:lnTo>
                        <a:pt x="1134" y="341"/>
                      </a:lnTo>
                      <a:lnTo>
                        <a:pt x="1094" y="341"/>
                      </a:lnTo>
                      <a:lnTo>
                        <a:pt x="1052" y="341"/>
                      </a:lnTo>
                      <a:lnTo>
                        <a:pt x="1009" y="342"/>
                      </a:lnTo>
                      <a:lnTo>
                        <a:pt x="963" y="342"/>
                      </a:lnTo>
                      <a:lnTo>
                        <a:pt x="916" y="343"/>
                      </a:lnTo>
                      <a:lnTo>
                        <a:pt x="866" y="343"/>
                      </a:lnTo>
                      <a:lnTo>
                        <a:pt x="816" y="344"/>
                      </a:lnTo>
                      <a:lnTo>
                        <a:pt x="764" y="345"/>
                      </a:lnTo>
                      <a:lnTo>
                        <a:pt x="711" y="345"/>
                      </a:lnTo>
                      <a:lnTo>
                        <a:pt x="657" y="346"/>
                      </a:lnTo>
                      <a:lnTo>
                        <a:pt x="603" y="346"/>
                      </a:lnTo>
                      <a:lnTo>
                        <a:pt x="547" y="347"/>
                      </a:lnTo>
                      <a:lnTo>
                        <a:pt x="492" y="348"/>
                      </a:lnTo>
                      <a:lnTo>
                        <a:pt x="435" y="348"/>
                      </a:lnTo>
                      <a:lnTo>
                        <a:pt x="379" y="348"/>
                      </a:lnTo>
                      <a:lnTo>
                        <a:pt x="322" y="349"/>
                      </a:lnTo>
                      <a:lnTo>
                        <a:pt x="265" y="349"/>
                      </a:lnTo>
                      <a:lnTo>
                        <a:pt x="208" y="350"/>
                      </a:lnTo>
                      <a:lnTo>
                        <a:pt x="153" y="350"/>
                      </a:lnTo>
                      <a:lnTo>
                        <a:pt x="98" y="351"/>
                      </a:lnTo>
                      <a:lnTo>
                        <a:pt x="68" y="338"/>
                      </a:lnTo>
                      <a:lnTo>
                        <a:pt x="43" y="321"/>
                      </a:lnTo>
                      <a:lnTo>
                        <a:pt x="26" y="300"/>
                      </a:lnTo>
                      <a:lnTo>
                        <a:pt x="11" y="277"/>
                      </a:lnTo>
                      <a:lnTo>
                        <a:pt x="3" y="251"/>
                      </a:lnTo>
                      <a:lnTo>
                        <a:pt x="0" y="224"/>
                      </a:lnTo>
                      <a:lnTo>
                        <a:pt x="1" y="196"/>
                      </a:lnTo>
                      <a:lnTo>
                        <a:pt x="6" y="166"/>
                      </a:lnTo>
                      <a:lnTo>
                        <a:pt x="15" y="138"/>
                      </a:lnTo>
                      <a:lnTo>
                        <a:pt x="29" y="111"/>
                      </a:lnTo>
                      <a:lnTo>
                        <a:pt x="45" y="85"/>
                      </a:lnTo>
                      <a:lnTo>
                        <a:pt x="66" y="61"/>
                      </a:lnTo>
                      <a:lnTo>
                        <a:pt x="88" y="40"/>
                      </a:lnTo>
                      <a:lnTo>
                        <a:pt x="115" y="23"/>
                      </a:lnTo>
                      <a:lnTo>
                        <a:pt x="144" y="9"/>
                      </a:lnTo>
                      <a:lnTo>
                        <a:pt x="176" y="0"/>
                      </a:lnTo>
                    </a:path>
                  </a:pathLst>
                </a:custGeom>
                <a:solidFill>
                  <a:srgbClr val="C0C0C0"/>
                </a:solidFill>
                <a:ln w="12700" cap="rnd" cmpd="sng">
                  <a:noFill/>
                  <a:prstDash val="solid"/>
                  <a:round/>
                  <a:headEnd type="none" w="med" len="med"/>
                  <a:tailEnd type="none" w="med" len="med"/>
                </a:ln>
              </p:spPr>
              <p:txBody>
                <a:bodyPr/>
                <a:lstStyle/>
                <a:p>
                  <a:endParaRPr lang="en-GB"/>
                </a:p>
              </p:txBody>
            </p:sp>
          </p:grpSp>
          <p:grpSp>
            <p:nvGrpSpPr>
              <p:cNvPr id="7" name="Group 15"/>
              <p:cNvGrpSpPr>
                <a:grpSpLocks/>
              </p:cNvGrpSpPr>
              <p:nvPr/>
            </p:nvGrpSpPr>
            <p:grpSpPr bwMode="auto">
              <a:xfrm rot="332444">
                <a:off x="-3289" y="2069"/>
                <a:ext cx="8392" cy="998"/>
                <a:chOff x="-3289" y="2069"/>
                <a:chExt cx="8392" cy="998"/>
              </a:xfrm>
            </p:grpSpPr>
            <p:sp>
              <p:nvSpPr>
                <p:cNvPr id="47130" name="Line 16"/>
                <p:cNvSpPr>
                  <a:spLocks noChangeShapeType="1"/>
                </p:cNvSpPr>
                <p:nvPr/>
              </p:nvSpPr>
              <p:spPr bwMode="auto">
                <a:xfrm>
                  <a:off x="884" y="2568"/>
                  <a:ext cx="4219" cy="499"/>
                </a:xfrm>
                <a:prstGeom prst="line">
                  <a:avLst/>
                </a:prstGeom>
                <a:noFill/>
                <a:ln w="50800">
                  <a:solidFill>
                    <a:srgbClr val="C00000"/>
                  </a:solidFill>
                  <a:prstDash val="dash"/>
                  <a:round/>
                  <a:headEnd/>
                  <a:tailEnd/>
                </a:ln>
              </p:spPr>
              <p:txBody>
                <a:bodyPr/>
                <a:lstStyle/>
                <a:p>
                  <a:endParaRPr lang="en-GB"/>
                </a:p>
              </p:txBody>
            </p:sp>
            <p:sp>
              <p:nvSpPr>
                <p:cNvPr id="47131" name="Line 17"/>
                <p:cNvSpPr>
                  <a:spLocks noChangeShapeType="1"/>
                </p:cNvSpPr>
                <p:nvPr/>
              </p:nvSpPr>
              <p:spPr bwMode="auto">
                <a:xfrm>
                  <a:off x="-3289" y="2069"/>
                  <a:ext cx="4219" cy="499"/>
                </a:xfrm>
                <a:prstGeom prst="line">
                  <a:avLst/>
                </a:prstGeom>
                <a:noFill/>
                <a:ln w="25400">
                  <a:noFill/>
                  <a:prstDash val="dash"/>
                  <a:round/>
                  <a:headEnd/>
                  <a:tailEnd/>
                </a:ln>
              </p:spPr>
              <p:txBody>
                <a:bodyPr/>
                <a:lstStyle/>
                <a:p>
                  <a:endParaRPr lang="en-GB"/>
                </a:p>
              </p:txBody>
            </p:sp>
          </p:grpSp>
        </p:grpSp>
        <p:grpSp>
          <p:nvGrpSpPr>
            <p:cNvPr id="8" name="Group 22"/>
            <p:cNvGrpSpPr>
              <a:grpSpLocks/>
            </p:cNvGrpSpPr>
            <p:nvPr/>
          </p:nvGrpSpPr>
          <p:grpSpPr bwMode="auto">
            <a:xfrm flipH="1">
              <a:off x="-1600" y="2069"/>
              <a:ext cx="8472" cy="998"/>
              <a:chOff x="-3289" y="2069"/>
              <a:chExt cx="8472" cy="998"/>
            </a:xfrm>
          </p:grpSpPr>
          <p:grpSp>
            <p:nvGrpSpPr>
              <p:cNvPr id="9" name="Group 23"/>
              <p:cNvGrpSpPr>
                <a:grpSpLocks/>
              </p:cNvGrpSpPr>
              <p:nvPr/>
            </p:nvGrpSpPr>
            <p:grpSpPr bwMode="auto">
              <a:xfrm>
                <a:off x="895" y="2328"/>
                <a:ext cx="3162" cy="571"/>
                <a:chOff x="895" y="2328"/>
                <a:chExt cx="3162" cy="571"/>
              </a:xfrm>
            </p:grpSpPr>
            <p:grpSp>
              <p:nvGrpSpPr>
                <p:cNvPr id="10" name="Group 24"/>
                <p:cNvGrpSpPr>
                  <a:grpSpLocks/>
                </p:cNvGrpSpPr>
                <p:nvPr/>
              </p:nvGrpSpPr>
              <p:grpSpPr bwMode="auto">
                <a:xfrm>
                  <a:off x="896" y="2328"/>
                  <a:ext cx="3161" cy="571"/>
                  <a:chOff x="896" y="2328"/>
                  <a:chExt cx="3161" cy="571"/>
                </a:xfrm>
              </p:grpSpPr>
              <p:sp>
                <p:nvSpPr>
                  <p:cNvPr id="47125" name="Freeform 25"/>
                  <p:cNvSpPr>
                    <a:spLocks/>
                  </p:cNvSpPr>
                  <p:nvPr/>
                </p:nvSpPr>
                <p:spPr bwMode="auto">
                  <a:xfrm rot="263420">
                    <a:off x="1364" y="2375"/>
                    <a:ext cx="2693" cy="524"/>
                  </a:xfrm>
                  <a:custGeom>
                    <a:avLst/>
                    <a:gdLst>
                      <a:gd name="T0" fmla="*/ 2658 w 2693"/>
                      <a:gd name="T1" fmla="*/ 182 h 524"/>
                      <a:gd name="T2" fmla="*/ 2596 w 2693"/>
                      <a:gd name="T3" fmla="*/ 201 h 524"/>
                      <a:gd name="T4" fmla="*/ 2543 w 2693"/>
                      <a:gd name="T5" fmla="*/ 233 h 524"/>
                      <a:gd name="T6" fmla="*/ 2502 w 2693"/>
                      <a:gd name="T7" fmla="*/ 276 h 524"/>
                      <a:gd name="T8" fmla="*/ 2476 w 2693"/>
                      <a:gd name="T9" fmla="*/ 325 h 524"/>
                      <a:gd name="T10" fmla="*/ 2466 w 2693"/>
                      <a:gd name="T11" fmla="*/ 378 h 524"/>
                      <a:gd name="T12" fmla="*/ 2475 w 2693"/>
                      <a:gd name="T13" fmla="*/ 432 h 524"/>
                      <a:gd name="T14" fmla="*/ 2507 w 2693"/>
                      <a:gd name="T15" fmla="*/ 485 h 524"/>
                      <a:gd name="T16" fmla="*/ 2468 w 2693"/>
                      <a:gd name="T17" fmla="*/ 511 h 524"/>
                      <a:gd name="T18" fmla="*/ 2334 w 2693"/>
                      <a:gd name="T19" fmla="*/ 514 h 524"/>
                      <a:gd name="T20" fmla="*/ 2194 w 2693"/>
                      <a:gd name="T21" fmla="*/ 517 h 524"/>
                      <a:gd name="T22" fmla="*/ 2046 w 2693"/>
                      <a:gd name="T23" fmla="*/ 520 h 524"/>
                      <a:gd name="T24" fmla="*/ 1892 w 2693"/>
                      <a:gd name="T25" fmla="*/ 521 h 524"/>
                      <a:gd name="T26" fmla="*/ 1735 w 2693"/>
                      <a:gd name="T27" fmla="*/ 523 h 524"/>
                      <a:gd name="T28" fmla="*/ 1574 w 2693"/>
                      <a:gd name="T29" fmla="*/ 523 h 524"/>
                      <a:gd name="T30" fmla="*/ 1413 w 2693"/>
                      <a:gd name="T31" fmla="*/ 523 h 524"/>
                      <a:gd name="T32" fmla="*/ 1249 w 2693"/>
                      <a:gd name="T33" fmla="*/ 522 h 524"/>
                      <a:gd name="T34" fmla="*/ 1087 w 2693"/>
                      <a:gd name="T35" fmla="*/ 521 h 524"/>
                      <a:gd name="T36" fmla="*/ 927 w 2693"/>
                      <a:gd name="T37" fmla="*/ 519 h 524"/>
                      <a:gd name="T38" fmla="*/ 770 w 2693"/>
                      <a:gd name="T39" fmla="*/ 516 h 524"/>
                      <a:gd name="T40" fmla="*/ 618 w 2693"/>
                      <a:gd name="T41" fmla="*/ 513 h 524"/>
                      <a:gd name="T42" fmla="*/ 470 w 2693"/>
                      <a:gd name="T43" fmla="*/ 509 h 524"/>
                      <a:gd name="T44" fmla="*/ 331 w 2693"/>
                      <a:gd name="T45" fmla="*/ 504 h 524"/>
                      <a:gd name="T46" fmla="*/ 200 w 2693"/>
                      <a:gd name="T47" fmla="*/ 498 h 524"/>
                      <a:gd name="T48" fmla="*/ 135 w 2693"/>
                      <a:gd name="T49" fmla="*/ 496 h 524"/>
                      <a:gd name="T50" fmla="*/ 125 w 2693"/>
                      <a:gd name="T51" fmla="*/ 494 h 524"/>
                      <a:gd name="T52" fmla="*/ 111 w 2693"/>
                      <a:gd name="T53" fmla="*/ 491 h 524"/>
                      <a:gd name="T54" fmla="*/ 94 w 2693"/>
                      <a:gd name="T55" fmla="*/ 485 h 524"/>
                      <a:gd name="T56" fmla="*/ 75 w 2693"/>
                      <a:gd name="T57" fmla="*/ 477 h 524"/>
                      <a:gd name="T58" fmla="*/ 56 w 2693"/>
                      <a:gd name="T59" fmla="*/ 466 h 524"/>
                      <a:gd name="T60" fmla="*/ 38 w 2693"/>
                      <a:gd name="T61" fmla="*/ 451 h 524"/>
                      <a:gd name="T62" fmla="*/ 22 w 2693"/>
                      <a:gd name="T63" fmla="*/ 434 h 524"/>
                      <a:gd name="T64" fmla="*/ 10 w 2693"/>
                      <a:gd name="T65" fmla="*/ 411 h 524"/>
                      <a:gd name="T66" fmla="*/ 2 w 2693"/>
                      <a:gd name="T67" fmla="*/ 385 h 524"/>
                      <a:gd name="T68" fmla="*/ 0 w 2693"/>
                      <a:gd name="T69" fmla="*/ 352 h 524"/>
                      <a:gd name="T70" fmla="*/ 5 w 2693"/>
                      <a:gd name="T71" fmla="*/ 315 h 524"/>
                      <a:gd name="T72" fmla="*/ 19 w 2693"/>
                      <a:gd name="T73" fmla="*/ 271 h 524"/>
                      <a:gd name="T74" fmla="*/ 43 w 2693"/>
                      <a:gd name="T75" fmla="*/ 222 h 524"/>
                      <a:gd name="T76" fmla="*/ 77 w 2693"/>
                      <a:gd name="T77" fmla="*/ 165 h 524"/>
                      <a:gd name="T78" fmla="*/ 124 w 2693"/>
                      <a:gd name="T79" fmla="*/ 101 h 524"/>
                      <a:gd name="T80" fmla="*/ 219 w 2693"/>
                      <a:gd name="T81" fmla="*/ 54 h 524"/>
                      <a:gd name="T82" fmla="*/ 360 w 2693"/>
                      <a:gd name="T83" fmla="*/ 33 h 524"/>
                      <a:gd name="T84" fmla="*/ 507 w 2693"/>
                      <a:gd name="T85" fmla="*/ 17 h 524"/>
                      <a:gd name="T86" fmla="*/ 662 w 2693"/>
                      <a:gd name="T87" fmla="*/ 7 h 524"/>
                      <a:gd name="T88" fmla="*/ 822 w 2693"/>
                      <a:gd name="T89" fmla="*/ 1 h 524"/>
                      <a:gd name="T90" fmla="*/ 985 w 2693"/>
                      <a:gd name="T91" fmla="*/ 0 h 524"/>
                      <a:gd name="T92" fmla="*/ 1152 w 2693"/>
                      <a:gd name="T93" fmla="*/ 3 h 524"/>
                      <a:gd name="T94" fmla="*/ 1322 w 2693"/>
                      <a:gd name="T95" fmla="*/ 10 h 524"/>
                      <a:gd name="T96" fmla="*/ 1492 w 2693"/>
                      <a:gd name="T97" fmla="*/ 20 h 524"/>
                      <a:gd name="T98" fmla="*/ 1663 w 2693"/>
                      <a:gd name="T99" fmla="*/ 33 h 524"/>
                      <a:gd name="T100" fmla="*/ 1831 w 2693"/>
                      <a:gd name="T101" fmla="*/ 50 h 524"/>
                      <a:gd name="T102" fmla="*/ 1999 w 2693"/>
                      <a:gd name="T103" fmla="*/ 69 h 524"/>
                      <a:gd name="T104" fmla="*/ 2162 w 2693"/>
                      <a:gd name="T105" fmla="*/ 90 h 524"/>
                      <a:gd name="T106" fmla="*/ 2321 w 2693"/>
                      <a:gd name="T107" fmla="*/ 113 h 524"/>
                      <a:gd name="T108" fmla="*/ 2475 w 2693"/>
                      <a:gd name="T109" fmla="*/ 138 h 524"/>
                      <a:gd name="T110" fmla="*/ 2622 w 2693"/>
                      <a:gd name="T111" fmla="*/ 164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3"/>
                      <a:gd name="T169" fmla="*/ 0 h 524"/>
                      <a:gd name="T170" fmla="*/ 2693 w 2693"/>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3" h="524">
                        <a:moveTo>
                          <a:pt x="2692" y="178"/>
                        </a:moveTo>
                        <a:lnTo>
                          <a:pt x="2658" y="182"/>
                        </a:lnTo>
                        <a:lnTo>
                          <a:pt x="2626" y="189"/>
                        </a:lnTo>
                        <a:lnTo>
                          <a:pt x="2596" y="201"/>
                        </a:lnTo>
                        <a:lnTo>
                          <a:pt x="2567" y="216"/>
                        </a:lnTo>
                        <a:lnTo>
                          <a:pt x="2543" y="233"/>
                        </a:lnTo>
                        <a:lnTo>
                          <a:pt x="2521" y="253"/>
                        </a:lnTo>
                        <a:lnTo>
                          <a:pt x="2502" y="276"/>
                        </a:lnTo>
                        <a:lnTo>
                          <a:pt x="2487" y="299"/>
                        </a:lnTo>
                        <a:lnTo>
                          <a:pt x="2476" y="325"/>
                        </a:lnTo>
                        <a:lnTo>
                          <a:pt x="2469" y="351"/>
                        </a:lnTo>
                        <a:lnTo>
                          <a:pt x="2466" y="378"/>
                        </a:lnTo>
                        <a:lnTo>
                          <a:pt x="2469" y="405"/>
                        </a:lnTo>
                        <a:lnTo>
                          <a:pt x="2475" y="432"/>
                        </a:lnTo>
                        <a:lnTo>
                          <a:pt x="2488" y="459"/>
                        </a:lnTo>
                        <a:lnTo>
                          <a:pt x="2507" y="485"/>
                        </a:lnTo>
                        <a:lnTo>
                          <a:pt x="2531" y="510"/>
                        </a:lnTo>
                        <a:lnTo>
                          <a:pt x="2468" y="511"/>
                        </a:lnTo>
                        <a:lnTo>
                          <a:pt x="2402" y="513"/>
                        </a:lnTo>
                        <a:lnTo>
                          <a:pt x="2334" y="514"/>
                        </a:lnTo>
                        <a:lnTo>
                          <a:pt x="2266" y="516"/>
                        </a:lnTo>
                        <a:lnTo>
                          <a:pt x="2194" y="517"/>
                        </a:lnTo>
                        <a:lnTo>
                          <a:pt x="2120" y="519"/>
                        </a:lnTo>
                        <a:lnTo>
                          <a:pt x="2046" y="520"/>
                        </a:lnTo>
                        <a:lnTo>
                          <a:pt x="1970" y="520"/>
                        </a:lnTo>
                        <a:lnTo>
                          <a:pt x="1892" y="521"/>
                        </a:lnTo>
                        <a:lnTo>
                          <a:pt x="1814" y="522"/>
                        </a:lnTo>
                        <a:lnTo>
                          <a:pt x="1735" y="523"/>
                        </a:lnTo>
                        <a:lnTo>
                          <a:pt x="1655" y="523"/>
                        </a:lnTo>
                        <a:lnTo>
                          <a:pt x="1574" y="523"/>
                        </a:lnTo>
                        <a:lnTo>
                          <a:pt x="1493" y="523"/>
                        </a:lnTo>
                        <a:lnTo>
                          <a:pt x="1413" y="523"/>
                        </a:lnTo>
                        <a:lnTo>
                          <a:pt x="1330" y="523"/>
                        </a:lnTo>
                        <a:lnTo>
                          <a:pt x="1249" y="522"/>
                        </a:lnTo>
                        <a:lnTo>
                          <a:pt x="1168" y="521"/>
                        </a:lnTo>
                        <a:lnTo>
                          <a:pt x="1087" y="521"/>
                        </a:lnTo>
                        <a:lnTo>
                          <a:pt x="1006" y="520"/>
                        </a:lnTo>
                        <a:lnTo>
                          <a:pt x="927" y="519"/>
                        </a:lnTo>
                        <a:lnTo>
                          <a:pt x="848" y="518"/>
                        </a:lnTo>
                        <a:lnTo>
                          <a:pt x="770" y="516"/>
                        </a:lnTo>
                        <a:lnTo>
                          <a:pt x="693" y="514"/>
                        </a:lnTo>
                        <a:lnTo>
                          <a:pt x="618" y="513"/>
                        </a:lnTo>
                        <a:lnTo>
                          <a:pt x="544" y="511"/>
                        </a:lnTo>
                        <a:lnTo>
                          <a:pt x="470" y="509"/>
                        </a:lnTo>
                        <a:lnTo>
                          <a:pt x="401" y="506"/>
                        </a:lnTo>
                        <a:lnTo>
                          <a:pt x="331" y="504"/>
                        </a:lnTo>
                        <a:lnTo>
                          <a:pt x="264" y="501"/>
                        </a:lnTo>
                        <a:lnTo>
                          <a:pt x="200" y="498"/>
                        </a:lnTo>
                        <a:lnTo>
                          <a:pt x="137" y="496"/>
                        </a:lnTo>
                        <a:lnTo>
                          <a:pt x="135" y="496"/>
                        </a:lnTo>
                        <a:lnTo>
                          <a:pt x="131" y="495"/>
                        </a:lnTo>
                        <a:lnTo>
                          <a:pt x="125" y="494"/>
                        </a:lnTo>
                        <a:lnTo>
                          <a:pt x="118" y="493"/>
                        </a:lnTo>
                        <a:lnTo>
                          <a:pt x="111" y="491"/>
                        </a:lnTo>
                        <a:lnTo>
                          <a:pt x="103" y="488"/>
                        </a:lnTo>
                        <a:lnTo>
                          <a:pt x="94" y="485"/>
                        </a:lnTo>
                        <a:lnTo>
                          <a:pt x="85" y="481"/>
                        </a:lnTo>
                        <a:lnTo>
                          <a:pt x="75" y="477"/>
                        </a:lnTo>
                        <a:lnTo>
                          <a:pt x="66" y="472"/>
                        </a:lnTo>
                        <a:lnTo>
                          <a:pt x="56" y="466"/>
                        </a:lnTo>
                        <a:lnTo>
                          <a:pt x="47" y="459"/>
                        </a:lnTo>
                        <a:lnTo>
                          <a:pt x="38" y="451"/>
                        </a:lnTo>
                        <a:lnTo>
                          <a:pt x="30" y="444"/>
                        </a:lnTo>
                        <a:lnTo>
                          <a:pt x="22" y="434"/>
                        </a:lnTo>
                        <a:lnTo>
                          <a:pt x="15" y="423"/>
                        </a:lnTo>
                        <a:lnTo>
                          <a:pt x="10" y="411"/>
                        </a:lnTo>
                        <a:lnTo>
                          <a:pt x="5" y="398"/>
                        </a:lnTo>
                        <a:lnTo>
                          <a:pt x="2" y="385"/>
                        </a:lnTo>
                        <a:lnTo>
                          <a:pt x="0" y="369"/>
                        </a:lnTo>
                        <a:lnTo>
                          <a:pt x="0" y="352"/>
                        </a:lnTo>
                        <a:lnTo>
                          <a:pt x="2" y="334"/>
                        </a:lnTo>
                        <a:lnTo>
                          <a:pt x="5" y="315"/>
                        </a:lnTo>
                        <a:lnTo>
                          <a:pt x="11" y="293"/>
                        </a:lnTo>
                        <a:lnTo>
                          <a:pt x="19" y="271"/>
                        </a:lnTo>
                        <a:lnTo>
                          <a:pt x="30" y="247"/>
                        </a:lnTo>
                        <a:lnTo>
                          <a:pt x="43" y="222"/>
                        </a:lnTo>
                        <a:lnTo>
                          <a:pt x="59" y="194"/>
                        </a:lnTo>
                        <a:lnTo>
                          <a:pt x="77" y="165"/>
                        </a:lnTo>
                        <a:lnTo>
                          <a:pt x="100" y="134"/>
                        </a:lnTo>
                        <a:lnTo>
                          <a:pt x="124" y="101"/>
                        </a:lnTo>
                        <a:lnTo>
                          <a:pt x="152" y="67"/>
                        </a:lnTo>
                        <a:lnTo>
                          <a:pt x="219" y="54"/>
                        </a:lnTo>
                        <a:lnTo>
                          <a:pt x="288" y="43"/>
                        </a:lnTo>
                        <a:lnTo>
                          <a:pt x="360" y="33"/>
                        </a:lnTo>
                        <a:lnTo>
                          <a:pt x="432" y="25"/>
                        </a:lnTo>
                        <a:lnTo>
                          <a:pt x="507" y="17"/>
                        </a:lnTo>
                        <a:lnTo>
                          <a:pt x="584" y="12"/>
                        </a:lnTo>
                        <a:lnTo>
                          <a:pt x="662" y="7"/>
                        </a:lnTo>
                        <a:lnTo>
                          <a:pt x="741" y="3"/>
                        </a:lnTo>
                        <a:lnTo>
                          <a:pt x="822" y="1"/>
                        </a:lnTo>
                        <a:lnTo>
                          <a:pt x="903" y="0"/>
                        </a:lnTo>
                        <a:lnTo>
                          <a:pt x="985" y="0"/>
                        </a:lnTo>
                        <a:lnTo>
                          <a:pt x="1068" y="1"/>
                        </a:lnTo>
                        <a:lnTo>
                          <a:pt x="1152" y="3"/>
                        </a:lnTo>
                        <a:lnTo>
                          <a:pt x="1236" y="6"/>
                        </a:lnTo>
                        <a:lnTo>
                          <a:pt x="1322" y="10"/>
                        </a:lnTo>
                        <a:lnTo>
                          <a:pt x="1407" y="15"/>
                        </a:lnTo>
                        <a:lnTo>
                          <a:pt x="1492" y="20"/>
                        </a:lnTo>
                        <a:lnTo>
                          <a:pt x="1577" y="26"/>
                        </a:lnTo>
                        <a:lnTo>
                          <a:pt x="1663" y="33"/>
                        </a:lnTo>
                        <a:lnTo>
                          <a:pt x="1747" y="41"/>
                        </a:lnTo>
                        <a:lnTo>
                          <a:pt x="1831" y="50"/>
                        </a:lnTo>
                        <a:lnTo>
                          <a:pt x="1915" y="59"/>
                        </a:lnTo>
                        <a:lnTo>
                          <a:pt x="1999" y="69"/>
                        </a:lnTo>
                        <a:lnTo>
                          <a:pt x="2081" y="79"/>
                        </a:lnTo>
                        <a:lnTo>
                          <a:pt x="2162" y="90"/>
                        </a:lnTo>
                        <a:lnTo>
                          <a:pt x="2242" y="102"/>
                        </a:lnTo>
                        <a:lnTo>
                          <a:pt x="2321" y="113"/>
                        </a:lnTo>
                        <a:lnTo>
                          <a:pt x="2399" y="126"/>
                        </a:lnTo>
                        <a:lnTo>
                          <a:pt x="2475" y="138"/>
                        </a:lnTo>
                        <a:lnTo>
                          <a:pt x="2549" y="151"/>
                        </a:lnTo>
                        <a:lnTo>
                          <a:pt x="2622" y="164"/>
                        </a:lnTo>
                        <a:lnTo>
                          <a:pt x="2692" y="178"/>
                        </a:lnTo>
                      </a:path>
                    </a:pathLst>
                  </a:custGeom>
                  <a:noFill/>
                  <a:ln w="12700" cap="rnd" cmpd="sng">
                    <a:noFill/>
                    <a:prstDash val="solid"/>
                    <a:round/>
                    <a:headEnd type="none" w="med" len="med"/>
                    <a:tailEnd type="none" w="med" len="med"/>
                  </a:ln>
                </p:spPr>
                <p:txBody>
                  <a:bodyPr/>
                  <a:lstStyle/>
                  <a:p>
                    <a:endParaRPr lang="en-GB"/>
                  </a:p>
                </p:txBody>
              </p:sp>
              <p:sp>
                <p:nvSpPr>
                  <p:cNvPr id="47126" name="Freeform 26"/>
                  <p:cNvSpPr>
                    <a:spLocks/>
                  </p:cNvSpPr>
                  <p:nvPr/>
                </p:nvSpPr>
                <p:spPr bwMode="auto">
                  <a:xfrm rot="263420">
                    <a:off x="896" y="2328"/>
                    <a:ext cx="616" cy="422"/>
                  </a:xfrm>
                  <a:custGeom>
                    <a:avLst/>
                    <a:gdLst>
                      <a:gd name="T0" fmla="*/ 587 w 616"/>
                      <a:gd name="T1" fmla="*/ 34 h 422"/>
                      <a:gd name="T2" fmla="*/ 542 w 616"/>
                      <a:gd name="T3" fmla="*/ 96 h 422"/>
                      <a:gd name="T4" fmla="*/ 511 w 616"/>
                      <a:gd name="T5" fmla="*/ 151 h 422"/>
                      <a:gd name="T6" fmla="*/ 491 w 616"/>
                      <a:gd name="T7" fmla="*/ 200 h 422"/>
                      <a:gd name="T8" fmla="*/ 480 w 616"/>
                      <a:gd name="T9" fmla="*/ 244 h 422"/>
                      <a:gd name="T10" fmla="*/ 479 w 616"/>
                      <a:gd name="T11" fmla="*/ 282 h 422"/>
                      <a:gd name="T12" fmla="*/ 483 w 616"/>
                      <a:gd name="T13" fmla="*/ 315 h 422"/>
                      <a:gd name="T14" fmla="*/ 494 w 616"/>
                      <a:gd name="T15" fmla="*/ 342 h 422"/>
                      <a:gd name="T16" fmla="*/ 508 w 616"/>
                      <a:gd name="T17" fmla="*/ 364 h 422"/>
                      <a:gd name="T18" fmla="*/ 524 w 616"/>
                      <a:gd name="T19" fmla="*/ 383 h 422"/>
                      <a:gd name="T20" fmla="*/ 541 w 616"/>
                      <a:gd name="T21" fmla="*/ 398 h 422"/>
                      <a:gd name="T22" fmla="*/ 557 w 616"/>
                      <a:gd name="T23" fmla="*/ 408 h 422"/>
                      <a:gd name="T24" fmla="*/ 571 w 616"/>
                      <a:gd name="T25" fmla="*/ 415 h 422"/>
                      <a:gd name="T26" fmla="*/ 580 w 616"/>
                      <a:gd name="T27" fmla="*/ 420 h 422"/>
                      <a:gd name="T28" fmla="*/ 580 w 616"/>
                      <a:gd name="T29" fmla="*/ 420 h 422"/>
                      <a:gd name="T30" fmla="*/ 540 w 616"/>
                      <a:gd name="T31" fmla="*/ 417 h 422"/>
                      <a:gd name="T32" fmla="*/ 473 w 616"/>
                      <a:gd name="T33" fmla="*/ 413 h 422"/>
                      <a:gd name="T34" fmla="*/ 409 w 616"/>
                      <a:gd name="T35" fmla="*/ 407 h 422"/>
                      <a:gd name="T36" fmla="*/ 348 w 616"/>
                      <a:gd name="T37" fmla="*/ 400 h 422"/>
                      <a:gd name="T38" fmla="*/ 291 w 616"/>
                      <a:gd name="T39" fmla="*/ 391 h 422"/>
                      <a:gd name="T40" fmla="*/ 238 w 616"/>
                      <a:gd name="T41" fmla="*/ 381 h 422"/>
                      <a:gd name="T42" fmla="*/ 190 w 616"/>
                      <a:gd name="T43" fmla="*/ 369 h 422"/>
                      <a:gd name="T44" fmla="*/ 146 w 616"/>
                      <a:gd name="T45" fmla="*/ 358 h 422"/>
                      <a:gd name="T46" fmla="*/ 106 w 616"/>
                      <a:gd name="T47" fmla="*/ 344 h 422"/>
                      <a:gd name="T48" fmla="*/ 74 w 616"/>
                      <a:gd name="T49" fmla="*/ 329 h 422"/>
                      <a:gd name="T50" fmla="*/ 46 w 616"/>
                      <a:gd name="T51" fmla="*/ 316 h 422"/>
                      <a:gd name="T52" fmla="*/ 25 w 616"/>
                      <a:gd name="T53" fmla="*/ 300 h 422"/>
                      <a:gd name="T54" fmla="*/ 10 w 616"/>
                      <a:gd name="T55" fmla="*/ 284 h 422"/>
                      <a:gd name="T56" fmla="*/ 1 w 616"/>
                      <a:gd name="T57" fmla="*/ 269 h 422"/>
                      <a:gd name="T58" fmla="*/ 0 w 616"/>
                      <a:gd name="T59" fmla="*/ 252 h 422"/>
                      <a:gd name="T60" fmla="*/ 7 w 616"/>
                      <a:gd name="T61" fmla="*/ 235 h 422"/>
                      <a:gd name="T62" fmla="*/ 28 w 616"/>
                      <a:gd name="T63" fmla="*/ 217 h 422"/>
                      <a:gd name="T64" fmla="*/ 57 w 616"/>
                      <a:gd name="T65" fmla="*/ 197 h 422"/>
                      <a:gd name="T66" fmla="*/ 89 w 616"/>
                      <a:gd name="T67" fmla="*/ 179 h 422"/>
                      <a:gd name="T68" fmla="*/ 121 w 616"/>
                      <a:gd name="T69" fmla="*/ 160 h 422"/>
                      <a:gd name="T70" fmla="*/ 155 w 616"/>
                      <a:gd name="T71" fmla="*/ 143 h 422"/>
                      <a:gd name="T72" fmla="*/ 190 w 616"/>
                      <a:gd name="T73" fmla="*/ 126 h 422"/>
                      <a:gd name="T74" fmla="*/ 227 w 616"/>
                      <a:gd name="T75" fmla="*/ 110 h 422"/>
                      <a:gd name="T76" fmla="*/ 265 w 616"/>
                      <a:gd name="T77" fmla="*/ 95 h 422"/>
                      <a:gd name="T78" fmla="*/ 304 w 616"/>
                      <a:gd name="T79" fmla="*/ 81 h 422"/>
                      <a:gd name="T80" fmla="*/ 343 w 616"/>
                      <a:gd name="T81" fmla="*/ 68 h 422"/>
                      <a:gd name="T82" fmla="*/ 384 w 616"/>
                      <a:gd name="T83" fmla="*/ 56 h 422"/>
                      <a:gd name="T84" fmla="*/ 425 w 616"/>
                      <a:gd name="T85" fmla="*/ 44 h 422"/>
                      <a:gd name="T86" fmla="*/ 467 w 616"/>
                      <a:gd name="T87" fmla="*/ 32 h 422"/>
                      <a:gd name="T88" fmla="*/ 510 w 616"/>
                      <a:gd name="T89" fmla="*/ 22 h 422"/>
                      <a:gd name="T90" fmla="*/ 552 w 616"/>
                      <a:gd name="T91" fmla="*/ 14 h 422"/>
                      <a:gd name="T92" fmla="*/ 594 w 616"/>
                      <a:gd name="T93" fmla="*/ 4 h 4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422"/>
                      <a:gd name="T143" fmla="*/ 616 w 616"/>
                      <a:gd name="T144" fmla="*/ 422 h 4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422">
                        <a:moveTo>
                          <a:pt x="615" y="0"/>
                        </a:moveTo>
                        <a:lnTo>
                          <a:pt x="587" y="34"/>
                        </a:lnTo>
                        <a:lnTo>
                          <a:pt x="563" y="65"/>
                        </a:lnTo>
                        <a:lnTo>
                          <a:pt x="542" y="96"/>
                        </a:lnTo>
                        <a:lnTo>
                          <a:pt x="525" y="124"/>
                        </a:lnTo>
                        <a:lnTo>
                          <a:pt x="511" y="151"/>
                        </a:lnTo>
                        <a:lnTo>
                          <a:pt x="500" y="177"/>
                        </a:lnTo>
                        <a:lnTo>
                          <a:pt x="491" y="200"/>
                        </a:lnTo>
                        <a:lnTo>
                          <a:pt x="484" y="223"/>
                        </a:lnTo>
                        <a:lnTo>
                          <a:pt x="480" y="244"/>
                        </a:lnTo>
                        <a:lnTo>
                          <a:pt x="479" y="264"/>
                        </a:lnTo>
                        <a:lnTo>
                          <a:pt x="479" y="282"/>
                        </a:lnTo>
                        <a:lnTo>
                          <a:pt x="480" y="299"/>
                        </a:lnTo>
                        <a:lnTo>
                          <a:pt x="483" y="315"/>
                        </a:lnTo>
                        <a:lnTo>
                          <a:pt x="488" y="328"/>
                        </a:lnTo>
                        <a:lnTo>
                          <a:pt x="494" y="342"/>
                        </a:lnTo>
                        <a:lnTo>
                          <a:pt x="501" y="354"/>
                        </a:lnTo>
                        <a:lnTo>
                          <a:pt x="508" y="364"/>
                        </a:lnTo>
                        <a:lnTo>
                          <a:pt x="516" y="374"/>
                        </a:lnTo>
                        <a:lnTo>
                          <a:pt x="524" y="383"/>
                        </a:lnTo>
                        <a:lnTo>
                          <a:pt x="532" y="391"/>
                        </a:lnTo>
                        <a:lnTo>
                          <a:pt x="541" y="398"/>
                        </a:lnTo>
                        <a:lnTo>
                          <a:pt x="549" y="403"/>
                        </a:lnTo>
                        <a:lnTo>
                          <a:pt x="557" y="408"/>
                        </a:lnTo>
                        <a:lnTo>
                          <a:pt x="565" y="412"/>
                        </a:lnTo>
                        <a:lnTo>
                          <a:pt x="571" y="415"/>
                        </a:lnTo>
                        <a:lnTo>
                          <a:pt x="576" y="418"/>
                        </a:lnTo>
                        <a:lnTo>
                          <a:pt x="580" y="420"/>
                        </a:lnTo>
                        <a:lnTo>
                          <a:pt x="583" y="421"/>
                        </a:lnTo>
                        <a:lnTo>
                          <a:pt x="580" y="420"/>
                        </a:lnTo>
                        <a:lnTo>
                          <a:pt x="575" y="419"/>
                        </a:lnTo>
                        <a:lnTo>
                          <a:pt x="540" y="417"/>
                        </a:lnTo>
                        <a:lnTo>
                          <a:pt x="506" y="415"/>
                        </a:lnTo>
                        <a:lnTo>
                          <a:pt x="473" y="413"/>
                        </a:lnTo>
                        <a:lnTo>
                          <a:pt x="441" y="410"/>
                        </a:lnTo>
                        <a:lnTo>
                          <a:pt x="409" y="407"/>
                        </a:lnTo>
                        <a:lnTo>
                          <a:pt x="378" y="403"/>
                        </a:lnTo>
                        <a:lnTo>
                          <a:pt x="348" y="400"/>
                        </a:lnTo>
                        <a:lnTo>
                          <a:pt x="320" y="395"/>
                        </a:lnTo>
                        <a:lnTo>
                          <a:pt x="291" y="391"/>
                        </a:lnTo>
                        <a:lnTo>
                          <a:pt x="265" y="386"/>
                        </a:lnTo>
                        <a:lnTo>
                          <a:pt x="238" y="381"/>
                        </a:lnTo>
                        <a:lnTo>
                          <a:pt x="214" y="375"/>
                        </a:lnTo>
                        <a:lnTo>
                          <a:pt x="190" y="369"/>
                        </a:lnTo>
                        <a:lnTo>
                          <a:pt x="167" y="363"/>
                        </a:lnTo>
                        <a:lnTo>
                          <a:pt x="146" y="358"/>
                        </a:lnTo>
                        <a:lnTo>
                          <a:pt x="126" y="351"/>
                        </a:lnTo>
                        <a:lnTo>
                          <a:pt x="106" y="344"/>
                        </a:lnTo>
                        <a:lnTo>
                          <a:pt x="90" y="336"/>
                        </a:lnTo>
                        <a:lnTo>
                          <a:pt x="74" y="329"/>
                        </a:lnTo>
                        <a:lnTo>
                          <a:pt x="59" y="322"/>
                        </a:lnTo>
                        <a:lnTo>
                          <a:pt x="46" y="316"/>
                        </a:lnTo>
                        <a:lnTo>
                          <a:pt x="34" y="308"/>
                        </a:lnTo>
                        <a:lnTo>
                          <a:pt x="25" y="300"/>
                        </a:lnTo>
                        <a:lnTo>
                          <a:pt x="16" y="292"/>
                        </a:lnTo>
                        <a:lnTo>
                          <a:pt x="10" y="284"/>
                        </a:lnTo>
                        <a:lnTo>
                          <a:pt x="4" y="276"/>
                        </a:lnTo>
                        <a:lnTo>
                          <a:pt x="1" y="269"/>
                        </a:lnTo>
                        <a:lnTo>
                          <a:pt x="0" y="260"/>
                        </a:lnTo>
                        <a:lnTo>
                          <a:pt x="0" y="252"/>
                        </a:lnTo>
                        <a:lnTo>
                          <a:pt x="3" y="243"/>
                        </a:lnTo>
                        <a:lnTo>
                          <a:pt x="7" y="235"/>
                        </a:lnTo>
                        <a:lnTo>
                          <a:pt x="14" y="228"/>
                        </a:lnTo>
                        <a:lnTo>
                          <a:pt x="28" y="217"/>
                        </a:lnTo>
                        <a:lnTo>
                          <a:pt x="42" y="207"/>
                        </a:lnTo>
                        <a:lnTo>
                          <a:pt x="57" y="197"/>
                        </a:lnTo>
                        <a:lnTo>
                          <a:pt x="72" y="188"/>
                        </a:lnTo>
                        <a:lnTo>
                          <a:pt x="89" y="179"/>
                        </a:lnTo>
                        <a:lnTo>
                          <a:pt x="104" y="169"/>
                        </a:lnTo>
                        <a:lnTo>
                          <a:pt x="121" y="160"/>
                        </a:lnTo>
                        <a:lnTo>
                          <a:pt x="137" y="150"/>
                        </a:lnTo>
                        <a:lnTo>
                          <a:pt x="155" y="143"/>
                        </a:lnTo>
                        <a:lnTo>
                          <a:pt x="172" y="134"/>
                        </a:lnTo>
                        <a:lnTo>
                          <a:pt x="190" y="126"/>
                        </a:lnTo>
                        <a:lnTo>
                          <a:pt x="209" y="118"/>
                        </a:lnTo>
                        <a:lnTo>
                          <a:pt x="227" y="110"/>
                        </a:lnTo>
                        <a:lnTo>
                          <a:pt x="246" y="103"/>
                        </a:lnTo>
                        <a:lnTo>
                          <a:pt x="265" y="95"/>
                        </a:lnTo>
                        <a:lnTo>
                          <a:pt x="284" y="88"/>
                        </a:lnTo>
                        <a:lnTo>
                          <a:pt x="304" y="81"/>
                        </a:lnTo>
                        <a:lnTo>
                          <a:pt x="324" y="74"/>
                        </a:lnTo>
                        <a:lnTo>
                          <a:pt x="343" y="68"/>
                        </a:lnTo>
                        <a:lnTo>
                          <a:pt x="364" y="62"/>
                        </a:lnTo>
                        <a:lnTo>
                          <a:pt x="384" y="56"/>
                        </a:lnTo>
                        <a:lnTo>
                          <a:pt x="404" y="50"/>
                        </a:lnTo>
                        <a:lnTo>
                          <a:pt x="425" y="44"/>
                        </a:lnTo>
                        <a:lnTo>
                          <a:pt x="446" y="38"/>
                        </a:lnTo>
                        <a:lnTo>
                          <a:pt x="467" y="32"/>
                        </a:lnTo>
                        <a:lnTo>
                          <a:pt x="488" y="27"/>
                        </a:lnTo>
                        <a:lnTo>
                          <a:pt x="510" y="22"/>
                        </a:lnTo>
                        <a:lnTo>
                          <a:pt x="530" y="18"/>
                        </a:lnTo>
                        <a:lnTo>
                          <a:pt x="552" y="14"/>
                        </a:lnTo>
                        <a:lnTo>
                          <a:pt x="573" y="9"/>
                        </a:lnTo>
                        <a:lnTo>
                          <a:pt x="594" y="4"/>
                        </a:lnTo>
                        <a:lnTo>
                          <a:pt x="615" y="0"/>
                        </a:lnTo>
                      </a:path>
                    </a:pathLst>
                  </a:custGeom>
                  <a:noFill/>
                  <a:ln w="12700" cap="rnd" cmpd="sng">
                    <a:noFill/>
                    <a:prstDash val="solid"/>
                    <a:round/>
                    <a:headEnd type="none" w="med" len="med"/>
                    <a:tailEnd type="none" w="med" len="med"/>
                  </a:ln>
                </p:spPr>
                <p:txBody>
                  <a:bodyPr/>
                  <a:lstStyle/>
                  <a:p>
                    <a:endParaRPr lang="en-GB"/>
                  </a:p>
                </p:txBody>
              </p:sp>
            </p:grpSp>
            <p:sp>
              <p:nvSpPr>
                <p:cNvPr id="47124" name="Freeform 27"/>
                <p:cNvSpPr>
                  <a:spLocks/>
                </p:cNvSpPr>
                <p:nvPr/>
              </p:nvSpPr>
              <p:spPr bwMode="auto">
                <a:xfrm rot="263420">
                  <a:off x="895" y="2329"/>
                  <a:ext cx="626" cy="432"/>
                </a:xfrm>
                <a:custGeom>
                  <a:avLst/>
                  <a:gdLst>
                    <a:gd name="T0" fmla="*/ 625 w 626"/>
                    <a:gd name="T1" fmla="*/ 0 h 432"/>
                    <a:gd name="T2" fmla="*/ 572 w 626"/>
                    <a:gd name="T3" fmla="*/ 67 h 432"/>
                    <a:gd name="T4" fmla="*/ 534 w 626"/>
                    <a:gd name="T5" fmla="*/ 127 h 432"/>
                    <a:gd name="T6" fmla="*/ 508 w 626"/>
                    <a:gd name="T7" fmla="*/ 181 h 432"/>
                    <a:gd name="T8" fmla="*/ 492 w 626"/>
                    <a:gd name="T9" fmla="*/ 228 h 432"/>
                    <a:gd name="T10" fmla="*/ 487 w 626"/>
                    <a:gd name="T11" fmla="*/ 270 h 432"/>
                    <a:gd name="T12" fmla="*/ 488 w 626"/>
                    <a:gd name="T13" fmla="*/ 306 h 432"/>
                    <a:gd name="T14" fmla="*/ 496 w 626"/>
                    <a:gd name="T15" fmla="*/ 336 h 432"/>
                    <a:gd name="T16" fmla="*/ 509 w 626"/>
                    <a:gd name="T17" fmla="*/ 362 h 432"/>
                    <a:gd name="T18" fmla="*/ 524 w 626"/>
                    <a:gd name="T19" fmla="*/ 383 h 432"/>
                    <a:gd name="T20" fmla="*/ 541 w 626"/>
                    <a:gd name="T21" fmla="*/ 400 h 432"/>
                    <a:gd name="T22" fmla="*/ 558 w 626"/>
                    <a:gd name="T23" fmla="*/ 413 h 432"/>
                    <a:gd name="T24" fmla="*/ 574 w 626"/>
                    <a:gd name="T25" fmla="*/ 422 h 432"/>
                    <a:gd name="T26" fmla="*/ 585 w 626"/>
                    <a:gd name="T27" fmla="*/ 428 h 432"/>
                    <a:gd name="T28" fmla="*/ 592 w 626"/>
                    <a:gd name="T29" fmla="*/ 431 h 432"/>
                    <a:gd name="T30" fmla="*/ 584 w 626"/>
                    <a:gd name="T31" fmla="*/ 429 h 432"/>
                    <a:gd name="T32" fmla="*/ 514 w 626"/>
                    <a:gd name="T33" fmla="*/ 425 h 432"/>
                    <a:gd name="T34" fmla="*/ 448 w 626"/>
                    <a:gd name="T35" fmla="*/ 420 h 432"/>
                    <a:gd name="T36" fmla="*/ 384 w 626"/>
                    <a:gd name="T37" fmla="*/ 413 h 432"/>
                    <a:gd name="T38" fmla="*/ 325 w 626"/>
                    <a:gd name="T39" fmla="*/ 404 h 432"/>
                    <a:gd name="T40" fmla="*/ 269 w 626"/>
                    <a:gd name="T41" fmla="*/ 395 h 432"/>
                    <a:gd name="T42" fmla="*/ 217 w 626"/>
                    <a:gd name="T43" fmla="*/ 384 h 432"/>
                    <a:gd name="T44" fmla="*/ 170 w 626"/>
                    <a:gd name="T45" fmla="*/ 372 h 432"/>
                    <a:gd name="T46" fmla="*/ 128 w 626"/>
                    <a:gd name="T47" fmla="*/ 359 h 432"/>
                    <a:gd name="T48" fmla="*/ 91 w 626"/>
                    <a:gd name="T49" fmla="*/ 344 h 432"/>
                    <a:gd name="T50" fmla="*/ 60 w 626"/>
                    <a:gd name="T51" fmla="*/ 330 h 432"/>
                    <a:gd name="T52" fmla="*/ 35 w 626"/>
                    <a:gd name="T53" fmla="*/ 315 h 432"/>
                    <a:gd name="T54" fmla="*/ 16 w 626"/>
                    <a:gd name="T55" fmla="*/ 299 h 432"/>
                    <a:gd name="T56" fmla="*/ 4 w 626"/>
                    <a:gd name="T57" fmla="*/ 283 h 432"/>
                    <a:gd name="T58" fmla="*/ 0 w 626"/>
                    <a:gd name="T59" fmla="*/ 266 h 432"/>
                    <a:gd name="T60" fmla="*/ 3 w 626"/>
                    <a:gd name="T61" fmla="*/ 249 h 432"/>
                    <a:gd name="T62" fmla="*/ 14 w 626"/>
                    <a:gd name="T63" fmla="*/ 233 h 432"/>
                    <a:gd name="T64" fmla="*/ 43 w 626"/>
                    <a:gd name="T65" fmla="*/ 212 h 432"/>
                    <a:gd name="T66" fmla="*/ 73 w 626"/>
                    <a:gd name="T67" fmla="*/ 192 h 432"/>
                    <a:gd name="T68" fmla="*/ 106 w 626"/>
                    <a:gd name="T69" fmla="*/ 173 h 432"/>
                    <a:gd name="T70" fmla="*/ 139 w 626"/>
                    <a:gd name="T71" fmla="*/ 154 h 432"/>
                    <a:gd name="T72" fmla="*/ 175 w 626"/>
                    <a:gd name="T73" fmla="*/ 137 h 432"/>
                    <a:gd name="T74" fmla="*/ 212 w 626"/>
                    <a:gd name="T75" fmla="*/ 121 h 432"/>
                    <a:gd name="T76" fmla="*/ 250 w 626"/>
                    <a:gd name="T77" fmla="*/ 105 h 432"/>
                    <a:gd name="T78" fmla="*/ 289 w 626"/>
                    <a:gd name="T79" fmla="*/ 90 h 432"/>
                    <a:gd name="T80" fmla="*/ 329 w 626"/>
                    <a:gd name="T81" fmla="*/ 76 h 432"/>
                    <a:gd name="T82" fmla="*/ 370 w 626"/>
                    <a:gd name="T83" fmla="*/ 63 h 432"/>
                    <a:gd name="T84" fmla="*/ 411 w 626"/>
                    <a:gd name="T85" fmla="*/ 51 h 432"/>
                    <a:gd name="T86" fmla="*/ 453 w 626"/>
                    <a:gd name="T87" fmla="*/ 39 h 432"/>
                    <a:gd name="T88" fmla="*/ 496 w 626"/>
                    <a:gd name="T89" fmla="*/ 28 h 432"/>
                    <a:gd name="T90" fmla="*/ 539 w 626"/>
                    <a:gd name="T91" fmla="*/ 18 h 432"/>
                    <a:gd name="T92" fmla="*/ 582 w 626"/>
                    <a:gd name="T93" fmla="*/ 9 h 432"/>
                    <a:gd name="T94" fmla="*/ 625 w 626"/>
                    <a:gd name="T95" fmla="*/ 0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432"/>
                    <a:gd name="T146" fmla="*/ 626 w 626"/>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432">
                      <a:moveTo>
                        <a:pt x="625" y="0"/>
                      </a:moveTo>
                      <a:lnTo>
                        <a:pt x="625" y="0"/>
                      </a:lnTo>
                      <a:lnTo>
                        <a:pt x="597" y="35"/>
                      </a:lnTo>
                      <a:lnTo>
                        <a:pt x="572" y="67"/>
                      </a:lnTo>
                      <a:lnTo>
                        <a:pt x="551" y="98"/>
                      </a:lnTo>
                      <a:lnTo>
                        <a:pt x="534" y="127"/>
                      </a:lnTo>
                      <a:lnTo>
                        <a:pt x="519" y="155"/>
                      </a:lnTo>
                      <a:lnTo>
                        <a:pt x="508" y="181"/>
                      </a:lnTo>
                      <a:lnTo>
                        <a:pt x="499" y="205"/>
                      </a:lnTo>
                      <a:lnTo>
                        <a:pt x="492" y="228"/>
                      </a:lnTo>
                      <a:lnTo>
                        <a:pt x="488" y="250"/>
                      </a:lnTo>
                      <a:lnTo>
                        <a:pt x="487" y="270"/>
                      </a:lnTo>
                      <a:lnTo>
                        <a:pt x="487" y="289"/>
                      </a:lnTo>
                      <a:lnTo>
                        <a:pt x="488" y="306"/>
                      </a:lnTo>
                      <a:lnTo>
                        <a:pt x="491" y="322"/>
                      </a:lnTo>
                      <a:lnTo>
                        <a:pt x="496" y="336"/>
                      </a:lnTo>
                      <a:lnTo>
                        <a:pt x="502" y="350"/>
                      </a:lnTo>
                      <a:lnTo>
                        <a:pt x="509" y="362"/>
                      </a:lnTo>
                      <a:lnTo>
                        <a:pt x="516" y="373"/>
                      </a:lnTo>
                      <a:lnTo>
                        <a:pt x="524" y="383"/>
                      </a:lnTo>
                      <a:lnTo>
                        <a:pt x="533" y="392"/>
                      </a:lnTo>
                      <a:lnTo>
                        <a:pt x="541" y="400"/>
                      </a:lnTo>
                      <a:lnTo>
                        <a:pt x="550" y="407"/>
                      </a:lnTo>
                      <a:lnTo>
                        <a:pt x="558" y="413"/>
                      </a:lnTo>
                      <a:lnTo>
                        <a:pt x="566" y="418"/>
                      </a:lnTo>
                      <a:lnTo>
                        <a:pt x="574" y="422"/>
                      </a:lnTo>
                      <a:lnTo>
                        <a:pt x="580" y="425"/>
                      </a:lnTo>
                      <a:lnTo>
                        <a:pt x="585" y="428"/>
                      </a:lnTo>
                      <a:lnTo>
                        <a:pt x="589" y="430"/>
                      </a:lnTo>
                      <a:lnTo>
                        <a:pt x="592" y="431"/>
                      </a:lnTo>
                      <a:lnTo>
                        <a:pt x="589" y="430"/>
                      </a:lnTo>
                      <a:lnTo>
                        <a:pt x="584" y="429"/>
                      </a:lnTo>
                      <a:lnTo>
                        <a:pt x="549" y="427"/>
                      </a:lnTo>
                      <a:lnTo>
                        <a:pt x="514" y="425"/>
                      </a:lnTo>
                      <a:lnTo>
                        <a:pt x="481" y="423"/>
                      </a:lnTo>
                      <a:lnTo>
                        <a:pt x="448" y="420"/>
                      </a:lnTo>
                      <a:lnTo>
                        <a:pt x="416" y="417"/>
                      </a:lnTo>
                      <a:lnTo>
                        <a:pt x="384" y="413"/>
                      </a:lnTo>
                      <a:lnTo>
                        <a:pt x="354" y="409"/>
                      </a:lnTo>
                      <a:lnTo>
                        <a:pt x="325" y="404"/>
                      </a:lnTo>
                      <a:lnTo>
                        <a:pt x="296" y="400"/>
                      </a:lnTo>
                      <a:lnTo>
                        <a:pt x="269" y="395"/>
                      </a:lnTo>
                      <a:lnTo>
                        <a:pt x="242" y="390"/>
                      </a:lnTo>
                      <a:lnTo>
                        <a:pt x="217" y="384"/>
                      </a:lnTo>
                      <a:lnTo>
                        <a:pt x="193" y="378"/>
                      </a:lnTo>
                      <a:lnTo>
                        <a:pt x="170" y="372"/>
                      </a:lnTo>
                      <a:lnTo>
                        <a:pt x="148" y="366"/>
                      </a:lnTo>
                      <a:lnTo>
                        <a:pt x="128" y="359"/>
                      </a:lnTo>
                      <a:lnTo>
                        <a:pt x="108" y="352"/>
                      </a:lnTo>
                      <a:lnTo>
                        <a:pt x="91" y="344"/>
                      </a:lnTo>
                      <a:lnTo>
                        <a:pt x="75" y="337"/>
                      </a:lnTo>
                      <a:lnTo>
                        <a:pt x="60" y="330"/>
                      </a:lnTo>
                      <a:lnTo>
                        <a:pt x="47" y="323"/>
                      </a:lnTo>
                      <a:lnTo>
                        <a:pt x="35" y="315"/>
                      </a:lnTo>
                      <a:lnTo>
                        <a:pt x="25" y="307"/>
                      </a:lnTo>
                      <a:lnTo>
                        <a:pt x="16" y="299"/>
                      </a:lnTo>
                      <a:lnTo>
                        <a:pt x="10" y="291"/>
                      </a:lnTo>
                      <a:lnTo>
                        <a:pt x="4" y="283"/>
                      </a:lnTo>
                      <a:lnTo>
                        <a:pt x="1" y="275"/>
                      </a:lnTo>
                      <a:lnTo>
                        <a:pt x="0" y="266"/>
                      </a:lnTo>
                      <a:lnTo>
                        <a:pt x="0" y="258"/>
                      </a:lnTo>
                      <a:lnTo>
                        <a:pt x="3" y="249"/>
                      </a:lnTo>
                      <a:lnTo>
                        <a:pt x="7" y="241"/>
                      </a:lnTo>
                      <a:lnTo>
                        <a:pt x="14" y="233"/>
                      </a:lnTo>
                      <a:lnTo>
                        <a:pt x="28" y="222"/>
                      </a:lnTo>
                      <a:lnTo>
                        <a:pt x="43" y="212"/>
                      </a:lnTo>
                      <a:lnTo>
                        <a:pt x="58" y="202"/>
                      </a:lnTo>
                      <a:lnTo>
                        <a:pt x="73" y="192"/>
                      </a:lnTo>
                      <a:lnTo>
                        <a:pt x="90" y="183"/>
                      </a:lnTo>
                      <a:lnTo>
                        <a:pt x="106" y="173"/>
                      </a:lnTo>
                      <a:lnTo>
                        <a:pt x="123" y="164"/>
                      </a:lnTo>
                      <a:lnTo>
                        <a:pt x="139" y="154"/>
                      </a:lnTo>
                      <a:lnTo>
                        <a:pt x="158" y="146"/>
                      </a:lnTo>
                      <a:lnTo>
                        <a:pt x="175" y="137"/>
                      </a:lnTo>
                      <a:lnTo>
                        <a:pt x="193" y="129"/>
                      </a:lnTo>
                      <a:lnTo>
                        <a:pt x="212" y="121"/>
                      </a:lnTo>
                      <a:lnTo>
                        <a:pt x="231" y="113"/>
                      </a:lnTo>
                      <a:lnTo>
                        <a:pt x="250" y="105"/>
                      </a:lnTo>
                      <a:lnTo>
                        <a:pt x="269" y="97"/>
                      </a:lnTo>
                      <a:lnTo>
                        <a:pt x="289" y="90"/>
                      </a:lnTo>
                      <a:lnTo>
                        <a:pt x="309" y="83"/>
                      </a:lnTo>
                      <a:lnTo>
                        <a:pt x="329" y="76"/>
                      </a:lnTo>
                      <a:lnTo>
                        <a:pt x="349" y="70"/>
                      </a:lnTo>
                      <a:lnTo>
                        <a:pt x="370" y="63"/>
                      </a:lnTo>
                      <a:lnTo>
                        <a:pt x="390" y="57"/>
                      </a:lnTo>
                      <a:lnTo>
                        <a:pt x="411" y="51"/>
                      </a:lnTo>
                      <a:lnTo>
                        <a:pt x="432" y="45"/>
                      </a:lnTo>
                      <a:lnTo>
                        <a:pt x="453" y="39"/>
                      </a:lnTo>
                      <a:lnTo>
                        <a:pt x="475" y="33"/>
                      </a:lnTo>
                      <a:lnTo>
                        <a:pt x="496" y="28"/>
                      </a:lnTo>
                      <a:lnTo>
                        <a:pt x="518" y="23"/>
                      </a:lnTo>
                      <a:lnTo>
                        <a:pt x="539" y="18"/>
                      </a:lnTo>
                      <a:lnTo>
                        <a:pt x="561" y="14"/>
                      </a:lnTo>
                      <a:lnTo>
                        <a:pt x="582" y="9"/>
                      </a:lnTo>
                      <a:lnTo>
                        <a:pt x="604" y="4"/>
                      </a:lnTo>
                      <a:lnTo>
                        <a:pt x="625" y="0"/>
                      </a:lnTo>
                    </a:path>
                  </a:pathLst>
                </a:custGeom>
                <a:noFill/>
                <a:ln w="12700" cap="rnd" cmpd="sng">
                  <a:noFill/>
                  <a:prstDash val="solid"/>
                  <a:round/>
                  <a:headEnd type="none" w="med" len="med"/>
                  <a:tailEnd type="none" w="med" len="med"/>
                </a:ln>
              </p:spPr>
              <p:txBody>
                <a:bodyPr/>
                <a:lstStyle/>
                <a:p>
                  <a:endParaRPr lang="en-GB"/>
                </a:p>
              </p:txBody>
            </p:sp>
          </p:grpSp>
          <p:grpSp>
            <p:nvGrpSpPr>
              <p:cNvPr id="11" name="Group 28"/>
              <p:cNvGrpSpPr>
                <a:grpSpLocks/>
              </p:cNvGrpSpPr>
              <p:nvPr/>
            </p:nvGrpSpPr>
            <p:grpSpPr bwMode="auto">
              <a:xfrm rot="1479064">
                <a:off x="2797" y="2641"/>
                <a:ext cx="2386" cy="352"/>
                <a:chOff x="2744" y="1525"/>
                <a:chExt cx="2386" cy="352"/>
              </a:xfrm>
            </p:grpSpPr>
            <p:sp>
              <p:nvSpPr>
                <p:cNvPr id="47121" name="Freeform 29"/>
                <p:cNvSpPr>
                  <a:spLocks/>
                </p:cNvSpPr>
                <p:nvPr/>
              </p:nvSpPr>
              <p:spPr bwMode="auto">
                <a:xfrm>
                  <a:off x="3742" y="1525"/>
                  <a:ext cx="1388" cy="352"/>
                </a:xfrm>
                <a:custGeom>
                  <a:avLst/>
                  <a:gdLst>
                    <a:gd name="T0" fmla="*/ 234 w 1388"/>
                    <a:gd name="T1" fmla="*/ 13 h 352"/>
                    <a:gd name="T2" fmla="*/ 352 w 1388"/>
                    <a:gd name="T3" fmla="*/ 39 h 352"/>
                    <a:gd name="T4" fmla="*/ 466 w 1388"/>
                    <a:gd name="T5" fmla="*/ 66 h 352"/>
                    <a:gd name="T6" fmla="*/ 578 w 1388"/>
                    <a:gd name="T7" fmla="*/ 93 h 352"/>
                    <a:gd name="T8" fmla="*/ 685 w 1388"/>
                    <a:gd name="T9" fmla="*/ 121 h 352"/>
                    <a:gd name="T10" fmla="*/ 787 w 1388"/>
                    <a:gd name="T11" fmla="*/ 149 h 352"/>
                    <a:gd name="T12" fmla="*/ 885 w 1388"/>
                    <a:gd name="T13" fmla="*/ 178 h 352"/>
                    <a:gd name="T14" fmla="*/ 976 w 1388"/>
                    <a:gd name="T15" fmla="*/ 204 h 352"/>
                    <a:gd name="T16" fmla="*/ 1061 w 1388"/>
                    <a:gd name="T17" fmla="*/ 230 h 352"/>
                    <a:gd name="T18" fmla="*/ 1136 w 1388"/>
                    <a:gd name="T19" fmla="*/ 254 h 352"/>
                    <a:gd name="T20" fmla="*/ 1204 w 1388"/>
                    <a:gd name="T21" fmla="*/ 275 h 352"/>
                    <a:gd name="T22" fmla="*/ 1263 w 1388"/>
                    <a:gd name="T23" fmla="*/ 294 h 352"/>
                    <a:gd name="T24" fmla="*/ 1311 w 1388"/>
                    <a:gd name="T25" fmla="*/ 310 h 352"/>
                    <a:gd name="T26" fmla="*/ 1348 w 1388"/>
                    <a:gd name="T27" fmla="*/ 323 h 352"/>
                    <a:gd name="T28" fmla="*/ 1373 w 1388"/>
                    <a:gd name="T29" fmla="*/ 332 h 352"/>
                    <a:gd name="T30" fmla="*/ 1386 w 1388"/>
                    <a:gd name="T31" fmla="*/ 336 h 352"/>
                    <a:gd name="T32" fmla="*/ 1385 w 1388"/>
                    <a:gd name="T33" fmla="*/ 337 h 352"/>
                    <a:gd name="T34" fmla="*/ 1369 w 1388"/>
                    <a:gd name="T35" fmla="*/ 337 h 352"/>
                    <a:gd name="T36" fmla="*/ 1339 w 1388"/>
                    <a:gd name="T37" fmla="*/ 338 h 352"/>
                    <a:gd name="T38" fmla="*/ 1295 w 1388"/>
                    <a:gd name="T39" fmla="*/ 338 h 352"/>
                    <a:gd name="T40" fmla="*/ 1239 w 1388"/>
                    <a:gd name="T41" fmla="*/ 339 h 352"/>
                    <a:gd name="T42" fmla="*/ 1171 w 1388"/>
                    <a:gd name="T43" fmla="*/ 340 h 352"/>
                    <a:gd name="T44" fmla="*/ 1094 w 1388"/>
                    <a:gd name="T45" fmla="*/ 341 h 352"/>
                    <a:gd name="T46" fmla="*/ 1009 w 1388"/>
                    <a:gd name="T47" fmla="*/ 342 h 352"/>
                    <a:gd name="T48" fmla="*/ 916 w 1388"/>
                    <a:gd name="T49" fmla="*/ 343 h 352"/>
                    <a:gd name="T50" fmla="*/ 816 w 1388"/>
                    <a:gd name="T51" fmla="*/ 344 h 352"/>
                    <a:gd name="T52" fmla="*/ 711 w 1388"/>
                    <a:gd name="T53" fmla="*/ 345 h 352"/>
                    <a:gd name="T54" fmla="*/ 603 w 1388"/>
                    <a:gd name="T55" fmla="*/ 346 h 352"/>
                    <a:gd name="T56" fmla="*/ 492 w 1388"/>
                    <a:gd name="T57" fmla="*/ 348 h 352"/>
                    <a:gd name="T58" fmla="*/ 379 w 1388"/>
                    <a:gd name="T59" fmla="*/ 348 h 352"/>
                    <a:gd name="T60" fmla="*/ 265 w 1388"/>
                    <a:gd name="T61" fmla="*/ 349 h 352"/>
                    <a:gd name="T62" fmla="*/ 153 w 1388"/>
                    <a:gd name="T63" fmla="*/ 350 h 352"/>
                    <a:gd name="T64" fmla="*/ 68 w 1388"/>
                    <a:gd name="T65" fmla="*/ 338 h 352"/>
                    <a:gd name="T66" fmla="*/ 26 w 1388"/>
                    <a:gd name="T67" fmla="*/ 300 h 352"/>
                    <a:gd name="T68" fmla="*/ 3 w 1388"/>
                    <a:gd name="T69" fmla="*/ 251 h 352"/>
                    <a:gd name="T70" fmla="*/ 1 w 1388"/>
                    <a:gd name="T71" fmla="*/ 196 h 352"/>
                    <a:gd name="T72" fmla="*/ 15 w 1388"/>
                    <a:gd name="T73" fmla="*/ 138 h 352"/>
                    <a:gd name="T74" fmla="*/ 45 w 1388"/>
                    <a:gd name="T75" fmla="*/ 85 h 352"/>
                    <a:gd name="T76" fmla="*/ 88 w 1388"/>
                    <a:gd name="T77" fmla="*/ 40 h 352"/>
                    <a:gd name="T78" fmla="*/ 144 w 1388"/>
                    <a:gd name="T79" fmla="*/ 9 h 3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8"/>
                    <a:gd name="T121" fmla="*/ 0 h 352"/>
                    <a:gd name="T122" fmla="*/ 1388 w 1388"/>
                    <a:gd name="T123" fmla="*/ 352 h 3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8" h="352">
                      <a:moveTo>
                        <a:pt x="176" y="0"/>
                      </a:moveTo>
                      <a:lnTo>
                        <a:pt x="234" y="13"/>
                      </a:lnTo>
                      <a:lnTo>
                        <a:pt x="293" y="26"/>
                      </a:lnTo>
                      <a:lnTo>
                        <a:pt x="352" y="39"/>
                      </a:lnTo>
                      <a:lnTo>
                        <a:pt x="409" y="52"/>
                      </a:lnTo>
                      <a:lnTo>
                        <a:pt x="466" y="66"/>
                      </a:lnTo>
                      <a:lnTo>
                        <a:pt x="523" y="79"/>
                      </a:lnTo>
                      <a:lnTo>
                        <a:pt x="578" y="93"/>
                      </a:lnTo>
                      <a:lnTo>
                        <a:pt x="631" y="107"/>
                      </a:lnTo>
                      <a:lnTo>
                        <a:pt x="685" y="121"/>
                      </a:lnTo>
                      <a:lnTo>
                        <a:pt x="737" y="135"/>
                      </a:lnTo>
                      <a:lnTo>
                        <a:pt x="787" y="149"/>
                      </a:lnTo>
                      <a:lnTo>
                        <a:pt x="838" y="163"/>
                      </a:lnTo>
                      <a:lnTo>
                        <a:pt x="885" y="178"/>
                      </a:lnTo>
                      <a:lnTo>
                        <a:pt x="932" y="192"/>
                      </a:lnTo>
                      <a:lnTo>
                        <a:pt x="976" y="204"/>
                      </a:lnTo>
                      <a:lnTo>
                        <a:pt x="1019" y="217"/>
                      </a:lnTo>
                      <a:lnTo>
                        <a:pt x="1061" y="230"/>
                      </a:lnTo>
                      <a:lnTo>
                        <a:pt x="1101" y="242"/>
                      </a:lnTo>
                      <a:lnTo>
                        <a:pt x="1136" y="254"/>
                      </a:lnTo>
                      <a:lnTo>
                        <a:pt x="1172" y="265"/>
                      </a:lnTo>
                      <a:lnTo>
                        <a:pt x="1204" y="275"/>
                      </a:lnTo>
                      <a:lnTo>
                        <a:pt x="1235" y="285"/>
                      </a:lnTo>
                      <a:lnTo>
                        <a:pt x="1263" y="294"/>
                      </a:lnTo>
                      <a:lnTo>
                        <a:pt x="1288" y="302"/>
                      </a:lnTo>
                      <a:lnTo>
                        <a:pt x="1311" y="310"/>
                      </a:lnTo>
                      <a:lnTo>
                        <a:pt x="1331" y="317"/>
                      </a:lnTo>
                      <a:lnTo>
                        <a:pt x="1348" y="323"/>
                      </a:lnTo>
                      <a:lnTo>
                        <a:pt x="1362" y="328"/>
                      </a:lnTo>
                      <a:lnTo>
                        <a:pt x="1373" y="332"/>
                      </a:lnTo>
                      <a:lnTo>
                        <a:pt x="1381" y="335"/>
                      </a:lnTo>
                      <a:lnTo>
                        <a:pt x="1386" y="336"/>
                      </a:lnTo>
                      <a:lnTo>
                        <a:pt x="1387" y="337"/>
                      </a:lnTo>
                      <a:lnTo>
                        <a:pt x="1385" y="337"/>
                      </a:lnTo>
                      <a:lnTo>
                        <a:pt x="1379" y="337"/>
                      </a:lnTo>
                      <a:lnTo>
                        <a:pt x="1369" y="337"/>
                      </a:lnTo>
                      <a:lnTo>
                        <a:pt x="1356" y="338"/>
                      </a:lnTo>
                      <a:lnTo>
                        <a:pt x="1339" y="338"/>
                      </a:lnTo>
                      <a:lnTo>
                        <a:pt x="1318" y="338"/>
                      </a:lnTo>
                      <a:lnTo>
                        <a:pt x="1295" y="338"/>
                      </a:lnTo>
                      <a:lnTo>
                        <a:pt x="1268" y="339"/>
                      </a:lnTo>
                      <a:lnTo>
                        <a:pt x="1239" y="339"/>
                      </a:lnTo>
                      <a:lnTo>
                        <a:pt x="1206" y="339"/>
                      </a:lnTo>
                      <a:lnTo>
                        <a:pt x="1171" y="340"/>
                      </a:lnTo>
                      <a:lnTo>
                        <a:pt x="1134" y="341"/>
                      </a:lnTo>
                      <a:lnTo>
                        <a:pt x="1094" y="341"/>
                      </a:lnTo>
                      <a:lnTo>
                        <a:pt x="1052" y="341"/>
                      </a:lnTo>
                      <a:lnTo>
                        <a:pt x="1009" y="342"/>
                      </a:lnTo>
                      <a:lnTo>
                        <a:pt x="963" y="342"/>
                      </a:lnTo>
                      <a:lnTo>
                        <a:pt x="916" y="343"/>
                      </a:lnTo>
                      <a:lnTo>
                        <a:pt x="866" y="343"/>
                      </a:lnTo>
                      <a:lnTo>
                        <a:pt x="816" y="344"/>
                      </a:lnTo>
                      <a:lnTo>
                        <a:pt x="764" y="345"/>
                      </a:lnTo>
                      <a:lnTo>
                        <a:pt x="711" y="345"/>
                      </a:lnTo>
                      <a:lnTo>
                        <a:pt x="657" y="346"/>
                      </a:lnTo>
                      <a:lnTo>
                        <a:pt x="603" y="346"/>
                      </a:lnTo>
                      <a:lnTo>
                        <a:pt x="547" y="347"/>
                      </a:lnTo>
                      <a:lnTo>
                        <a:pt x="492" y="348"/>
                      </a:lnTo>
                      <a:lnTo>
                        <a:pt x="435" y="348"/>
                      </a:lnTo>
                      <a:lnTo>
                        <a:pt x="379" y="348"/>
                      </a:lnTo>
                      <a:lnTo>
                        <a:pt x="322" y="349"/>
                      </a:lnTo>
                      <a:lnTo>
                        <a:pt x="265" y="349"/>
                      </a:lnTo>
                      <a:lnTo>
                        <a:pt x="208" y="350"/>
                      </a:lnTo>
                      <a:lnTo>
                        <a:pt x="153" y="350"/>
                      </a:lnTo>
                      <a:lnTo>
                        <a:pt x="98" y="351"/>
                      </a:lnTo>
                      <a:lnTo>
                        <a:pt x="68" y="338"/>
                      </a:lnTo>
                      <a:lnTo>
                        <a:pt x="43" y="321"/>
                      </a:lnTo>
                      <a:lnTo>
                        <a:pt x="26" y="300"/>
                      </a:lnTo>
                      <a:lnTo>
                        <a:pt x="11" y="277"/>
                      </a:lnTo>
                      <a:lnTo>
                        <a:pt x="3" y="251"/>
                      </a:lnTo>
                      <a:lnTo>
                        <a:pt x="0" y="224"/>
                      </a:lnTo>
                      <a:lnTo>
                        <a:pt x="1" y="196"/>
                      </a:lnTo>
                      <a:lnTo>
                        <a:pt x="6" y="166"/>
                      </a:lnTo>
                      <a:lnTo>
                        <a:pt x="15" y="138"/>
                      </a:lnTo>
                      <a:lnTo>
                        <a:pt x="29" y="111"/>
                      </a:lnTo>
                      <a:lnTo>
                        <a:pt x="45" y="85"/>
                      </a:lnTo>
                      <a:lnTo>
                        <a:pt x="66" y="61"/>
                      </a:lnTo>
                      <a:lnTo>
                        <a:pt x="88" y="40"/>
                      </a:lnTo>
                      <a:lnTo>
                        <a:pt x="115" y="23"/>
                      </a:lnTo>
                      <a:lnTo>
                        <a:pt x="144" y="9"/>
                      </a:lnTo>
                      <a:lnTo>
                        <a:pt x="176" y="0"/>
                      </a:lnTo>
                    </a:path>
                  </a:pathLst>
                </a:custGeom>
                <a:noFill/>
                <a:ln w="12700" cap="rnd" cmpd="sng">
                  <a:noFill/>
                  <a:prstDash val="solid"/>
                  <a:round/>
                  <a:headEnd type="none" w="med" len="med"/>
                  <a:tailEnd type="none" w="med" len="med"/>
                </a:ln>
              </p:spPr>
              <p:txBody>
                <a:bodyPr/>
                <a:lstStyle/>
                <a:p>
                  <a:endParaRPr lang="en-GB"/>
                </a:p>
              </p:txBody>
            </p:sp>
            <p:sp>
              <p:nvSpPr>
                <p:cNvPr id="47122" name="Freeform 30"/>
                <p:cNvSpPr>
                  <a:spLocks/>
                </p:cNvSpPr>
                <p:nvPr/>
              </p:nvSpPr>
              <p:spPr bwMode="auto">
                <a:xfrm flipH="1">
                  <a:off x="2744" y="1525"/>
                  <a:ext cx="1388" cy="352"/>
                </a:xfrm>
                <a:custGeom>
                  <a:avLst/>
                  <a:gdLst>
                    <a:gd name="T0" fmla="*/ 234 w 1388"/>
                    <a:gd name="T1" fmla="*/ 13 h 352"/>
                    <a:gd name="T2" fmla="*/ 352 w 1388"/>
                    <a:gd name="T3" fmla="*/ 39 h 352"/>
                    <a:gd name="T4" fmla="*/ 466 w 1388"/>
                    <a:gd name="T5" fmla="*/ 66 h 352"/>
                    <a:gd name="T6" fmla="*/ 578 w 1388"/>
                    <a:gd name="T7" fmla="*/ 93 h 352"/>
                    <a:gd name="T8" fmla="*/ 685 w 1388"/>
                    <a:gd name="T9" fmla="*/ 121 h 352"/>
                    <a:gd name="T10" fmla="*/ 787 w 1388"/>
                    <a:gd name="T11" fmla="*/ 149 h 352"/>
                    <a:gd name="T12" fmla="*/ 885 w 1388"/>
                    <a:gd name="T13" fmla="*/ 178 h 352"/>
                    <a:gd name="T14" fmla="*/ 976 w 1388"/>
                    <a:gd name="T15" fmla="*/ 204 h 352"/>
                    <a:gd name="T16" fmla="*/ 1061 w 1388"/>
                    <a:gd name="T17" fmla="*/ 230 h 352"/>
                    <a:gd name="T18" fmla="*/ 1136 w 1388"/>
                    <a:gd name="T19" fmla="*/ 254 h 352"/>
                    <a:gd name="T20" fmla="*/ 1204 w 1388"/>
                    <a:gd name="T21" fmla="*/ 275 h 352"/>
                    <a:gd name="T22" fmla="*/ 1263 w 1388"/>
                    <a:gd name="T23" fmla="*/ 294 h 352"/>
                    <a:gd name="T24" fmla="*/ 1311 w 1388"/>
                    <a:gd name="T25" fmla="*/ 310 h 352"/>
                    <a:gd name="T26" fmla="*/ 1348 w 1388"/>
                    <a:gd name="T27" fmla="*/ 323 h 352"/>
                    <a:gd name="T28" fmla="*/ 1373 w 1388"/>
                    <a:gd name="T29" fmla="*/ 332 h 352"/>
                    <a:gd name="T30" fmla="*/ 1386 w 1388"/>
                    <a:gd name="T31" fmla="*/ 336 h 352"/>
                    <a:gd name="T32" fmla="*/ 1385 w 1388"/>
                    <a:gd name="T33" fmla="*/ 337 h 352"/>
                    <a:gd name="T34" fmla="*/ 1369 w 1388"/>
                    <a:gd name="T35" fmla="*/ 337 h 352"/>
                    <a:gd name="T36" fmla="*/ 1339 w 1388"/>
                    <a:gd name="T37" fmla="*/ 338 h 352"/>
                    <a:gd name="T38" fmla="*/ 1295 w 1388"/>
                    <a:gd name="T39" fmla="*/ 338 h 352"/>
                    <a:gd name="T40" fmla="*/ 1239 w 1388"/>
                    <a:gd name="T41" fmla="*/ 339 h 352"/>
                    <a:gd name="T42" fmla="*/ 1171 w 1388"/>
                    <a:gd name="T43" fmla="*/ 340 h 352"/>
                    <a:gd name="T44" fmla="*/ 1094 w 1388"/>
                    <a:gd name="T45" fmla="*/ 341 h 352"/>
                    <a:gd name="T46" fmla="*/ 1009 w 1388"/>
                    <a:gd name="T47" fmla="*/ 342 h 352"/>
                    <a:gd name="T48" fmla="*/ 916 w 1388"/>
                    <a:gd name="T49" fmla="*/ 343 h 352"/>
                    <a:gd name="T50" fmla="*/ 816 w 1388"/>
                    <a:gd name="T51" fmla="*/ 344 h 352"/>
                    <a:gd name="T52" fmla="*/ 711 w 1388"/>
                    <a:gd name="T53" fmla="*/ 345 h 352"/>
                    <a:gd name="T54" fmla="*/ 603 w 1388"/>
                    <a:gd name="T55" fmla="*/ 346 h 352"/>
                    <a:gd name="T56" fmla="*/ 492 w 1388"/>
                    <a:gd name="T57" fmla="*/ 348 h 352"/>
                    <a:gd name="T58" fmla="*/ 379 w 1388"/>
                    <a:gd name="T59" fmla="*/ 348 h 352"/>
                    <a:gd name="T60" fmla="*/ 265 w 1388"/>
                    <a:gd name="T61" fmla="*/ 349 h 352"/>
                    <a:gd name="T62" fmla="*/ 153 w 1388"/>
                    <a:gd name="T63" fmla="*/ 350 h 352"/>
                    <a:gd name="T64" fmla="*/ 68 w 1388"/>
                    <a:gd name="T65" fmla="*/ 338 h 352"/>
                    <a:gd name="T66" fmla="*/ 26 w 1388"/>
                    <a:gd name="T67" fmla="*/ 300 h 352"/>
                    <a:gd name="T68" fmla="*/ 3 w 1388"/>
                    <a:gd name="T69" fmla="*/ 251 h 352"/>
                    <a:gd name="T70" fmla="*/ 1 w 1388"/>
                    <a:gd name="T71" fmla="*/ 196 h 352"/>
                    <a:gd name="T72" fmla="*/ 15 w 1388"/>
                    <a:gd name="T73" fmla="*/ 138 h 352"/>
                    <a:gd name="T74" fmla="*/ 45 w 1388"/>
                    <a:gd name="T75" fmla="*/ 85 h 352"/>
                    <a:gd name="T76" fmla="*/ 88 w 1388"/>
                    <a:gd name="T77" fmla="*/ 40 h 352"/>
                    <a:gd name="T78" fmla="*/ 144 w 1388"/>
                    <a:gd name="T79" fmla="*/ 9 h 3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8"/>
                    <a:gd name="T121" fmla="*/ 0 h 352"/>
                    <a:gd name="T122" fmla="*/ 1388 w 1388"/>
                    <a:gd name="T123" fmla="*/ 352 h 3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8" h="352">
                      <a:moveTo>
                        <a:pt x="176" y="0"/>
                      </a:moveTo>
                      <a:lnTo>
                        <a:pt x="234" y="13"/>
                      </a:lnTo>
                      <a:lnTo>
                        <a:pt x="293" y="26"/>
                      </a:lnTo>
                      <a:lnTo>
                        <a:pt x="352" y="39"/>
                      </a:lnTo>
                      <a:lnTo>
                        <a:pt x="409" y="52"/>
                      </a:lnTo>
                      <a:lnTo>
                        <a:pt x="466" y="66"/>
                      </a:lnTo>
                      <a:lnTo>
                        <a:pt x="523" y="79"/>
                      </a:lnTo>
                      <a:lnTo>
                        <a:pt x="578" y="93"/>
                      </a:lnTo>
                      <a:lnTo>
                        <a:pt x="631" y="107"/>
                      </a:lnTo>
                      <a:lnTo>
                        <a:pt x="685" y="121"/>
                      </a:lnTo>
                      <a:lnTo>
                        <a:pt x="737" y="135"/>
                      </a:lnTo>
                      <a:lnTo>
                        <a:pt x="787" y="149"/>
                      </a:lnTo>
                      <a:lnTo>
                        <a:pt x="838" y="163"/>
                      </a:lnTo>
                      <a:lnTo>
                        <a:pt x="885" y="178"/>
                      </a:lnTo>
                      <a:lnTo>
                        <a:pt x="932" y="192"/>
                      </a:lnTo>
                      <a:lnTo>
                        <a:pt x="976" y="204"/>
                      </a:lnTo>
                      <a:lnTo>
                        <a:pt x="1019" y="217"/>
                      </a:lnTo>
                      <a:lnTo>
                        <a:pt x="1061" y="230"/>
                      </a:lnTo>
                      <a:lnTo>
                        <a:pt x="1101" y="242"/>
                      </a:lnTo>
                      <a:lnTo>
                        <a:pt x="1136" y="254"/>
                      </a:lnTo>
                      <a:lnTo>
                        <a:pt x="1172" y="265"/>
                      </a:lnTo>
                      <a:lnTo>
                        <a:pt x="1204" y="275"/>
                      </a:lnTo>
                      <a:lnTo>
                        <a:pt x="1235" y="285"/>
                      </a:lnTo>
                      <a:lnTo>
                        <a:pt x="1263" y="294"/>
                      </a:lnTo>
                      <a:lnTo>
                        <a:pt x="1288" y="302"/>
                      </a:lnTo>
                      <a:lnTo>
                        <a:pt x="1311" y="310"/>
                      </a:lnTo>
                      <a:lnTo>
                        <a:pt x="1331" y="317"/>
                      </a:lnTo>
                      <a:lnTo>
                        <a:pt x="1348" y="323"/>
                      </a:lnTo>
                      <a:lnTo>
                        <a:pt x="1362" y="328"/>
                      </a:lnTo>
                      <a:lnTo>
                        <a:pt x="1373" y="332"/>
                      </a:lnTo>
                      <a:lnTo>
                        <a:pt x="1381" y="335"/>
                      </a:lnTo>
                      <a:lnTo>
                        <a:pt x="1386" y="336"/>
                      </a:lnTo>
                      <a:lnTo>
                        <a:pt x="1387" y="337"/>
                      </a:lnTo>
                      <a:lnTo>
                        <a:pt x="1385" y="337"/>
                      </a:lnTo>
                      <a:lnTo>
                        <a:pt x="1379" y="337"/>
                      </a:lnTo>
                      <a:lnTo>
                        <a:pt x="1369" y="337"/>
                      </a:lnTo>
                      <a:lnTo>
                        <a:pt x="1356" y="338"/>
                      </a:lnTo>
                      <a:lnTo>
                        <a:pt x="1339" y="338"/>
                      </a:lnTo>
                      <a:lnTo>
                        <a:pt x="1318" y="338"/>
                      </a:lnTo>
                      <a:lnTo>
                        <a:pt x="1295" y="338"/>
                      </a:lnTo>
                      <a:lnTo>
                        <a:pt x="1268" y="339"/>
                      </a:lnTo>
                      <a:lnTo>
                        <a:pt x="1239" y="339"/>
                      </a:lnTo>
                      <a:lnTo>
                        <a:pt x="1206" y="339"/>
                      </a:lnTo>
                      <a:lnTo>
                        <a:pt x="1171" y="340"/>
                      </a:lnTo>
                      <a:lnTo>
                        <a:pt x="1134" y="341"/>
                      </a:lnTo>
                      <a:lnTo>
                        <a:pt x="1094" y="341"/>
                      </a:lnTo>
                      <a:lnTo>
                        <a:pt x="1052" y="341"/>
                      </a:lnTo>
                      <a:lnTo>
                        <a:pt x="1009" y="342"/>
                      </a:lnTo>
                      <a:lnTo>
                        <a:pt x="963" y="342"/>
                      </a:lnTo>
                      <a:lnTo>
                        <a:pt x="916" y="343"/>
                      </a:lnTo>
                      <a:lnTo>
                        <a:pt x="866" y="343"/>
                      </a:lnTo>
                      <a:lnTo>
                        <a:pt x="816" y="344"/>
                      </a:lnTo>
                      <a:lnTo>
                        <a:pt x="764" y="345"/>
                      </a:lnTo>
                      <a:lnTo>
                        <a:pt x="711" y="345"/>
                      </a:lnTo>
                      <a:lnTo>
                        <a:pt x="657" y="346"/>
                      </a:lnTo>
                      <a:lnTo>
                        <a:pt x="603" y="346"/>
                      </a:lnTo>
                      <a:lnTo>
                        <a:pt x="547" y="347"/>
                      </a:lnTo>
                      <a:lnTo>
                        <a:pt x="492" y="348"/>
                      </a:lnTo>
                      <a:lnTo>
                        <a:pt x="435" y="348"/>
                      </a:lnTo>
                      <a:lnTo>
                        <a:pt x="379" y="348"/>
                      </a:lnTo>
                      <a:lnTo>
                        <a:pt x="322" y="349"/>
                      </a:lnTo>
                      <a:lnTo>
                        <a:pt x="265" y="349"/>
                      </a:lnTo>
                      <a:lnTo>
                        <a:pt x="208" y="350"/>
                      </a:lnTo>
                      <a:lnTo>
                        <a:pt x="153" y="350"/>
                      </a:lnTo>
                      <a:lnTo>
                        <a:pt x="98" y="351"/>
                      </a:lnTo>
                      <a:lnTo>
                        <a:pt x="68" y="338"/>
                      </a:lnTo>
                      <a:lnTo>
                        <a:pt x="43" y="321"/>
                      </a:lnTo>
                      <a:lnTo>
                        <a:pt x="26" y="300"/>
                      </a:lnTo>
                      <a:lnTo>
                        <a:pt x="11" y="277"/>
                      </a:lnTo>
                      <a:lnTo>
                        <a:pt x="3" y="251"/>
                      </a:lnTo>
                      <a:lnTo>
                        <a:pt x="0" y="224"/>
                      </a:lnTo>
                      <a:lnTo>
                        <a:pt x="1" y="196"/>
                      </a:lnTo>
                      <a:lnTo>
                        <a:pt x="6" y="166"/>
                      </a:lnTo>
                      <a:lnTo>
                        <a:pt x="15" y="138"/>
                      </a:lnTo>
                      <a:lnTo>
                        <a:pt x="29" y="111"/>
                      </a:lnTo>
                      <a:lnTo>
                        <a:pt x="45" y="85"/>
                      </a:lnTo>
                      <a:lnTo>
                        <a:pt x="66" y="61"/>
                      </a:lnTo>
                      <a:lnTo>
                        <a:pt x="88" y="40"/>
                      </a:lnTo>
                      <a:lnTo>
                        <a:pt x="115" y="23"/>
                      </a:lnTo>
                      <a:lnTo>
                        <a:pt x="144" y="9"/>
                      </a:lnTo>
                      <a:lnTo>
                        <a:pt x="176" y="0"/>
                      </a:lnTo>
                    </a:path>
                  </a:pathLst>
                </a:custGeom>
                <a:noFill/>
                <a:ln w="12700" cap="rnd" cmpd="sng">
                  <a:noFill/>
                  <a:prstDash val="solid"/>
                  <a:round/>
                  <a:headEnd type="none" w="med" len="med"/>
                  <a:tailEnd type="none" w="med" len="med"/>
                </a:ln>
              </p:spPr>
              <p:txBody>
                <a:bodyPr/>
                <a:lstStyle/>
                <a:p>
                  <a:endParaRPr lang="en-GB"/>
                </a:p>
              </p:txBody>
            </p:sp>
          </p:grpSp>
          <p:grpSp>
            <p:nvGrpSpPr>
              <p:cNvPr id="12" name="Group 31"/>
              <p:cNvGrpSpPr>
                <a:grpSpLocks/>
              </p:cNvGrpSpPr>
              <p:nvPr/>
            </p:nvGrpSpPr>
            <p:grpSpPr bwMode="auto">
              <a:xfrm rot="332444">
                <a:off x="-3289" y="2069"/>
                <a:ext cx="8392" cy="998"/>
                <a:chOff x="-3289" y="2069"/>
                <a:chExt cx="8392" cy="998"/>
              </a:xfrm>
            </p:grpSpPr>
            <p:sp>
              <p:nvSpPr>
                <p:cNvPr id="47119" name="Line 32"/>
                <p:cNvSpPr>
                  <a:spLocks noChangeShapeType="1"/>
                </p:cNvSpPr>
                <p:nvPr/>
              </p:nvSpPr>
              <p:spPr bwMode="auto">
                <a:xfrm>
                  <a:off x="884" y="2568"/>
                  <a:ext cx="4219" cy="499"/>
                </a:xfrm>
                <a:prstGeom prst="line">
                  <a:avLst/>
                </a:prstGeom>
                <a:noFill/>
                <a:ln w="25400">
                  <a:noFill/>
                  <a:prstDash val="dash"/>
                  <a:round/>
                  <a:headEnd/>
                  <a:tailEnd/>
                </a:ln>
              </p:spPr>
              <p:txBody>
                <a:bodyPr/>
                <a:lstStyle/>
                <a:p>
                  <a:endParaRPr lang="en-GB"/>
                </a:p>
              </p:txBody>
            </p:sp>
            <p:sp>
              <p:nvSpPr>
                <p:cNvPr id="47120" name="Line 33"/>
                <p:cNvSpPr>
                  <a:spLocks noChangeShapeType="1"/>
                </p:cNvSpPr>
                <p:nvPr/>
              </p:nvSpPr>
              <p:spPr bwMode="auto">
                <a:xfrm>
                  <a:off x="-3289" y="2069"/>
                  <a:ext cx="4219" cy="499"/>
                </a:xfrm>
                <a:prstGeom prst="line">
                  <a:avLst/>
                </a:prstGeom>
                <a:noFill/>
                <a:ln w="25400">
                  <a:noFill/>
                  <a:prstDash val="dash"/>
                  <a:round/>
                  <a:headEnd/>
                  <a:tailEnd/>
                </a:ln>
              </p:spPr>
              <p:txBody>
                <a:bodyPr/>
                <a:lstStyle/>
                <a:p>
                  <a:endParaRPr lang="en-GB"/>
                </a:p>
              </p:txBody>
            </p:sp>
          </p:grpSp>
        </p:grpSp>
      </p:grpSp>
      <p:sp>
        <p:nvSpPr>
          <p:cNvPr id="182308" name="Text Box 36"/>
          <p:cNvSpPr txBox="1">
            <a:spLocks noChangeArrowheads="1"/>
          </p:cNvSpPr>
          <p:nvPr/>
        </p:nvSpPr>
        <p:spPr bwMode="auto">
          <a:xfrm>
            <a:off x="1115616" y="1484784"/>
            <a:ext cx="5185494" cy="523220"/>
          </a:xfrm>
          <a:prstGeom prst="rect">
            <a:avLst/>
          </a:prstGeom>
          <a:noFill/>
          <a:ln w="0" algn="ctr">
            <a:noFill/>
            <a:miter lim="800000"/>
            <a:headEnd/>
            <a:tailEnd/>
          </a:ln>
        </p:spPr>
        <p:txBody>
          <a:bodyPr wrap="square">
            <a:spAutoFit/>
          </a:bodyPr>
          <a:lstStyle/>
          <a:p>
            <a:pPr>
              <a:spcBef>
                <a:spcPct val="50000"/>
              </a:spcBef>
            </a:pPr>
            <a:r>
              <a:rPr lang="en-GB" sz="2800" b="1" dirty="0">
                <a:solidFill>
                  <a:srgbClr val="FFFF00"/>
                </a:solidFill>
              </a:rPr>
              <a:t>Maintaining the </a:t>
            </a:r>
            <a:r>
              <a:rPr lang="en-GB" sz="2800" b="1" dirty="0" smtClean="0">
                <a:solidFill>
                  <a:srgbClr val="FFFF00"/>
                </a:solidFill>
              </a:rPr>
              <a:t>same lift</a:t>
            </a:r>
            <a:endParaRPr lang="en-GB" sz="2800" b="1" dirty="0">
              <a:solidFill>
                <a:srgbClr val="FFFF00"/>
              </a:solidFill>
            </a:endParaRPr>
          </a:p>
        </p:txBody>
      </p:sp>
      <p:sp>
        <p:nvSpPr>
          <p:cNvPr id="182309" name="Text Box 37"/>
          <p:cNvSpPr txBox="1">
            <a:spLocks noChangeArrowheads="1"/>
          </p:cNvSpPr>
          <p:nvPr/>
        </p:nvSpPr>
        <p:spPr bwMode="auto">
          <a:xfrm>
            <a:off x="467544" y="5949280"/>
            <a:ext cx="4752528" cy="523220"/>
          </a:xfrm>
          <a:prstGeom prst="rect">
            <a:avLst/>
          </a:prstGeom>
          <a:noFill/>
          <a:ln w="0" algn="ctr">
            <a:noFill/>
            <a:miter lim="800000"/>
            <a:headEnd/>
            <a:tailEnd/>
          </a:ln>
        </p:spPr>
        <p:txBody>
          <a:bodyPr wrap="square">
            <a:spAutoFit/>
          </a:bodyPr>
          <a:lstStyle/>
          <a:p>
            <a:pPr>
              <a:spcBef>
                <a:spcPct val="50000"/>
              </a:spcBef>
            </a:pPr>
            <a:r>
              <a:rPr lang="en-GB" sz="2800" b="1" dirty="0">
                <a:solidFill>
                  <a:srgbClr val="FFFF00"/>
                </a:solidFill>
              </a:rPr>
              <a:t>Effective Increase in </a:t>
            </a:r>
            <a:r>
              <a:rPr lang="en-GB" sz="2800" b="1" dirty="0" err="1">
                <a:solidFill>
                  <a:srgbClr val="FFFF00"/>
                </a:solidFill>
              </a:rPr>
              <a:t>AoA</a:t>
            </a:r>
            <a:endParaRPr lang="en-GB" sz="2800" b="1" dirty="0">
              <a:solidFill>
                <a:srgbClr val="FFFF00"/>
              </a:solidFill>
            </a:endParaRPr>
          </a:p>
        </p:txBody>
      </p:sp>
      <p:sp>
        <p:nvSpPr>
          <p:cNvPr id="182310" name="Text Box 38"/>
          <p:cNvSpPr txBox="1">
            <a:spLocks noChangeArrowheads="1"/>
          </p:cNvSpPr>
          <p:nvPr/>
        </p:nvSpPr>
        <p:spPr bwMode="auto">
          <a:xfrm>
            <a:off x="467544" y="5733256"/>
            <a:ext cx="6985000" cy="954107"/>
          </a:xfrm>
          <a:prstGeom prst="rect">
            <a:avLst/>
          </a:prstGeom>
          <a:noFill/>
          <a:ln w="0" algn="ctr">
            <a:noFill/>
            <a:miter lim="800000"/>
            <a:headEnd/>
            <a:tailEnd/>
          </a:ln>
        </p:spPr>
        <p:txBody>
          <a:bodyPr>
            <a:spAutoFit/>
          </a:bodyPr>
          <a:lstStyle/>
          <a:p>
            <a:pPr>
              <a:spcBef>
                <a:spcPct val="50000"/>
              </a:spcBef>
            </a:pPr>
            <a:r>
              <a:rPr lang="en-GB" sz="2800" b="1" dirty="0">
                <a:solidFill>
                  <a:srgbClr val="FFFF00"/>
                </a:solidFill>
              </a:rPr>
              <a:t>To obtain the same C</a:t>
            </a:r>
            <a:r>
              <a:rPr lang="en-GB" sz="2800" b="1" baseline="-25000" dirty="0">
                <a:solidFill>
                  <a:srgbClr val="FFFF00"/>
                </a:solidFill>
              </a:rPr>
              <a:t>L</a:t>
            </a:r>
            <a:r>
              <a:rPr lang="en-GB" sz="2800" b="1" dirty="0">
                <a:solidFill>
                  <a:srgbClr val="FFFF00"/>
                </a:solidFill>
              </a:rPr>
              <a:t> the </a:t>
            </a:r>
            <a:r>
              <a:rPr lang="en-GB" sz="2800" b="1" dirty="0" smtClean="0">
                <a:solidFill>
                  <a:srgbClr val="FFFF00"/>
                </a:solidFill>
              </a:rPr>
              <a:t>attitude </a:t>
            </a:r>
            <a:r>
              <a:rPr lang="en-GB" sz="2800" b="1" dirty="0">
                <a:solidFill>
                  <a:srgbClr val="FFFF00"/>
                </a:solidFill>
              </a:rPr>
              <a:t>is l</a:t>
            </a:r>
            <a:r>
              <a:rPr lang="en-GB" sz="2800" b="1" dirty="0" smtClean="0">
                <a:solidFill>
                  <a:srgbClr val="FFFF00"/>
                </a:solidFill>
              </a:rPr>
              <a:t>owered to reduce </a:t>
            </a:r>
            <a:r>
              <a:rPr lang="en-GB" sz="2800" b="1" dirty="0">
                <a:solidFill>
                  <a:srgbClr val="FFFF00"/>
                </a:solidFill>
              </a:rPr>
              <a:t>the </a:t>
            </a:r>
            <a:r>
              <a:rPr lang="en-GB" sz="2800" b="1" dirty="0" err="1">
                <a:solidFill>
                  <a:srgbClr val="FFFF00"/>
                </a:solidFill>
              </a:rPr>
              <a:t>AoA</a:t>
            </a:r>
            <a:endParaRPr lang="en-GB" sz="28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82286"/>
                                        </p:tgtEl>
                                      </p:cBhvr>
                                    </p:animEffect>
                                    <p:set>
                                      <p:cBhvr>
                                        <p:cTn id="7" dur="1" fill="hold">
                                          <p:stCondLst>
                                            <p:cond delay="1999"/>
                                          </p:stCondLst>
                                        </p:cTn>
                                        <p:tgtEl>
                                          <p:spTgt spid="18228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82308"/>
                                        </p:tgtEl>
                                        <p:attrNameLst>
                                          <p:attrName>style.visibility</p:attrName>
                                        </p:attrNameLst>
                                      </p:cBhvr>
                                      <p:to>
                                        <p:strVal val="visible"/>
                                      </p:to>
                                    </p:set>
                                    <p:animEffect transition="in" filter="fade">
                                      <p:cBhvr>
                                        <p:cTn id="10" dur="2000"/>
                                        <p:tgtEl>
                                          <p:spTgt spid="182308"/>
                                        </p:tgtEl>
                                      </p:cBhvr>
                                    </p:animEffect>
                                  </p:childTnLst>
                                </p:cTn>
                              </p:par>
                              <p:par>
                                <p:cTn id="11" presetID="10" presetClass="exit" presetSubtype="0" fill="hold" grpId="0" nodeType="withEffect">
                                  <p:stCondLst>
                                    <p:cond delay="0"/>
                                  </p:stCondLst>
                                  <p:childTnLst>
                                    <p:animEffect transition="out" filter="fade">
                                      <p:cBhvr>
                                        <p:cTn id="12" dur="2000"/>
                                        <p:tgtEl>
                                          <p:spTgt spid="182309">
                                            <p:txEl>
                                              <p:pRg st="0" end="0"/>
                                            </p:txEl>
                                          </p:spTgt>
                                        </p:tgtEl>
                                      </p:cBhvr>
                                    </p:animEffect>
                                    <p:set>
                                      <p:cBhvr>
                                        <p:cTn id="13" dur="1" fill="hold">
                                          <p:stCondLst>
                                            <p:cond delay="1999"/>
                                          </p:stCondLst>
                                        </p:cTn>
                                        <p:tgtEl>
                                          <p:spTgt spid="182309">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300000">
                                      <p:cBhvr>
                                        <p:cTn id="17" dur="2000" fill="hold"/>
                                        <p:tgtEl>
                                          <p:spTgt spid="2"/>
                                        </p:tgtEl>
                                        <p:attrNameLst>
                                          <p:attrName>r</p:attrName>
                                        </p:attrNameLst>
                                      </p:cBhvr>
                                    </p:animRot>
                                  </p:childTnLst>
                                </p:cTn>
                              </p:par>
                              <p:par>
                                <p:cTn id="18" presetID="0" presetClass="path" presetSubtype="0" fill="hold" grpId="0" nodeType="withEffect">
                                  <p:stCondLst>
                                    <p:cond delay="0"/>
                                  </p:stCondLst>
                                  <p:childTnLst>
                                    <p:animMotion origin="layout" path="M -2.22222E-6 -4.07407E-6 L 0.00035 -0.05162 " pathEditMode="relative" rAng="0" ptsTypes="AA">
                                      <p:cBhvr>
                                        <p:cTn id="19" dur="2000" fill="hold"/>
                                        <p:tgtEl>
                                          <p:spTgt spid="182290"/>
                                        </p:tgtEl>
                                        <p:attrNameLst>
                                          <p:attrName>ppt_x</p:attrName>
                                          <p:attrName>ppt_y</p:attrName>
                                        </p:attrNameLst>
                                      </p:cBhvr>
                                      <p:rCtr x="0" y="-26"/>
                                    </p:animMotion>
                                  </p:childTnLst>
                                </p:cTn>
                              </p:par>
                              <p:par>
                                <p:cTn id="20" presetID="0" presetClass="path" presetSubtype="0" fill="hold" grpId="0" nodeType="withEffect">
                                  <p:stCondLst>
                                    <p:cond delay="0"/>
                                  </p:stCondLst>
                                  <p:childTnLst>
                                    <p:animMotion origin="layout" path="M 1.94444E-6 1.79191E-6 L 0.00191 -0.0733 " pathEditMode="relative" rAng="0" ptsTypes="AA">
                                      <p:cBhvr>
                                        <p:cTn id="21" dur="2000" fill="hold"/>
                                        <p:tgtEl>
                                          <p:spTgt spid="182283"/>
                                        </p:tgtEl>
                                        <p:attrNameLst>
                                          <p:attrName>ppt_x</p:attrName>
                                          <p:attrName>ppt_y</p:attrName>
                                        </p:attrNameLst>
                                      </p:cBhvr>
                                      <p:rCtr x="1" y="-37"/>
                                    </p:animMotion>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2310">
                                            <p:txEl>
                                              <p:pRg st="0" end="0"/>
                                            </p:txEl>
                                          </p:spTgt>
                                        </p:tgtEl>
                                        <p:attrNameLst>
                                          <p:attrName>style.visibility</p:attrName>
                                        </p:attrNameLst>
                                      </p:cBhvr>
                                      <p:to>
                                        <p:strVal val="visible"/>
                                      </p:to>
                                    </p:set>
                                    <p:animEffect transition="in" filter="wipe(left)">
                                      <p:cBhvr>
                                        <p:cTn id="26" dur="2000"/>
                                        <p:tgtEl>
                                          <p:spTgt spid="1823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3" grpId="0" animBg="1"/>
      <p:bldP spid="182286" grpId="0"/>
      <p:bldP spid="182290" grpId="0"/>
      <p:bldP spid="182308" grpId="0"/>
      <p:bldP spid="18230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95536" y="2708920"/>
            <a:ext cx="6050054" cy="701731"/>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400" b="1" i="0" u="none" strike="noStrike" kern="0" cap="none" spc="0" normalizeH="0" baseline="0" noProof="0" dirty="0" smtClean="0">
                <a:ln>
                  <a:noFill/>
                </a:ln>
                <a:solidFill>
                  <a:srgbClr val="FFFF00"/>
                </a:solidFill>
                <a:effectLst/>
                <a:uLnTx/>
                <a:uFillTx/>
                <a:latin typeface="Arial" charset="0"/>
                <a:ea typeface="+mj-ea"/>
                <a:cs typeface="+mj-cs"/>
              </a:rPr>
              <a:t>Questions for you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idx="4294967295"/>
          </p:nvPr>
        </p:nvSpPr>
        <p:spPr>
          <a:xfrm>
            <a:off x="2628358" y="3079417"/>
            <a:ext cx="3887284" cy="699166"/>
          </a:xfrm>
          <a:noFill/>
        </p:spPr>
        <p:txBody>
          <a:bodyPr lIns="90488" tIns="44450" rIns="90488" bIns="44450"/>
          <a:lstStyle/>
          <a:p>
            <a:pPr algn="ctr" defTabSz="762000"/>
            <a:r>
              <a:rPr lang="en-GB" dirty="0" smtClean="0">
                <a:solidFill>
                  <a:srgbClr val="FAFD00"/>
                </a:solidFill>
                <a:latin typeface="Arial" pitchFamily="34" charset="0"/>
              </a:rPr>
              <a:t>Stall recovery</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357978" y="609600"/>
            <a:ext cx="6428043" cy="699166"/>
          </a:xfrm>
          <a:noFill/>
        </p:spPr>
        <p:txBody>
          <a:bodyPr lIns="90488" tIns="44450" rIns="90488" bIns="44450"/>
          <a:lstStyle/>
          <a:p>
            <a:pPr algn="ctr" defTabSz="762000"/>
            <a:r>
              <a:rPr lang="en-GB" dirty="0" smtClean="0">
                <a:solidFill>
                  <a:srgbClr val="FAFD00"/>
                </a:solidFill>
                <a:latin typeface="Arial" pitchFamily="34" charset="0"/>
              </a:rPr>
              <a:t>Standard stall recovery</a:t>
            </a:r>
          </a:p>
        </p:txBody>
      </p:sp>
      <p:sp>
        <p:nvSpPr>
          <p:cNvPr id="51203" name="Rectangle 3"/>
          <p:cNvSpPr>
            <a:spLocks noChangeArrowheads="1"/>
          </p:cNvSpPr>
          <p:nvPr/>
        </p:nvSpPr>
        <p:spPr bwMode="auto">
          <a:xfrm>
            <a:off x="833438" y="2559050"/>
            <a:ext cx="7158037" cy="2282825"/>
          </a:xfrm>
          <a:prstGeom prst="rect">
            <a:avLst/>
          </a:prstGeom>
          <a:noFill/>
          <a:ln w="12700">
            <a:noFill/>
            <a:miter lim="800000"/>
            <a:headEnd/>
            <a:tailEnd/>
          </a:ln>
        </p:spPr>
        <p:txBody>
          <a:bodyPr wrap="none" anchor="ctr"/>
          <a:lstStyle/>
          <a:p>
            <a:endParaRPr lang="en-GB" sz="2800" b="1">
              <a:solidFill>
                <a:srgbClr val="FFFF00"/>
              </a:solidFill>
            </a:endParaRPr>
          </a:p>
        </p:txBody>
      </p:sp>
      <p:sp>
        <p:nvSpPr>
          <p:cNvPr id="155652" name="Rectangle 4"/>
          <p:cNvSpPr>
            <a:spLocks noGrp="1" noChangeArrowheads="1"/>
          </p:cNvSpPr>
          <p:nvPr>
            <p:ph type="body" idx="1"/>
          </p:nvPr>
        </p:nvSpPr>
        <p:spPr>
          <a:xfrm>
            <a:off x="323850" y="2474851"/>
            <a:ext cx="8820150" cy="2625847"/>
          </a:xfrm>
          <a:noFill/>
        </p:spPr>
        <p:txBody>
          <a:bodyPr lIns="90488" tIns="44450" rIns="90488" bIns="44450" anchor="ctr"/>
          <a:lstStyle/>
          <a:p>
            <a:pPr marL="514350" indent="-514350" defTabSz="762000">
              <a:buFont typeface="+mj-lt"/>
              <a:buAutoNum type="arabicPeriod"/>
            </a:pPr>
            <a:r>
              <a:rPr lang="en-GB" sz="2800" b="1" dirty="0" smtClean="0">
                <a:solidFill>
                  <a:srgbClr val="FFFF00"/>
                </a:solidFill>
                <a:latin typeface="Arial" pitchFamily="34" charset="0"/>
              </a:rPr>
              <a:t>Move stick centrally forward until buffet stops</a:t>
            </a:r>
          </a:p>
          <a:p>
            <a:pPr marL="228600" indent="-228600" defTabSz="762000">
              <a:buNone/>
            </a:pPr>
            <a:r>
              <a:rPr lang="en-GB" sz="1000" b="1" dirty="0" smtClean="0">
                <a:solidFill>
                  <a:srgbClr val="FFFF00"/>
                </a:solidFill>
                <a:latin typeface="Arial" pitchFamily="34" charset="0"/>
              </a:rPr>
              <a:t>		</a:t>
            </a:r>
          </a:p>
          <a:p>
            <a:pPr marL="514350" indent="-514350" defTabSz="762000">
              <a:buNone/>
            </a:pPr>
            <a:r>
              <a:rPr lang="en-GB" sz="2800" b="1" dirty="0" smtClean="0">
                <a:solidFill>
                  <a:srgbClr val="FFFF00"/>
                </a:solidFill>
                <a:latin typeface="Arial" pitchFamily="34" charset="0"/>
              </a:rPr>
              <a:t>2.  Open throttle at the same time</a:t>
            </a:r>
          </a:p>
          <a:p>
            <a:pPr marL="228600" indent="-228600" defTabSz="762000">
              <a:buNone/>
            </a:pPr>
            <a:r>
              <a:rPr lang="en-GB" sz="1000" b="1" dirty="0" smtClean="0">
                <a:solidFill>
                  <a:srgbClr val="FFFF00"/>
                </a:solidFill>
                <a:latin typeface="Arial" pitchFamily="34" charset="0"/>
              </a:rPr>
              <a:t>			</a:t>
            </a:r>
          </a:p>
          <a:p>
            <a:pPr marL="514350" indent="-514350" defTabSz="762000">
              <a:buNone/>
            </a:pPr>
            <a:r>
              <a:rPr lang="en-GB" sz="2800" b="1" dirty="0" smtClean="0">
                <a:solidFill>
                  <a:srgbClr val="FFFF00"/>
                </a:solidFill>
                <a:latin typeface="Arial" pitchFamily="34" charset="0"/>
              </a:rPr>
              <a:t>3.  Only then level the wings</a:t>
            </a:r>
          </a:p>
          <a:p>
            <a:pPr marL="228600" indent="-228600" defTabSz="762000">
              <a:buNone/>
            </a:pPr>
            <a:r>
              <a:rPr lang="en-GB" sz="1000" b="1" dirty="0" smtClean="0">
                <a:solidFill>
                  <a:srgbClr val="FFFF00"/>
                </a:solidFill>
                <a:latin typeface="Arial" pitchFamily="34" charset="0"/>
              </a:rPr>
              <a:t>					</a:t>
            </a:r>
          </a:p>
          <a:p>
            <a:pPr marL="514350" indent="-514350" defTabSz="762000">
              <a:buNone/>
            </a:pPr>
            <a:r>
              <a:rPr lang="en-GB" sz="2800" b="1" dirty="0" smtClean="0">
                <a:solidFill>
                  <a:srgbClr val="FFFF00"/>
                </a:solidFill>
                <a:latin typeface="Arial" pitchFamily="34" charset="0"/>
              </a:rPr>
              <a:t>4.  Raise nose at a safe speed and climb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52">
                                            <p:txEl>
                                              <p:pRg st="0" end="0"/>
                                            </p:txEl>
                                          </p:spTgt>
                                        </p:tgtEl>
                                        <p:attrNameLst>
                                          <p:attrName>style.visibility</p:attrName>
                                        </p:attrNameLst>
                                      </p:cBhvr>
                                      <p:to>
                                        <p:strVal val="visible"/>
                                      </p:to>
                                    </p:set>
                                    <p:animEffect transition="in" filter="wipe(left)">
                                      <p:cBhvr>
                                        <p:cTn id="7" dur="1000"/>
                                        <p:tgtEl>
                                          <p:spTgt spid="155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5652">
                                            <p:txEl>
                                              <p:pRg st="2" end="2"/>
                                            </p:txEl>
                                          </p:spTgt>
                                        </p:tgtEl>
                                        <p:attrNameLst>
                                          <p:attrName>style.visibility</p:attrName>
                                        </p:attrNameLst>
                                      </p:cBhvr>
                                      <p:to>
                                        <p:strVal val="visible"/>
                                      </p:to>
                                    </p:set>
                                    <p:animEffect transition="in" filter="wipe(left)">
                                      <p:cBhvr>
                                        <p:cTn id="12" dur="1000"/>
                                        <p:tgtEl>
                                          <p:spTgt spid="15565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5652">
                                            <p:txEl>
                                              <p:pRg st="4" end="4"/>
                                            </p:txEl>
                                          </p:spTgt>
                                        </p:tgtEl>
                                        <p:attrNameLst>
                                          <p:attrName>style.visibility</p:attrName>
                                        </p:attrNameLst>
                                      </p:cBhvr>
                                      <p:to>
                                        <p:strVal val="visible"/>
                                      </p:to>
                                    </p:set>
                                    <p:animEffect transition="in" filter="wipe(left)">
                                      <p:cBhvr>
                                        <p:cTn id="17" dur="1000"/>
                                        <p:tgtEl>
                                          <p:spTgt spid="15565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5652">
                                            <p:txEl>
                                              <p:pRg st="6" end="6"/>
                                            </p:txEl>
                                          </p:spTgt>
                                        </p:tgtEl>
                                        <p:attrNameLst>
                                          <p:attrName>style.visibility</p:attrName>
                                        </p:attrNameLst>
                                      </p:cBhvr>
                                      <p:to>
                                        <p:strVal val="visible"/>
                                      </p:to>
                                    </p:set>
                                    <p:animEffect transition="in" filter="wipe(left)">
                                      <p:cBhvr>
                                        <p:cTn id="22" dur="1000"/>
                                        <p:tgtEl>
                                          <p:spTgt spid="1556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6399" y="430213"/>
            <a:ext cx="8371202" cy="701731"/>
          </a:xfrm>
        </p:spPr>
        <p:txBody>
          <a:bodyPr/>
          <a:lstStyle/>
          <a:p>
            <a:pPr algn="ctr"/>
            <a:r>
              <a:rPr lang="en-GB" dirty="0" smtClean="0">
                <a:solidFill>
                  <a:srgbClr val="FFFF00"/>
                </a:solidFill>
                <a:latin typeface="Arial" pitchFamily="34" charset="0"/>
              </a:rPr>
              <a:t>Other factors affecting stalling</a:t>
            </a:r>
          </a:p>
        </p:txBody>
      </p:sp>
      <p:sp>
        <p:nvSpPr>
          <p:cNvPr id="156675" name="Rectangle 3"/>
          <p:cNvSpPr>
            <a:spLocks noGrp="1" noChangeArrowheads="1"/>
          </p:cNvSpPr>
          <p:nvPr>
            <p:ph type="body" idx="1"/>
          </p:nvPr>
        </p:nvSpPr>
        <p:spPr>
          <a:xfrm>
            <a:off x="395536" y="1988840"/>
            <a:ext cx="8208912" cy="2739211"/>
          </a:xfrm>
        </p:spPr>
        <p:txBody>
          <a:bodyPr/>
          <a:lstStyle/>
          <a:p>
            <a:pPr>
              <a:buFontTx/>
              <a:buNone/>
            </a:pPr>
            <a:r>
              <a:rPr lang="en-GB" sz="2800" b="1" dirty="0" smtClean="0">
                <a:solidFill>
                  <a:srgbClr val="FFFF00"/>
                </a:solidFill>
                <a:latin typeface="Arial" pitchFamily="34" charset="0"/>
              </a:rPr>
              <a:t>1.  Ice:</a:t>
            </a:r>
          </a:p>
          <a:p>
            <a:pPr>
              <a:buFontTx/>
              <a:buNone/>
            </a:pPr>
            <a:endParaRPr lang="en-GB" sz="1000" b="1" dirty="0" smtClean="0">
              <a:solidFill>
                <a:srgbClr val="FFFF00"/>
              </a:solidFill>
              <a:latin typeface="Arial" pitchFamily="34" charset="0"/>
            </a:endParaRPr>
          </a:p>
          <a:p>
            <a:pPr>
              <a:buFontTx/>
              <a:buNone/>
            </a:pPr>
            <a:r>
              <a:rPr lang="en-GB" b="1" dirty="0" smtClean="0">
                <a:solidFill>
                  <a:srgbClr val="FFFF00"/>
                </a:solidFill>
                <a:latin typeface="Arial" pitchFamily="34" charset="0"/>
              </a:rPr>
              <a:t>Alters the shape of the wing, this </a:t>
            </a:r>
            <a:r>
              <a:rPr lang="en-GB" b="1" u="sng" dirty="0" smtClean="0">
                <a:solidFill>
                  <a:srgbClr val="FFFF00"/>
                </a:solidFill>
                <a:latin typeface="Arial" pitchFamily="34" charset="0"/>
              </a:rPr>
              <a:t>will</a:t>
            </a:r>
            <a:r>
              <a:rPr lang="en-GB" b="1" dirty="0" smtClean="0">
                <a:solidFill>
                  <a:srgbClr val="FFFF00"/>
                </a:solidFill>
                <a:latin typeface="Arial" pitchFamily="34" charset="0"/>
              </a:rPr>
              <a:t> reduce lift</a:t>
            </a:r>
          </a:p>
          <a:p>
            <a:pPr>
              <a:buFontTx/>
              <a:buNone/>
            </a:pPr>
            <a:endParaRPr lang="en-GB" dirty="0" smtClean="0">
              <a:latin typeface="Arial" pitchFamily="34" charset="0"/>
            </a:endParaRPr>
          </a:p>
          <a:p>
            <a:pPr>
              <a:buFontTx/>
              <a:buNone/>
            </a:pPr>
            <a:r>
              <a:rPr lang="en-GB" sz="2800" b="1" dirty="0" smtClean="0">
                <a:solidFill>
                  <a:srgbClr val="FFFF00"/>
                </a:solidFill>
                <a:latin typeface="Arial" pitchFamily="34" charset="0"/>
              </a:rPr>
              <a:t>2.  Damage:</a:t>
            </a:r>
          </a:p>
          <a:p>
            <a:pPr>
              <a:buFontTx/>
              <a:buNone/>
            </a:pPr>
            <a:endParaRPr lang="en-GB" sz="1000" b="1" dirty="0" smtClean="0">
              <a:solidFill>
                <a:srgbClr val="FFFF00"/>
              </a:solidFill>
              <a:latin typeface="Arial" pitchFamily="34" charset="0"/>
            </a:endParaRPr>
          </a:p>
          <a:p>
            <a:pPr>
              <a:buFontTx/>
              <a:buNone/>
            </a:pPr>
            <a:r>
              <a:rPr lang="en-GB" b="1" dirty="0" smtClean="0">
                <a:solidFill>
                  <a:srgbClr val="FFFF00"/>
                </a:solidFill>
                <a:latin typeface="Arial" pitchFamily="34" charset="0"/>
              </a:rPr>
              <a:t>Can also reduce lift, for example after a bird strike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fade">
                                      <p:cBhvr>
                                        <p:cTn id="7" dur="1000"/>
                                        <p:tgtEl>
                                          <p:spTgt spid="156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675">
                                            <p:txEl>
                                              <p:pRg st="2" end="2"/>
                                            </p:txEl>
                                          </p:spTgt>
                                        </p:tgtEl>
                                        <p:attrNameLst>
                                          <p:attrName>style.visibility</p:attrName>
                                        </p:attrNameLst>
                                      </p:cBhvr>
                                      <p:to>
                                        <p:strVal val="visible"/>
                                      </p:to>
                                    </p:set>
                                    <p:animEffect transition="in" filter="fade">
                                      <p:cBhvr>
                                        <p:cTn id="12" dur="1000"/>
                                        <p:tgtEl>
                                          <p:spTgt spid="156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675">
                                            <p:txEl>
                                              <p:pRg st="4" end="4"/>
                                            </p:txEl>
                                          </p:spTgt>
                                        </p:tgtEl>
                                        <p:attrNameLst>
                                          <p:attrName>style.visibility</p:attrName>
                                        </p:attrNameLst>
                                      </p:cBhvr>
                                      <p:to>
                                        <p:strVal val="visible"/>
                                      </p:to>
                                    </p:set>
                                    <p:animEffect transition="in" filter="fade">
                                      <p:cBhvr>
                                        <p:cTn id="17" dur="1000"/>
                                        <p:tgtEl>
                                          <p:spTgt spid="1566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6675">
                                            <p:txEl>
                                              <p:pRg st="6" end="6"/>
                                            </p:txEl>
                                          </p:spTgt>
                                        </p:tgtEl>
                                        <p:attrNameLst>
                                          <p:attrName>style.visibility</p:attrName>
                                        </p:attrNameLst>
                                      </p:cBhvr>
                                      <p:to>
                                        <p:strVal val="visible"/>
                                      </p:to>
                                    </p:set>
                                    <p:animEffect transition="in" filter="fade">
                                      <p:cBhvr>
                                        <p:cTn id="22" dur="1000"/>
                                        <p:tgtEl>
                                          <p:spTgt spid="156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60648"/>
            <a:ext cx="9144000" cy="701731"/>
          </a:xfrm>
        </p:spPr>
        <p:txBody>
          <a:bodyPr/>
          <a:lstStyle/>
          <a:p>
            <a:pPr algn="ctr"/>
            <a:r>
              <a:rPr lang="en-GB" dirty="0" smtClean="0">
                <a:solidFill>
                  <a:srgbClr val="FFFF00"/>
                </a:solidFill>
                <a:latin typeface="Arial" pitchFamily="34" charset="0"/>
              </a:rPr>
              <a:t>Summary of stalling speeds</a:t>
            </a:r>
          </a:p>
        </p:txBody>
      </p:sp>
      <p:sp>
        <p:nvSpPr>
          <p:cNvPr id="167940" name="Text Box 4"/>
          <p:cNvSpPr txBox="1">
            <a:spLocks noChangeArrowheads="1"/>
          </p:cNvSpPr>
          <p:nvPr/>
        </p:nvSpPr>
        <p:spPr bwMode="auto">
          <a:xfrm>
            <a:off x="467544" y="1196752"/>
            <a:ext cx="8424044" cy="5010602"/>
          </a:xfrm>
          <a:prstGeom prst="rect">
            <a:avLst/>
          </a:prstGeom>
          <a:noFill/>
          <a:ln w="0" algn="ctr">
            <a:noFill/>
            <a:miter lim="800000"/>
            <a:headEnd/>
            <a:tailEnd/>
          </a:ln>
        </p:spPr>
        <p:txBody>
          <a:bodyPr wrap="square">
            <a:spAutoFit/>
          </a:bodyPr>
          <a:lstStyle/>
          <a:p>
            <a:pPr>
              <a:lnSpc>
                <a:spcPct val="70000"/>
              </a:lnSpc>
              <a:spcBef>
                <a:spcPct val="50000"/>
              </a:spcBef>
            </a:pPr>
            <a:r>
              <a:rPr lang="en-GB" sz="2800" b="1" dirty="0">
                <a:solidFill>
                  <a:srgbClr val="FFFF00"/>
                </a:solidFill>
              </a:rPr>
              <a:t>What happens to the </a:t>
            </a:r>
            <a:r>
              <a:rPr lang="en-GB" sz="2800" b="1" dirty="0" smtClean="0">
                <a:solidFill>
                  <a:srgbClr val="FFFF00"/>
                </a:solidFill>
              </a:rPr>
              <a:t>stalling speed .....</a:t>
            </a:r>
          </a:p>
          <a:p>
            <a:pPr>
              <a:lnSpc>
                <a:spcPct val="70000"/>
              </a:lnSpc>
              <a:spcBef>
                <a:spcPct val="50000"/>
              </a:spcBef>
            </a:pPr>
            <a:endParaRPr lang="en-GB" sz="1000" b="1" dirty="0">
              <a:solidFill>
                <a:srgbClr val="FFFF00"/>
              </a:solidFill>
            </a:endParaRPr>
          </a:p>
          <a:p>
            <a:pPr>
              <a:lnSpc>
                <a:spcPct val="70000"/>
              </a:lnSpc>
              <a:spcBef>
                <a:spcPct val="50000"/>
              </a:spcBef>
            </a:pPr>
            <a:r>
              <a:rPr lang="en-GB" sz="2400" b="1" dirty="0" smtClean="0">
                <a:solidFill>
                  <a:srgbClr val="FFFF00"/>
                </a:solidFill>
              </a:rPr>
              <a:t>1. If aircraft weight increases?</a:t>
            </a:r>
            <a:endParaRPr lang="en-GB" sz="2400" b="1" dirty="0">
              <a:solidFill>
                <a:srgbClr val="FFFF00"/>
              </a:solidFill>
            </a:endParaRPr>
          </a:p>
          <a:p>
            <a:pPr>
              <a:lnSpc>
                <a:spcPct val="70000"/>
              </a:lnSpc>
              <a:spcBef>
                <a:spcPct val="50000"/>
              </a:spcBef>
            </a:pPr>
            <a:r>
              <a:rPr lang="en-GB" sz="2400" b="1" dirty="0" smtClean="0"/>
              <a:t>	The stalling speed will increase</a:t>
            </a:r>
            <a:endParaRPr lang="en-GB" sz="2400" b="1" dirty="0"/>
          </a:p>
          <a:p>
            <a:pPr>
              <a:lnSpc>
                <a:spcPct val="70000"/>
              </a:lnSpc>
              <a:spcBef>
                <a:spcPct val="50000"/>
              </a:spcBef>
            </a:pPr>
            <a:r>
              <a:rPr lang="en-GB" sz="2400" b="1" dirty="0" smtClean="0">
                <a:solidFill>
                  <a:srgbClr val="FFFF00"/>
                </a:solidFill>
              </a:rPr>
              <a:t>2. If </a:t>
            </a:r>
            <a:r>
              <a:rPr lang="en-GB" sz="2400" b="1" dirty="0">
                <a:solidFill>
                  <a:srgbClr val="FFFF00"/>
                </a:solidFill>
              </a:rPr>
              <a:t>we </a:t>
            </a:r>
            <a:r>
              <a:rPr lang="en-GB" sz="2400" b="1" dirty="0" smtClean="0">
                <a:solidFill>
                  <a:srgbClr val="FFFF00"/>
                </a:solidFill>
              </a:rPr>
              <a:t>lower the flap?</a:t>
            </a:r>
            <a:endParaRPr lang="en-GB" sz="2400" b="1" dirty="0">
              <a:solidFill>
                <a:srgbClr val="FFFF00"/>
              </a:solidFill>
            </a:endParaRPr>
          </a:p>
          <a:p>
            <a:pPr>
              <a:lnSpc>
                <a:spcPct val="70000"/>
              </a:lnSpc>
              <a:spcBef>
                <a:spcPct val="50000"/>
              </a:spcBef>
            </a:pPr>
            <a:r>
              <a:rPr lang="en-GB" sz="2400" b="1" dirty="0" smtClean="0"/>
              <a:t>	The stalling speed will decrease</a:t>
            </a:r>
            <a:endParaRPr lang="en-GB" sz="2400" b="1" dirty="0"/>
          </a:p>
          <a:p>
            <a:pPr>
              <a:lnSpc>
                <a:spcPct val="70000"/>
              </a:lnSpc>
              <a:spcBef>
                <a:spcPct val="50000"/>
              </a:spcBef>
            </a:pPr>
            <a:r>
              <a:rPr lang="en-GB" sz="2400" b="1" dirty="0" smtClean="0">
                <a:solidFill>
                  <a:srgbClr val="FFFF00"/>
                </a:solidFill>
              </a:rPr>
              <a:t>3. If </a:t>
            </a:r>
            <a:r>
              <a:rPr lang="en-GB" sz="2400" b="1" dirty="0">
                <a:solidFill>
                  <a:srgbClr val="FFFF00"/>
                </a:solidFill>
              </a:rPr>
              <a:t>we are </a:t>
            </a:r>
            <a:r>
              <a:rPr lang="en-GB" sz="2400" b="1" dirty="0" smtClean="0">
                <a:solidFill>
                  <a:srgbClr val="FFFF00"/>
                </a:solidFill>
              </a:rPr>
              <a:t>pulling “G”?</a:t>
            </a:r>
            <a:endParaRPr lang="en-GB" sz="2400" b="1" dirty="0">
              <a:solidFill>
                <a:srgbClr val="FFFF00"/>
              </a:solidFill>
            </a:endParaRPr>
          </a:p>
          <a:p>
            <a:pPr>
              <a:lnSpc>
                <a:spcPct val="70000"/>
              </a:lnSpc>
              <a:spcBef>
                <a:spcPct val="50000"/>
              </a:spcBef>
            </a:pPr>
            <a:r>
              <a:rPr lang="en-GB" sz="2400" b="1" dirty="0" smtClean="0"/>
              <a:t>	The stalling speed will increase</a:t>
            </a:r>
            <a:endParaRPr lang="en-GB" sz="2400" b="1" dirty="0"/>
          </a:p>
          <a:p>
            <a:pPr>
              <a:lnSpc>
                <a:spcPct val="70000"/>
              </a:lnSpc>
              <a:spcBef>
                <a:spcPct val="50000"/>
              </a:spcBef>
            </a:pPr>
            <a:r>
              <a:rPr lang="en-GB" sz="2400" b="1" dirty="0" smtClean="0">
                <a:solidFill>
                  <a:srgbClr val="FFFF00"/>
                </a:solidFill>
              </a:rPr>
              <a:t>4. If </a:t>
            </a:r>
            <a:r>
              <a:rPr lang="en-GB" sz="2400" b="1" dirty="0">
                <a:solidFill>
                  <a:srgbClr val="FFFF00"/>
                </a:solidFill>
              </a:rPr>
              <a:t>the </a:t>
            </a:r>
            <a:r>
              <a:rPr lang="en-GB" sz="2400" b="1" dirty="0" smtClean="0">
                <a:solidFill>
                  <a:srgbClr val="FFFF00"/>
                </a:solidFill>
              </a:rPr>
              <a:t>aircraft </a:t>
            </a:r>
            <a:r>
              <a:rPr lang="en-GB" sz="2400" b="1" dirty="0">
                <a:solidFill>
                  <a:srgbClr val="FFFF00"/>
                </a:solidFill>
              </a:rPr>
              <a:t>is damaged or </a:t>
            </a:r>
            <a:r>
              <a:rPr lang="en-GB" sz="2400" b="1" dirty="0" smtClean="0">
                <a:solidFill>
                  <a:srgbClr val="FFFF00"/>
                </a:solidFill>
              </a:rPr>
              <a:t>has had </a:t>
            </a:r>
            <a:r>
              <a:rPr lang="en-GB" sz="2400" b="1" dirty="0">
                <a:solidFill>
                  <a:srgbClr val="FFFF00"/>
                </a:solidFill>
              </a:rPr>
              <a:t>a </a:t>
            </a:r>
            <a:r>
              <a:rPr lang="en-GB" sz="2400" b="1" dirty="0" err="1" smtClean="0">
                <a:solidFill>
                  <a:srgbClr val="FFFF00"/>
                </a:solidFill>
              </a:rPr>
              <a:t>birdstrike</a:t>
            </a:r>
            <a:r>
              <a:rPr lang="en-GB" sz="2400" b="1" dirty="0">
                <a:solidFill>
                  <a:srgbClr val="FFFF00"/>
                </a:solidFill>
              </a:rPr>
              <a:t>?</a:t>
            </a:r>
            <a:r>
              <a:rPr lang="en-GB" sz="2400" b="1" dirty="0" smtClean="0">
                <a:solidFill>
                  <a:srgbClr val="FFFF00"/>
                </a:solidFill>
              </a:rPr>
              <a:t> </a:t>
            </a:r>
          </a:p>
          <a:p>
            <a:pPr>
              <a:lnSpc>
                <a:spcPct val="70000"/>
              </a:lnSpc>
              <a:spcBef>
                <a:spcPct val="50000"/>
              </a:spcBef>
            </a:pPr>
            <a:r>
              <a:rPr lang="en-GB" sz="2400" b="1" dirty="0" smtClean="0"/>
              <a:t>	The stalling speed will probably increase</a:t>
            </a:r>
            <a:endParaRPr lang="en-GB" sz="2400" b="1" dirty="0"/>
          </a:p>
          <a:p>
            <a:pPr>
              <a:lnSpc>
                <a:spcPct val="70000"/>
              </a:lnSpc>
              <a:spcBef>
                <a:spcPct val="50000"/>
              </a:spcBef>
            </a:pPr>
            <a:r>
              <a:rPr lang="en-GB" sz="2400" b="1" dirty="0" smtClean="0">
                <a:solidFill>
                  <a:srgbClr val="FFFF00"/>
                </a:solidFill>
              </a:rPr>
              <a:t>5. If using engine thrust? </a:t>
            </a:r>
          </a:p>
          <a:p>
            <a:pPr>
              <a:lnSpc>
                <a:spcPct val="70000"/>
              </a:lnSpc>
              <a:spcBef>
                <a:spcPct val="50000"/>
              </a:spcBef>
            </a:pPr>
            <a:r>
              <a:rPr lang="en-GB" sz="2400" b="1" dirty="0" smtClean="0"/>
              <a:t>	The stalling speed will decrease</a:t>
            </a:r>
            <a:endParaRPr lang="en-GB"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7940">
                                            <p:txEl>
                                              <p:pRg st="0" end="0"/>
                                            </p:txEl>
                                          </p:spTgt>
                                        </p:tgtEl>
                                        <p:attrNameLst>
                                          <p:attrName>style.visibility</p:attrName>
                                        </p:attrNameLst>
                                      </p:cBhvr>
                                      <p:to>
                                        <p:strVal val="visible"/>
                                      </p:to>
                                    </p:set>
                                    <p:animEffect transition="in" filter="wipe(left)">
                                      <p:cBhvr>
                                        <p:cTn id="7" dur="1000"/>
                                        <p:tgtEl>
                                          <p:spTgt spid="167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7940">
                                            <p:txEl>
                                              <p:pRg st="2" end="2"/>
                                            </p:txEl>
                                          </p:spTgt>
                                        </p:tgtEl>
                                        <p:attrNameLst>
                                          <p:attrName>style.visibility</p:attrName>
                                        </p:attrNameLst>
                                      </p:cBhvr>
                                      <p:to>
                                        <p:strVal val="visible"/>
                                      </p:to>
                                    </p:set>
                                    <p:animEffect transition="in" filter="wipe(left)">
                                      <p:cBhvr>
                                        <p:cTn id="12" dur="1000"/>
                                        <p:tgtEl>
                                          <p:spTgt spid="1679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7940">
                                            <p:txEl>
                                              <p:pRg st="3" end="3"/>
                                            </p:txEl>
                                          </p:spTgt>
                                        </p:tgtEl>
                                        <p:attrNameLst>
                                          <p:attrName>style.visibility</p:attrName>
                                        </p:attrNameLst>
                                      </p:cBhvr>
                                      <p:to>
                                        <p:strVal val="visible"/>
                                      </p:to>
                                    </p:set>
                                    <p:animEffect transition="in" filter="wipe(left)">
                                      <p:cBhvr>
                                        <p:cTn id="17" dur="1000"/>
                                        <p:tgtEl>
                                          <p:spTgt spid="16794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7940">
                                            <p:txEl>
                                              <p:pRg st="4" end="4"/>
                                            </p:txEl>
                                          </p:spTgt>
                                        </p:tgtEl>
                                        <p:attrNameLst>
                                          <p:attrName>style.visibility</p:attrName>
                                        </p:attrNameLst>
                                      </p:cBhvr>
                                      <p:to>
                                        <p:strVal val="visible"/>
                                      </p:to>
                                    </p:set>
                                    <p:animEffect transition="in" filter="wipe(left)">
                                      <p:cBhvr>
                                        <p:cTn id="22" dur="1000"/>
                                        <p:tgtEl>
                                          <p:spTgt spid="16794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7940">
                                            <p:txEl>
                                              <p:pRg st="5" end="5"/>
                                            </p:txEl>
                                          </p:spTgt>
                                        </p:tgtEl>
                                        <p:attrNameLst>
                                          <p:attrName>style.visibility</p:attrName>
                                        </p:attrNameLst>
                                      </p:cBhvr>
                                      <p:to>
                                        <p:strVal val="visible"/>
                                      </p:to>
                                    </p:set>
                                    <p:animEffect transition="in" filter="wipe(left)">
                                      <p:cBhvr>
                                        <p:cTn id="27" dur="1000"/>
                                        <p:tgtEl>
                                          <p:spTgt spid="16794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7940">
                                            <p:txEl>
                                              <p:pRg st="6" end="6"/>
                                            </p:txEl>
                                          </p:spTgt>
                                        </p:tgtEl>
                                        <p:attrNameLst>
                                          <p:attrName>style.visibility</p:attrName>
                                        </p:attrNameLst>
                                      </p:cBhvr>
                                      <p:to>
                                        <p:strVal val="visible"/>
                                      </p:to>
                                    </p:set>
                                    <p:animEffect transition="in" filter="wipe(left)">
                                      <p:cBhvr>
                                        <p:cTn id="32" dur="1000"/>
                                        <p:tgtEl>
                                          <p:spTgt spid="16794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7940">
                                            <p:txEl>
                                              <p:pRg st="7" end="7"/>
                                            </p:txEl>
                                          </p:spTgt>
                                        </p:tgtEl>
                                        <p:attrNameLst>
                                          <p:attrName>style.visibility</p:attrName>
                                        </p:attrNameLst>
                                      </p:cBhvr>
                                      <p:to>
                                        <p:strVal val="visible"/>
                                      </p:to>
                                    </p:set>
                                    <p:animEffect transition="in" filter="wipe(left)">
                                      <p:cBhvr>
                                        <p:cTn id="37" dur="1000"/>
                                        <p:tgtEl>
                                          <p:spTgt spid="16794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7940">
                                            <p:txEl>
                                              <p:pRg st="8" end="8"/>
                                            </p:txEl>
                                          </p:spTgt>
                                        </p:tgtEl>
                                        <p:attrNameLst>
                                          <p:attrName>style.visibility</p:attrName>
                                        </p:attrNameLst>
                                      </p:cBhvr>
                                      <p:to>
                                        <p:strVal val="visible"/>
                                      </p:to>
                                    </p:set>
                                    <p:animEffect transition="in" filter="wipe(left)">
                                      <p:cBhvr>
                                        <p:cTn id="42" dur="1000"/>
                                        <p:tgtEl>
                                          <p:spTgt spid="16794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7940">
                                            <p:txEl>
                                              <p:pRg st="9" end="9"/>
                                            </p:txEl>
                                          </p:spTgt>
                                        </p:tgtEl>
                                        <p:attrNameLst>
                                          <p:attrName>style.visibility</p:attrName>
                                        </p:attrNameLst>
                                      </p:cBhvr>
                                      <p:to>
                                        <p:strVal val="visible"/>
                                      </p:to>
                                    </p:set>
                                    <p:animEffect transition="in" filter="wipe(left)">
                                      <p:cBhvr>
                                        <p:cTn id="47" dur="1000"/>
                                        <p:tgtEl>
                                          <p:spTgt spid="167940">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7940">
                                            <p:txEl>
                                              <p:pRg st="10" end="10"/>
                                            </p:txEl>
                                          </p:spTgt>
                                        </p:tgtEl>
                                        <p:attrNameLst>
                                          <p:attrName>style.visibility</p:attrName>
                                        </p:attrNameLst>
                                      </p:cBhvr>
                                      <p:to>
                                        <p:strVal val="visible"/>
                                      </p:to>
                                    </p:set>
                                    <p:animEffect transition="in" filter="wipe(left)">
                                      <p:cBhvr>
                                        <p:cTn id="52" dur="1000"/>
                                        <p:tgtEl>
                                          <p:spTgt spid="167940">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7940">
                                            <p:txEl>
                                              <p:pRg st="11" end="11"/>
                                            </p:txEl>
                                          </p:spTgt>
                                        </p:tgtEl>
                                        <p:attrNameLst>
                                          <p:attrName>style.visibility</p:attrName>
                                        </p:attrNameLst>
                                      </p:cBhvr>
                                      <p:to>
                                        <p:strVal val="visible"/>
                                      </p:to>
                                    </p:set>
                                    <p:animEffect transition="in" filter="wipe(left)">
                                      <p:cBhvr>
                                        <p:cTn id="57" dur="1000"/>
                                        <p:tgtEl>
                                          <p:spTgt spid="16794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4" name="Text Box 8"/>
          <p:cNvSpPr txBox="1">
            <a:spLocks noChangeArrowheads="1"/>
          </p:cNvSpPr>
          <p:nvPr/>
        </p:nvSpPr>
        <p:spPr bwMode="auto">
          <a:xfrm>
            <a:off x="467544" y="1484313"/>
            <a:ext cx="8424936" cy="4739759"/>
          </a:xfrm>
          <a:prstGeom prst="rect">
            <a:avLst/>
          </a:prstGeom>
          <a:noFill/>
          <a:ln w="0" algn="ctr">
            <a:noFill/>
            <a:miter lim="800000"/>
            <a:headEnd/>
            <a:tailEnd/>
          </a:ln>
        </p:spPr>
        <p:txBody>
          <a:bodyPr wrap="square">
            <a:spAutoFit/>
          </a:bodyPr>
          <a:lstStyle/>
          <a:p>
            <a:r>
              <a:rPr lang="en-GB" sz="3600" b="1" dirty="0" smtClean="0">
                <a:solidFill>
                  <a:srgbClr val="FFFF00"/>
                </a:solidFill>
              </a:rPr>
              <a:t>Remember:</a:t>
            </a:r>
            <a:endParaRPr lang="en-GB" sz="3600" b="1" dirty="0">
              <a:solidFill>
                <a:srgbClr val="FFFF00"/>
              </a:solidFill>
            </a:endParaRPr>
          </a:p>
          <a:p>
            <a:endParaRPr lang="en-GB" sz="2800" b="1" dirty="0">
              <a:solidFill>
                <a:srgbClr val="FFFF00"/>
              </a:solidFill>
            </a:endParaRPr>
          </a:p>
          <a:p>
            <a:pPr marL="514350" indent="-514350">
              <a:buAutoNum type="arabicPeriod"/>
            </a:pPr>
            <a:r>
              <a:rPr lang="en-GB" sz="2800" b="1" dirty="0" smtClean="0">
                <a:solidFill>
                  <a:srgbClr val="FFFF00"/>
                </a:solidFill>
              </a:rPr>
              <a:t>An aircraft </a:t>
            </a:r>
            <a:r>
              <a:rPr lang="en-GB" sz="2800" b="1" dirty="0">
                <a:solidFill>
                  <a:srgbClr val="FFFF00"/>
                </a:solidFill>
              </a:rPr>
              <a:t>can </a:t>
            </a:r>
            <a:r>
              <a:rPr lang="en-GB" sz="2800" b="1" dirty="0" smtClean="0">
                <a:solidFill>
                  <a:srgbClr val="FFFF00"/>
                </a:solidFill>
              </a:rPr>
              <a:t>stall </a:t>
            </a:r>
            <a:r>
              <a:rPr lang="en-GB" sz="2800" b="1" dirty="0">
                <a:solidFill>
                  <a:srgbClr val="FFFF00"/>
                </a:solidFill>
              </a:rPr>
              <a:t>in any </a:t>
            </a:r>
            <a:r>
              <a:rPr lang="en-GB" sz="2800" b="1" dirty="0" smtClean="0">
                <a:solidFill>
                  <a:srgbClr val="FFFF00"/>
                </a:solidFill>
              </a:rPr>
              <a:t>attitude – </a:t>
            </a:r>
          </a:p>
          <a:p>
            <a:pPr marL="514350" indent="-514350"/>
            <a:r>
              <a:rPr lang="en-GB" sz="2800" b="1" dirty="0" smtClean="0">
                <a:solidFill>
                  <a:srgbClr val="FFFF00"/>
                </a:solidFill>
              </a:rPr>
              <a:t>     level, turning</a:t>
            </a:r>
            <a:r>
              <a:rPr lang="en-GB" sz="2800" b="1" dirty="0">
                <a:solidFill>
                  <a:srgbClr val="FFFF00"/>
                </a:solidFill>
              </a:rPr>
              <a:t>, upside-down etc.</a:t>
            </a:r>
          </a:p>
          <a:p>
            <a:endParaRPr lang="en-GB" sz="2800" b="1" dirty="0">
              <a:solidFill>
                <a:srgbClr val="FFFF00"/>
              </a:solidFill>
            </a:endParaRPr>
          </a:p>
          <a:p>
            <a:r>
              <a:rPr lang="en-GB" sz="2800" b="1" dirty="0" smtClean="0">
                <a:solidFill>
                  <a:srgbClr val="FFFF00"/>
                </a:solidFill>
              </a:rPr>
              <a:t>2.  Where </a:t>
            </a:r>
            <a:r>
              <a:rPr lang="en-GB" sz="2800" b="1" dirty="0">
                <a:solidFill>
                  <a:srgbClr val="FFFF00"/>
                </a:solidFill>
              </a:rPr>
              <a:t>would we find our </a:t>
            </a:r>
            <a:r>
              <a:rPr lang="en-GB" sz="2800" b="1" dirty="0" smtClean="0">
                <a:solidFill>
                  <a:srgbClr val="FFFF00"/>
                </a:solidFill>
              </a:rPr>
              <a:t>stalling </a:t>
            </a:r>
            <a:r>
              <a:rPr lang="en-GB" sz="2800" b="1" dirty="0">
                <a:solidFill>
                  <a:srgbClr val="FFFF00"/>
                </a:solidFill>
              </a:rPr>
              <a:t>s</a:t>
            </a:r>
            <a:r>
              <a:rPr lang="en-GB" sz="2800" b="1" dirty="0" smtClean="0">
                <a:solidFill>
                  <a:srgbClr val="FFFF00"/>
                </a:solidFill>
              </a:rPr>
              <a:t>peeds</a:t>
            </a:r>
            <a:r>
              <a:rPr lang="en-GB" sz="2800" b="1" dirty="0">
                <a:solidFill>
                  <a:srgbClr val="FFFF00"/>
                </a:solidFill>
              </a:rPr>
              <a:t>?</a:t>
            </a:r>
          </a:p>
          <a:p>
            <a:endParaRPr lang="en-GB" sz="2800" b="1" dirty="0">
              <a:solidFill>
                <a:srgbClr val="FFFF00"/>
              </a:solidFill>
            </a:endParaRPr>
          </a:p>
          <a:p>
            <a:pPr marL="514350" indent="-514350"/>
            <a:r>
              <a:rPr lang="en-GB" sz="2800" b="1" dirty="0" smtClean="0">
                <a:solidFill>
                  <a:srgbClr val="FFFF00"/>
                </a:solidFill>
              </a:rPr>
              <a:t>    Pilot’s Notes or Aircrew Manual</a:t>
            </a:r>
            <a:endParaRPr lang="en-GB" sz="2800" b="1" dirty="0">
              <a:solidFill>
                <a:srgbClr val="FFFF00"/>
              </a:solidFill>
            </a:endParaRPr>
          </a:p>
          <a:p>
            <a:endParaRPr lang="en-GB" sz="2800" b="1" dirty="0">
              <a:solidFill>
                <a:srgbClr val="FFFF00"/>
              </a:solidFill>
            </a:endParaRPr>
          </a:p>
          <a:p>
            <a:pPr>
              <a:spcBef>
                <a:spcPct val="50000"/>
              </a:spcBef>
            </a:pPr>
            <a:endParaRPr lang="en-GB" sz="2800" b="1" dirty="0">
              <a:solidFill>
                <a:srgbClr val="FFFF00"/>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7704">
                                            <p:txEl>
                                              <p:pRg st="0" end="0"/>
                                            </p:txEl>
                                          </p:spTgt>
                                        </p:tgtEl>
                                        <p:attrNameLst>
                                          <p:attrName>style.visibility</p:attrName>
                                        </p:attrNameLst>
                                      </p:cBhvr>
                                      <p:to>
                                        <p:strVal val="visible"/>
                                      </p:to>
                                    </p:set>
                                    <p:animEffect transition="in" filter="wipe(left)">
                                      <p:cBhvr>
                                        <p:cTn id="7" dur="1000"/>
                                        <p:tgtEl>
                                          <p:spTgt spid="1577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7704">
                                            <p:txEl>
                                              <p:pRg st="2" end="2"/>
                                            </p:txEl>
                                          </p:spTgt>
                                        </p:tgtEl>
                                        <p:attrNameLst>
                                          <p:attrName>style.visibility</p:attrName>
                                        </p:attrNameLst>
                                      </p:cBhvr>
                                      <p:to>
                                        <p:strVal val="visible"/>
                                      </p:to>
                                    </p:set>
                                    <p:animEffect transition="in" filter="wipe(left)">
                                      <p:cBhvr>
                                        <p:cTn id="12" dur="1000"/>
                                        <p:tgtEl>
                                          <p:spTgt spid="157704">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57704">
                                            <p:txEl>
                                              <p:pRg st="3" end="3"/>
                                            </p:txEl>
                                          </p:spTgt>
                                        </p:tgtEl>
                                        <p:attrNameLst>
                                          <p:attrName>style.visibility</p:attrName>
                                        </p:attrNameLst>
                                      </p:cBhvr>
                                      <p:to>
                                        <p:strVal val="visible"/>
                                      </p:to>
                                    </p:set>
                                    <p:animEffect transition="in" filter="wipe(left)">
                                      <p:cBhvr>
                                        <p:cTn id="15" dur="1000"/>
                                        <p:tgtEl>
                                          <p:spTgt spid="15770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7704">
                                            <p:txEl>
                                              <p:pRg st="5" end="5"/>
                                            </p:txEl>
                                          </p:spTgt>
                                        </p:tgtEl>
                                        <p:attrNameLst>
                                          <p:attrName>style.visibility</p:attrName>
                                        </p:attrNameLst>
                                      </p:cBhvr>
                                      <p:to>
                                        <p:strVal val="visible"/>
                                      </p:to>
                                    </p:set>
                                    <p:animEffect transition="in" filter="wipe(left)">
                                      <p:cBhvr>
                                        <p:cTn id="20" dur="1000"/>
                                        <p:tgtEl>
                                          <p:spTgt spid="15770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7704">
                                            <p:txEl>
                                              <p:pRg st="7" end="7"/>
                                            </p:txEl>
                                          </p:spTgt>
                                        </p:tgtEl>
                                        <p:attrNameLst>
                                          <p:attrName>style.visibility</p:attrName>
                                        </p:attrNameLst>
                                      </p:cBhvr>
                                      <p:to>
                                        <p:strVal val="visible"/>
                                      </p:to>
                                    </p:set>
                                    <p:animEffect transition="in" filter="wipe(left)">
                                      <p:cBhvr>
                                        <p:cTn id="25" dur="1000"/>
                                        <p:tgtEl>
                                          <p:spTgt spid="15770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65175"/>
            <a:ext cx="9144000" cy="7016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4400" b="1" i="0" u="none" strike="noStrike" kern="0" cap="none" spc="0" normalizeH="0" baseline="0" noProof="0" smtClean="0">
                <a:ln>
                  <a:noFill/>
                </a:ln>
                <a:solidFill>
                  <a:srgbClr val="FFFF00"/>
                </a:solidFill>
                <a:effectLst/>
                <a:uLnTx/>
                <a:uFillTx/>
                <a:latin typeface="+mj-lt"/>
                <a:ea typeface="+mj-ea"/>
                <a:cs typeface="+mj-cs"/>
              </a:rPr>
              <a:t>Any questions?</a:t>
            </a:r>
            <a:endParaRPr kumimoji="0" lang="en-GB" sz="4400" b="1" i="0" u="none" strike="noStrike" kern="0" cap="none" spc="0" normalizeH="0" baseline="0" noProof="0" dirty="0" smtClean="0">
              <a:ln>
                <a:noFill/>
              </a:ln>
              <a:solidFill>
                <a:srgbClr val="FFFF00"/>
              </a:solidFill>
              <a:effectLst/>
              <a:uLnTx/>
              <a:uFillTx/>
              <a:latin typeface="+mj-lt"/>
              <a:ea typeface="+mj-ea"/>
              <a:cs typeface="+mj-cs"/>
            </a:endParaRPr>
          </a:p>
        </p:txBody>
      </p:sp>
      <p:pic>
        <p:nvPicPr>
          <p:cNvPr id="3" name="Picture 4" descr="in01099_"/>
          <p:cNvPicPr>
            <a:picLocks noChangeAspect="1" noChangeArrowheads="1"/>
          </p:cNvPicPr>
          <p:nvPr/>
        </p:nvPicPr>
        <p:blipFill>
          <a:blip r:embed="rId2" cstate="email"/>
          <a:srcRect/>
          <a:stretch>
            <a:fillRect/>
          </a:stretch>
        </p:blipFill>
        <p:spPr bwMode="auto">
          <a:xfrm>
            <a:off x="2700338" y="1714500"/>
            <a:ext cx="3429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95536" y="2708920"/>
            <a:ext cx="6050054" cy="701731"/>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400" b="1" i="0" u="none" strike="noStrike" kern="0" cap="none" spc="0" normalizeH="0" baseline="0" noProof="0" dirty="0" smtClean="0">
                <a:ln>
                  <a:noFill/>
                </a:ln>
                <a:solidFill>
                  <a:srgbClr val="FFFF00"/>
                </a:solidFill>
                <a:effectLst/>
                <a:uLnTx/>
                <a:uFillTx/>
                <a:latin typeface="Arial" charset="0"/>
                <a:ea typeface="+mj-ea"/>
                <a:cs typeface="+mj-cs"/>
              </a:rPr>
              <a:t>Questions for you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Text Box 4"/>
          <p:cNvSpPr txBox="1">
            <a:spLocks noChangeArrowheads="1"/>
          </p:cNvSpPr>
          <p:nvPr/>
        </p:nvSpPr>
        <p:spPr bwMode="auto">
          <a:xfrm>
            <a:off x="539750" y="980728"/>
            <a:ext cx="7848600" cy="3924151"/>
          </a:xfrm>
          <a:prstGeom prst="rect">
            <a:avLst/>
          </a:prstGeom>
          <a:noFill/>
          <a:ln w="0" algn="ctr">
            <a:noFill/>
            <a:miter lim="800000"/>
            <a:headEnd/>
            <a:tailEnd/>
          </a:ln>
        </p:spPr>
        <p:txBody>
          <a:bodyPr wrap="square">
            <a:spAutoFit/>
          </a:bodyPr>
          <a:lstStyle/>
          <a:p>
            <a:pPr marL="457200" indent="-457200">
              <a:spcBef>
                <a:spcPct val="50000"/>
              </a:spcBef>
              <a:buAutoNum type="arabicPeriod"/>
            </a:pPr>
            <a:r>
              <a:rPr lang="en-GB" sz="2400" b="1" dirty="0" smtClean="0">
                <a:solidFill>
                  <a:srgbClr val="FFFF00"/>
                </a:solidFill>
              </a:rPr>
              <a:t>What </a:t>
            </a:r>
            <a:r>
              <a:rPr lang="en-GB" sz="2400" b="1" dirty="0">
                <a:solidFill>
                  <a:srgbClr val="FFFF00"/>
                </a:solidFill>
              </a:rPr>
              <a:t>happens to </a:t>
            </a:r>
            <a:r>
              <a:rPr lang="en-GB" sz="2400" b="1" dirty="0" smtClean="0">
                <a:solidFill>
                  <a:srgbClr val="FFFF00"/>
                </a:solidFill>
              </a:rPr>
              <a:t>lift </a:t>
            </a:r>
            <a:r>
              <a:rPr lang="en-GB" sz="2400" b="1" dirty="0">
                <a:solidFill>
                  <a:srgbClr val="FFFF00"/>
                </a:solidFill>
              </a:rPr>
              <a:t>when a </a:t>
            </a:r>
            <a:r>
              <a:rPr lang="en-GB" sz="2400" b="1" dirty="0" smtClean="0">
                <a:solidFill>
                  <a:srgbClr val="FFFF00"/>
                </a:solidFill>
              </a:rPr>
              <a:t>wing </a:t>
            </a:r>
            <a:r>
              <a:rPr lang="en-GB" sz="2400" b="1" dirty="0">
                <a:solidFill>
                  <a:srgbClr val="FFFF00"/>
                </a:solidFill>
              </a:rPr>
              <a:t>is </a:t>
            </a:r>
            <a:r>
              <a:rPr lang="en-GB" sz="2400" b="1" dirty="0" smtClean="0">
                <a:solidFill>
                  <a:srgbClr val="FFFF00"/>
                </a:solidFill>
              </a:rPr>
              <a:t>stalled?</a:t>
            </a:r>
          </a:p>
          <a:p>
            <a:pPr marL="457200" indent="-457200">
              <a:spcBef>
                <a:spcPct val="50000"/>
              </a:spcBef>
              <a:buAutoNum type="arabicPeriod"/>
            </a:pPr>
            <a:endParaRPr lang="en-GB" sz="2400" b="1" dirty="0">
              <a:solidFill>
                <a:srgbClr val="FFFF00"/>
              </a:solidFill>
            </a:endParaRPr>
          </a:p>
          <a:p>
            <a:pPr marL="342900" indent="-342900">
              <a:spcBef>
                <a:spcPct val="50000"/>
              </a:spcBef>
              <a:buFontTx/>
              <a:buAutoNum type="alphaLcPeriod"/>
            </a:pPr>
            <a:r>
              <a:rPr lang="en-GB" sz="2400" b="1" dirty="0">
                <a:solidFill>
                  <a:srgbClr val="FFFF00"/>
                </a:solidFill>
              </a:rPr>
              <a:t>Lift </a:t>
            </a:r>
            <a:r>
              <a:rPr lang="en-GB" sz="2400" b="1" dirty="0" smtClean="0">
                <a:solidFill>
                  <a:srgbClr val="FFFF00"/>
                </a:solidFill>
              </a:rPr>
              <a:t>increases </a:t>
            </a:r>
            <a:r>
              <a:rPr lang="en-GB" sz="2400" b="1" dirty="0">
                <a:solidFill>
                  <a:srgbClr val="FFFF00"/>
                </a:solidFill>
              </a:rPr>
              <a:t>as </a:t>
            </a:r>
            <a:r>
              <a:rPr lang="en-GB" sz="2400" b="1" dirty="0" smtClean="0">
                <a:solidFill>
                  <a:srgbClr val="FFFF00"/>
                </a:solidFill>
              </a:rPr>
              <a:t>the angle </a:t>
            </a:r>
            <a:r>
              <a:rPr lang="en-GB" sz="2400" b="1" dirty="0">
                <a:solidFill>
                  <a:srgbClr val="FFFF00"/>
                </a:solidFill>
              </a:rPr>
              <a:t>of </a:t>
            </a:r>
            <a:r>
              <a:rPr lang="en-GB" sz="2400" b="1" dirty="0" smtClean="0">
                <a:solidFill>
                  <a:srgbClr val="FFFF00"/>
                </a:solidFill>
              </a:rPr>
              <a:t>attack decreases</a:t>
            </a:r>
          </a:p>
          <a:p>
            <a:pPr marL="342900" indent="-342900">
              <a:spcBef>
                <a:spcPct val="50000"/>
              </a:spcBef>
              <a:buFontTx/>
              <a:buAutoNum type="alphaLcPeriod"/>
            </a:pPr>
            <a:endParaRPr lang="en-GB" sz="1000" b="1" dirty="0">
              <a:solidFill>
                <a:srgbClr val="FFFF00"/>
              </a:solidFill>
            </a:endParaRPr>
          </a:p>
          <a:p>
            <a:pPr marL="342900" indent="-342900">
              <a:spcBef>
                <a:spcPct val="50000"/>
              </a:spcBef>
              <a:buFontTx/>
              <a:buAutoNum type="alphaLcPeriod"/>
            </a:pPr>
            <a:r>
              <a:rPr lang="en-GB" sz="2400" b="1" dirty="0">
                <a:solidFill>
                  <a:srgbClr val="FFFF00"/>
                </a:solidFill>
              </a:rPr>
              <a:t>Lift </a:t>
            </a:r>
            <a:r>
              <a:rPr lang="en-GB" sz="2400" b="1" dirty="0" smtClean="0">
                <a:solidFill>
                  <a:srgbClr val="FFFF00"/>
                </a:solidFill>
              </a:rPr>
              <a:t>decreases </a:t>
            </a:r>
            <a:r>
              <a:rPr lang="en-GB" sz="2400" b="1" dirty="0">
                <a:solidFill>
                  <a:srgbClr val="FFFF00"/>
                </a:solidFill>
              </a:rPr>
              <a:t>as </a:t>
            </a:r>
            <a:r>
              <a:rPr lang="en-GB" sz="2400" b="1" dirty="0" smtClean="0">
                <a:solidFill>
                  <a:srgbClr val="FFFF00"/>
                </a:solidFill>
              </a:rPr>
              <a:t>the angle </a:t>
            </a:r>
            <a:r>
              <a:rPr lang="en-GB" sz="2400" b="1" dirty="0">
                <a:solidFill>
                  <a:srgbClr val="FFFF00"/>
                </a:solidFill>
              </a:rPr>
              <a:t>of </a:t>
            </a:r>
            <a:r>
              <a:rPr lang="en-GB" sz="2400" b="1" dirty="0" smtClean="0">
                <a:solidFill>
                  <a:srgbClr val="FFFF00"/>
                </a:solidFill>
              </a:rPr>
              <a:t>attack increases</a:t>
            </a:r>
          </a:p>
          <a:p>
            <a:pPr marL="342900" indent="-342900">
              <a:spcBef>
                <a:spcPct val="50000"/>
              </a:spcBef>
              <a:buFontTx/>
              <a:buAutoNum type="alphaLcPeriod"/>
            </a:pPr>
            <a:endParaRPr lang="en-GB" sz="1000" b="1" dirty="0">
              <a:solidFill>
                <a:srgbClr val="FFFF00"/>
              </a:solidFill>
            </a:endParaRPr>
          </a:p>
          <a:p>
            <a:pPr marL="342900" indent="-342900">
              <a:spcBef>
                <a:spcPct val="50000"/>
              </a:spcBef>
              <a:buFontTx/>
              <a:buAutoNum type="alphaLcPeriod"/>
            </a:pPr>
            <a:r>
              <a:rPr lang="en-GB" sz="2400" b="1" dirty="0">
                <a:solidFill>
                  <a:srgbClr val="FFFF00"/>
                </a:solidFill>
              </a:rPr>
              <a:t>Lift is </a:t>
            </a:r>
            <a:r>
              <a:rPr lang="en-GB" sz="2400" b="1" dirty="0" smtClean="0">
                <a:solidFill>
                  <a:srgbClr val="FFFF00"/>
                </a:solidFill>
              </a:rPr>
              <a:t>greatly reduced</a:t>
            </a:r>
          </a:p>
          <a:p>
            <a:pPr marL="342900" indent="-342900">
              <a:spcBef>
                <a:spcPct val="50000"/>
              </a:spcBef>
              <a:buFontTx/>
              <a:buAutoNum type="alphaLcPeriod"/>
            </a:pPr>
            <a:endParaRPr lang="en-GB" sz="1000" b="1" dirty="0">
              <a:solidFill>
                <a:srgbClr val="FFFF00"/>
              </a:solidFill>
            </a:endParaRPr>
          </a:p>
          <a:p>
            <a:pPr marL="342900" indent="-342900">
              <a:spcBef>
                <a:spcPct val="50000"/>
              </a:spcBef>
              <a:buFontTx/>
              <a:buAutoNum type="alphaLcPeriod"/>
            </a:pPr>
            <a:r>
              <a:rPr lang="en-GB" sz="2400" b="1" dirty="0">
                <a:solidFill>
                  <a:srgbClr val="FFFF00"/>
                </a:solidFill>
              </a:rPr>
              <a:t>Lift </a:t>
            </a:r>
            <a:r>
              <a:rPr lang="en-GB" sz="2400" b="1" dirty="0" smtClean="0">
                <a:solidFill>
                  <a:srgbClr val="FFFF00"/>
                </a:solidFill>
              </a:rPr>
              <a:t>remains unchanged</a:t>
            </a:r>
            <a:endParaRPr lang="en-GB" sz="2400" b="1" dirty="0">
              <a:solidFill>
                <a:srgbClr val="FFFF00"/>
              </a:solidFill>
            </a:endParaRPr>
          </a:p>
        </p:txBody>
      </p:sp>
      <p:pic>
        <p:nvPicPr>
          <p:cNvPr id="159749" name="Picture 5" descr="tutor general"/>
          <p:cNvPicPr>
            <a:picLocks noChangeAspect="1" noChangeArrowheads="1"/>
          </p:cNvPicPr>
          <p:nvPr/>
        </p:nvPicPr>
        <p:blipFill>
          <a:blip r:embed="rId2" cstate="email"/>
          <a:srcRect/>
          <a:stretch>
            <a:fillRect/>
          </a:stretch>
        </p:blipFill>
        <p:spPr bwMode="auto">
          <a:xfrm>
            <a:off x="4572000" y="2708920"/>
            <a:ext cx="4427538" cy="3319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9748">
                                            <p:txEl>
                                              <p:pRg st="0" end="0"/>
                                            </p:txEl>
                                          </p:spTgt>
                                        </p:tgtEl>
                                        <p:attrNameLst>
                                          <p:attrName>style.visibility</p:attrName>
                                        </p:attrNameLst>
                                      </p:cBhvr>
                                      <p:to>
                                        <p:strVal val="visible"/>
                                      </p:to>
                                    </p:set>
                                    <p:animEffect transition="in" filter="wipe(left)">
                                      <p:cBhvr>
                                        <p:cTn id="7" dur="1000"/>
                                        <p:tgtEl>
                                          <p:spTgt spid="1597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748">
                                            <p:txEl>
                                              <p:pRg st="2" end="2"/>
                                            </p:txEl>
                                          </p:spTgt>
                                        </p:tgtEl>
                                        <p:attrNameLst>
                                          <p:attrName>style.visibility</p:attrName>
                                        </p:attrNameLst>
                                      </p:cBhvr>
                                      <p:to>
                                        <p:strVal val="visible"/>
                                      </p:to>
                                    </p:set>
                                    <p:animEffect transition="in" filter="fade">
                                      <p:cBhvr>
                                        <p:cTn id="12" dur="1000"/>
                                        <p:tgtEl>
                                          <p:spTgt spid="1597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748">
                                            <p:txEl>
                                              <p:pRg st="4" end="4"/>
                                            </p:txEl>
                                          </p:spTgt>
                                        </p:tgtEl>
                                        <p:attrNameLst>
                                          <p:attrName>style.visibility</p:attrName>
                                        </p:attrNameLst>
                                      </p:cBhvr>
                                      <p:to>
                                        <p:strVal val="visible"/>
                                      </p:to>
                                    </p:set>
                                    <p:animEffect transition="in" filter="fade">
                                      <p:cBhvr>
                                        <p:cTn id="17" dur="1000"/>
                                        <p:tgtEl>
                                          <p:spTgt spid="15974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748">
                                            <p:txEl>
                                              <p:pRg st="6" end="6"/>
                                            </p:txEl>
                                          </p:spTgt>
                                        </p:tgtEl>
                                        <p:attrNameLst>
                                          <p:attrName>style.visibility</p:attrName>
                                        </p:attrNameLst>
                                      </p:cBhvr>
                                      <p:to>
                                        <p:strVal val="visible"/>
                                      </p:to>
                                    </p:set>
                                    <p:animEffect transition="in" filter="fade">
                                      <p:cBhvr>
                                        <p:cTn id="22" dur="1000"/>
                                        <p:tgtEl>
                                          <p:spTgt spid="15974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9748">
                                            <p:txEl>
                                              <p:pRg st="8" end="8"/>
                                            </p:txEl>
                                          </p:spTgt>
                                        </p:tgtEl>
                                        <p:attrNameLst>
                                          <p:attrName>style.visibility</p:attrName>
                                        </p:attrNameLst>
                                      </p:cBhvr>
                                      <p:to>
                                        <p:strVal val="visible"/>
                                      </p:to>
                                    </p:set>
                                    <p:animEffect transition="in" filter="fade">
                                      <p:cBhvr>
                                        <p:cTn id="27" dur="1000"/>
                                        <p:tgtEl>
                                          <p:spTgt spid="15974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59748">
                                            <p:txEl>
                                              <p:pRg st="2" end="2"/>
                                            </p:txEl>
                                          </p:spTgt>
                                        </p:tgtEl>
                                      </p:cBhvr>
                                    </p:animEffect>
                                    <p:set>
                                      <p:cBhvr>
                                        <p:cTn id="32" dur="1" fill="hold">
                                          <p:stCondLst>
                                            <p:cond delay="999"/>
                                          </p:stCondLst>
                                        </p:cTn>
                                        <p:tgtEl>
                                          <p:spTgt spid="159748">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159748">
                                            <p:txEl>
                                              <p:pRg st="4" end="4"/>
                                            </p:txEl>
                                          </p:spTgt>
                                        </p:tgtEl>
                                      </p:cBhvr>
                                    </p:animEffect>
                                    <p:set>
                                      <p:cBhvr>
                                        <p:cTn id="35" dur="1" fill="hold">
                                          <p:stCondLst>
                                            <p:cond delay="999"/>
                                          </p:stCondLst>
                                        </p:cTn>
                                        <p:tgtEl>
                                          <p:spTgt spid="159748">
                                            <p:txEl>
                                              <p:pRg st="4" end="4"/>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59748">
                                            <p:txEl>
                                              <p:pRg st="8" end="8"/>
                                            </p:txEl>
                                          </p:spTgt>
                                        </p:tgtEl>
                                      </p:cBhvr>
                                    </p:animEffect>
                                    <p:set>
                                      <p:cBhvr>
                                        <p:cTn id="38" dur="1" fill="hold">
                                          <p:stCondLst>
                                            <p:cond delay="999"/>
                                          </p:stCondLst>
                                        </p:cTn>
                                        <p:tgtEl>
                                          <p:spTgt spid="159748">
                                            <p:txEl>
                                              <p:pRg st="8" end="8"/>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59749"/>
                                        </p:tgtEl>
                                        <p:attrNameLst>
                                          <p:attrName>style.visibility</p:attrName>
                                        </p:attrNameLst>
                                      </p:cBhvr>
                                      <p:to>
                                        <p:strVal val="visible"/>
                                      </p:to>
                                    </p:set>
                                    <p:animEffect transition="in" filter="fade">
                                      <p:cBhvr>
                                        <p:cTn id="42" dur="100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539750" y="836712"/>
            <a:ext cx="7848600" cy="3924151"/>
          </a:xfrm>
          <a:prstGeom prst="rect">
            <a:avLst/>
          </a:prstGeom>
          <a:noFill/>
          <a:ln w="0" algn="ctr">
            <a:noFill/>
            <a:miter lim="800000"/>
            <a:headEnd/>
            <a:tailEnd/>
          </a:ln>
        </p:spPr>
        <p:txBody>
          <a:bodyPr wrap="square">
            <a:spAutoFit/>
          </a:bodyPr>
          <a:lstStyle/>
          <a:p>
            <a:pPr marL="457200" indent="-457200">
              <a:spcBef>
                <a:spcPct val="50000"/>
              </a:spcBef>
              <a:buAutoNum type="arabicPeriod" startAt="2"/>
            </a:pPr>
            <a:r>
              <a:rPr lang="en-GB" sz="2400" b="1" dirty="0" smtClean="0">
                <a:solidFill>
                  <a:srgbClr val="FFFF00"/>
                </a:solidFill>
              </a:rPr>
              <a:t>The </a:t>
            </a:r>
            <a:r>
              <a:rPr lang="en-GB" sz="2400" b="1" dirty="0">
                <a:solidFill>
                  <a:srgbClr val="FFFF00"/>
                </a:solidFill>
              </a:rPr>
              <a:t>c</a:t>
            </a:r>
            <a:r>
              <a:rPr lang="en-GB" sz="2400" b="1" dirty="0" smtClean="0">
                <a:solidFill>
                  <a:srgbClr val="FFFF00"/>
                </a:solidFill>
              </a:rPr>
              <a:t>ritical </a:t>
            </a:r>
            <a:r>
              <a:rPr lang="en-GB" sz="2400" b="1" dirty="0">
                <a:solidFill>
                  <a:srgbClr val="FFFF00"/>
                </a:solidFill>
              </a:rPr>
              <a:t>a</a:t>
            </a:r>
            <a:r>
              <a:rPr lang="en-GB" sz="2400" b="1" dirty="0" smtClean="0">
                <a:solidFill>
                  <a:srgbClr val="FFFF00"/>
                </a:solidFill>
              </a:rPr>
              <a:t>ngle </a:t>
            </a:r>
            <a:r>
              <a:rPr lang="en-GB" sz="2400" b="1" dirty="0">
                <a:solidFill>
                  <a:srgbClr val="FFFF00"/>
                </a:solidFill>
              </a:rPr>
              <a:t>of </a:t>
            </a:r>
            <a:r>
              <a:rPr lang="en-GB" sz="2400" b="1" dirty="0" smtClean="0">
                <a:solidFill>
                  <a:srgbClr val="FFFF00"/>
                </a:solidFill>
              </a:rPr>
              <a:t>attack </a:t>
            </a:r>
            <a:r>
              <a:rPr lang="en-GB" sz="2400" b="1" dirty="0">
                <a:solidFill>
                  <a:srgbClr val="FFFF00"/>
                </a:solidFill>
              </a:rPr>
              <a:t>is </a:t>
            </a:r>
            <a:r>
              <a:rPr lang="en-GB" sz="2400" b="1" dirty="0" smtClean="0">
                <a:solidFill>
                  <a:srgbClr val="FFFF00"/>
                </a:solidFill>
              </a:rPr>
              <a:t>generally about:</a:t>
            </a:r>
          </a:p>
          <a:p>
            <a:pPr marL="457200" indent="-457200">
              <a:spcBef>
                <a:spcPct val="50000"/>
              </a:spcBef>
              <a:buAutoNum type="arabicPeriod" startAt="2"/>
            </a:pPr>
            <a:endParaRPr lang="en-GB" sz="2400" b="1" dirty="0">
              <a:solidFill>
                <a:srgbClr val="FFFF00"/>
              </a:solidFill>
            </a:endParaRPr>
          </a:p>
          <a:p>
            <a:pPr marL="342900" indent="-342900" algn="ctr">
              <a:spcBef>
                <a:spcPct val="50000"/>
              </a:spcBef>
              <a:buFontTx/>
              <a:buAutoNum type="alphaLcPeriod"/>
            </a:pPr>
            <a:r>
              <a:rPr lang="en-GB" sz="2400" b="1" dirty="0">
                <a:solidFill>
                  <a:srgbClr val="FFFF00"/>
                </a:solidFill>
              </a:rPr>
              <a:t>  </a:t>
            </a:r>
            <a:r>
              <a:rPr lang="en-GB" sz="2400" b="1" dirty="0" smtClean="0">
                <a:solidFill>
                  <a:srgbClr val="FFFF00"/>
                </a:solidFill>
              </a:rPr>
              <a:t>5</a:t>
            </a:r>
            <a:r>
              <a:rPr lang="en-GB" sz="2400" b="1" baseline="50000" dirty="0" smtClean="0">
                <a:solidFill>
                  <a:srgbClr val="FFFF00"/>
                </a:solidFill>
              </a:rPr>
              <a:t>o</a:t>
            </a:r>
          </a:p>
          <a:p>
            <a:pPr marL="342900" indent="-342900" algn="ctr">
              <a:spcBef>
                <a:spcPct val="50000"/>
              </a:spcBef>
              <a:buFontTx/>
              <a:buAutoNum type="alphaLcPeriod"/>
            </a:pPr>
            <a:endParaRPr lang="en-GB" sz="1000" b="1" dirty="0">
              <a:solidFill>
                <a:srgbClr val="FFFF00"/>
              </a:solidFill>
            </a:endParaRPr>
          </a:p>
          <a:p>
            <a:pPr marL="342900" indent="-342900" algn="ctr">
              <a:spcBef>
                <a:spcPct val="50000"/>
              </a:spcBef>
              <a:buFontTx/>
              <a:buAutoNum type="alphaLcPeriod"/>
            </a:pPr>
            <a:r>
              <a:rPr lang="en-GB" sz="2400" b="1" dirty="0" smtClean="0">
                <a:solidFill>
                  <a:srgbClr val="FFFF00"/>
                </a:solidFill>
              </a:rPr>
              <a:t>15</a:t>
            </a:r>
            <a:r>
              <a:rPr lang="en-GB" sz="2400" b="1" baseline="50000" dirty="0" smtClean="0">
                <a:solidFill>
                  <a:srgbClr val="FFFF00"/>
                </a:solidFill>
              </a:rPr>
              <a:t>o</a:t>
            </a:r>
          </a:p>
          <a:p>
            <a:pPr marL="342900" indent="-342900" algn="ctr">
              <a:spcBef>
                <a:spcPct val="50000"/>
              </a:spcBef>
              <a:buFontTx/>
              <a:buAutoNum type="alphaLcPeriod"/>
            </a:pPr>
            <a:endParaRPr lang="en-GB" sz="1000" b="1" dirty="0">
              <a:solidFill>
                <a:srgbClr val="FFFF00"/>
              </a:solidFill>
            </a:endParaRPr>
          </a:p>
          <a:p>
            <a:pPr marL="342900" indent="-342900" algn="ctr">
              <a:spcBef>
                <a:spcPct val="50000"/>
              </a:spcBef>
              <a:buFontTx/>
              <a:buAutoNum type="alphaLcPeriod"/>
            </a:pPr>
            <a:r>
              <a:rPr lang="en-GB" sz="2400" b="1" dirty="0" smtClean="0">
                <a:solidFill>
                  <a:srgbClr val="FFFF00"/>
                </a:solidFill>
              </a:rPr>
              <a:t>25</a:t>
            </a:r>
            <a:r>
              <a:rPr lang="en-GB" sz="2400" b="1" baseline="50000" dirty="0" smtClean="0">
                <a:solidFill>
                  <a:srgbClr val="FFFF00"/>
                </a:solidFill>
              </a:rPr>
              <a:t>o</a:t>
            </a:r>
          </a:p>
          <a:p>
            <a:pPr marL="342900" indent="-342900" algn="ctr">
              <a:spcBef>
                <a:spcPct val="50000"/>
              </a:spcBef>
              <a:buFontTx/>
              <a:buAutoNum type="alphaLcPeriod"/>
            </a:pPr>
            <a:endParaRPr lang="en-GB" sz="1000" b="1" dirty="0">
              <a:solidFill>
                <a:srgbClr val="FFFF00"/>
              </a:solidFill>
            </a:endParaRPr>
          </a:p>
          <a:p>
            <a:pPr marL="342900" indent="-342900" algn="ctr">
              <a:spcBef>
                <a:spcPct val="50000"/>
              </a:spcBef>
              <a:buFontTx/>
              <a:buAutoNum type="alphaLcPeriod"/>
            </a:pPr>
            <a:r>
              <a:rPr lang="en-GB" sz="2400" b="1" dirty="0" smtClean="0">
                <a:solidFill>
                  <a:srgbClr val="FFFF00"/>
                </a:solidFill>
              </a:rPr>
              <a:t>35</a:t>
            </a:r>
            <a:r>
              <a:rPr lang="en-GB" sz="2400" b="1" baseline="50000" dirty="0" smtClean="0">
                <a:solidFill>
                  <a:srgbClr val="FFFF00"/>
                </a:solidFill>
              </a:rPr>
              <a:t>o</a:t>
            </a:r>
            <a:endParaRPr lang="en-GB" sz="2400" b="1" dirty="0">
              <a:solidFill>
                <a:srgbClr val="FFFF00"/>
              </a:solidFill>
            </a:endParaRPr>
          </a:p>
        </p:txBody>
      </p:sp>
      <p:pic>
        <p:nvPicPr>
          <p:cNvPr id="162821" name="Picture 5" descr="B1_Lancer"/>
          <p:cNvPicPr>
            <a:picLocks noChangeAspect="1" noChangeArrowheads="1"/>
          </p:cNvPicPr>
          <p:nvPr/>
        </p:nvPicPr>
        <p:blipFill>
          <a:blip r:embed="rId2" cstate="email"/>
          <a:srcRect/>
          <a:stretch>
            <a:fillRect/>
          </a:stretch>
        </p:blipFill>
        <p:spPr bwMode="auto">
          <a:xfrm>
            <a:off x="251520" y="2132856"/>
            <a:ext cx="3779912" cy="2834239"/>
          </a:xfrm>
          <a:prstGeom prst="rect">
            <a:avLst/>
          </a:prstGeom>
          <a:noFill/>
          <a:ln w="9525">
            <a:noFill/>
            <a:miter lim="800000"/>
            <a:headEnd/>
            <a:tailEnd/>
          </a:ln>
        </p:spPr>
      </p:pic>
      <p:pic>
        <p:nvPicPr>
          <p:cNvPr id="162822" name="Picture 6" descr="GR7FIR~1"/>
          <p:cNvPicPr>
            <a:picLocks noChangeAspect="1" noChangeArrowheads="1"/>
          </p:cNvPicPr>
          <p:nvPr/>
        </p:nvPicPr>
        <p:blipFill>
          <a:blip r:embed="rId3" cstate="email"/>
          <a:srcRect/>
          <a:stretch>
            <a:fillRect/>
          </a:stretch>
        </p:blipFill>
        <p:spPr bwMode="auto">
          <a:xfrm>
            <a:off x="5076056" y="2132856"/>
            <a:ext cx="3597554" cy="28083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wipe(left)">
                                      <p:cBhvr>
                                        <p:cTn id="7" dur="10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819">
                                            <p:txEl>
                                              <p:pRg st="2" end="2"/>
                                            </p:txEl>
                                          </p:spTgt>
                                        </p:tgtEl>
                                        <p:attrNameLst>
                                          <p:attrName>style.visibility</p:attrName>
                                        </p:attrNameLst>
                                      </p:cBhvr>
                                      <p:to>
                                        <p:strVal val="visible"/>
                                      </p:to>
                                    </p:set>
                                    <p:animEffect transition="in" filter="fade">
                                      <p:cBhvr>
                                        <p:cTn id="12" dur="1000"/>
                                        <p:tgtEl>
                                          <p:spTgt spid="162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819">
                                            <p:txEl>
                                              <p:pRg st="4" end="4"/>
                                            </p:txEl>
                                          </p:spTgt>
                                        </p:tgtEl>
                                        <p:attrNameLst>
                                          <p:attrName>style.visibility</p:attrName>
                                        </p:attrNameLst>
                                      </p:cBhvr>
                                      <p:to>
                                        <p:strVal val="visible"/>
                                      </p:to>
                                    </p:set>
                                    <p:animEffect transition="in" filter="fade">
                                      <p:cBhvr>
                                        <p:cTn id="17" dur="1000"/>
                                        <p:tgtEl>
                                          <p:spTgt spid="1628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819">
                                            <p:txEl>
                                              <p:pRg st="6" end="6"/>
                                            </p:txEl>
                                          </p:spTgt>
                                        </p:tgtEl>
                                        <p:attrNameLst>
                                          <p:attrName>style.visibility</p:attrName>
                                        </p:attrNameLst>
                                      </p:cBhvr>
                                      <p:to>
                                        <p:strVal val="visible"/>
                                      </p:to>
                                    </p:set>
                                    <p:animEffect transition="in" filter="fade">
                                      <p:cBhvr>
                                        <p:cTn id="22" dur="1000"/>
                                        <p:tgtEl>
                                          <p:spTgt spid="1628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2819">
                                            <p:txEl>
                                              <p:pRg st="8" end="8"/>
                                            </p:txEl>
                                          </p:spTgt>
                                        </p:tgtEl>
                                        <p:attrNameLst>
                                          <p:attrName>style.visibility</p:attrName>
                                        </p:attrNameLst>
                                      </p:cBhvr>
                                      <p:to>
                                        <p:strVal val="visible"/>
                                      </p:to>
                                    </p:set>
                                    <p:animEffect transition="in" filter="fade">
                                      <p:cBhvr>
                                        <p:cTn id="27" dur="1000"/>
                                        <p:tgtEl>
                                          <p:spTgt spid="16281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62819">
                                            <p:txEl>
                                              <p:pRg st="2" end="2"/>
                                            </p:txEl>
                                          </p:spTgt>
                                        </p:tgtEl>
                                      </p:cBhvr>
                                    </p:animEffect>
                                    <p:set>
                                      <p:cBhvr>
                                        <p:cTn id="32" dur="1" fill="hold">
                                          <p:stCondLst>
                                            <p:cond delay="999"/>
                                          </p:stCondLst>
                                        </p:cTn>
                                        <p:tgtEl>
                                          <p:spTgt spid="162819">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162819">
                                            <p:txEl>
                                              <p:pRg st="8" end="8"/>
                                            </p:txEl>
                                          </p:spTgt>
                                        </p:tgtEl>
                                      </p:cBhvr>
                                    </p:animEffect>
                                    <p:set>
                                      <p:cBhvr>
                                        <p:cTn id="35" dur="1" fill="hold">
                                          <p:stCondLst>
                                            <p:cond delay="999"/>
                                          </p:stCondLst>
                                        </p:cTn>
                                        <p:tgtEl>
                                          <p:spTgt spid="162819">
                                            <p:txEl>
                                              <p:pRg st="8" end="8"/>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62819">
                                            <p:txEl>
                                              <p:pRg st="6" end="6"/>
                                            </p:txEl>
                                          </p:spTgt>
                                        </p:tgtEl>
                                      </p:cBhvr>
                                    </p:animEffect>
                                    <p:set>
                                      <p:cBhvr>
                                        <p:cTn id="38" dur="1" fill="hold">
                                          <p:stCondLst>
                                            <p:cond delay="999"/>
                                          </p:stCondLst>
                                        </p:cTn>
                                        <p:tgtEl>
                                          <p:spTgt spid="162819">
                                            <p:txEl>
                                              <p:pRg st="6" end="6"/>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162821"/>
                                        </p:tgtEl>
                                        <p:attrNameLst>
                                          <p:attrName>style.visibility</p:attrName>
                                        </p:attrNameLst>
                                      </p:cBhvr>
                                      <p:to>
                                        <p:strVal val="visible"/>
                                      </p:to>
                                    </p:set>
                                    <p:animEffect transition="in" filter="fade">
                                      <p:cBhvr>
                                        <p:cTn id="42" dur="1000"/>
                                        <p:tgtEl>
                                          <p:spTgt spid="162821"/>
                                        </p:tgtEl>
                                      </p:cBhvr>
                                    </p:animEffect>
                                  </p:childTnLst>
                                </p:cTn>
                              </p:par>
                              <p:par>
                                <p:cTn id="43" presetID="10" presetClass="entr" presetSubtype="0" fill="hold" nodeType="withEffect">
                                  <p:stCondLst>
                                    <p:cond delay="1000"/>
                                  </p:stCondLst>
                                  <p:childTnLst>
                                    <p:set>
                                      <p:cBhvr>
                                        <p:cTn id="44" dur="1" fill="hold">
                                          <p:stCondLst>
                                            <p:cond delay="0"/>
                                          </p:stCondLst>
                                        </p:cTn>
                                        <p:tgtEl>
                                          <p:spTgt spid="162822"/>
                                        </p:tgtEl>
                                        <p:attrNameLst>
                                          <p:attrName>style.visibility</p:attrName>
                                        </p:attrNameLst>
                                      </p:cBhvr>
                                      <p:to>
                                        <p:strVal val="visible"/>
                                      </p:to>
                                    </p:set>
                                    <p:animEffect transition="in" filter="fade">
                                      <p:cBhvr>
                                        <p:cTn id="45" dur="1000"/>
                                        <p:tgtEl>
                                          <p:spTgt spid="162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323528" y="836712"/>
            <a:ext cx="8820472" cy="4293483"/>
          </a:xfrm>
          <a:prstGeom prst="rect">
            <a:avLst/>
          </a:prstGeom>
          <a:noFill/>
          <a:ln w="0" algn="ctr">
            <a:noFill/>
            <a:miter lim="800000"/>
            <a:headEnd/>
            <a:tailEnd/>
          </a:ln>
        </p:spPr>
        <p:txBody>
          <a:bodyPr wrap="square">
            <a:spAutoFit/>
          </a:bodyPr>
          <a:lstStyle/>
          <a:p>
            <a:pPr marL="342900" indent="-342900">
              <a:spcBef>
                <a:spcPct val="50000"/>
              </a:spcBef>
            </a:pPr>
            <a:r>
              <a:rPr lang="en-GB" sz="2400" b="1" dirty="0" smtClean="0">
                <a:solidFill>
                  <a:srgbClr val="FFFF00"/>
                </a:solidFill>
              </a:rPr>
              <a:t>3.  Which </a:t>
            </a:r>
            <a:r>
              <a:rPr lang="en-GB" sz="2400" b="1" dirty="0">
                <a:solidFill>
                  <a:srgbClr val="FFFF00"/>
                </a:solidFill>
              </a:rPr>
              <a:t>of the following will </a:t>
            </a:r>
            <a:r>
              <a:rPr lang="en-GB" sz="2400" b="1" dirty="0" smtClean="0">
                <a:solidFill>
                  <a:srgbClr val="FFFF00"/>
                </a:solidFill>
              </a:rPr>
              <a:t>not reduce the </a:t>
            </a:r>
            <a:r>
              <a:rPr lang="en-GB" sz="2400" b="1" dirty="0">
                <a:solidFill>
                  <a:srgbClr val="FFFF00"/>
                </a:solidFill>
              </a:rPr>
              <a:t>s</a:t>
            </a:r>
            <a:r>
              <a:rPr lang="en-GB" sz="2400" b="1" dirty="0" smtClean="0">
                <a:solidFill>
                  <a:srgbClr val="FFFF00"/>
                </a:solidFill>
              </a:rPr>
              <a:t>talling speed?</a:t>
            </a:r>
          </a:p>
          <a:p>
            <a:pPr marL="342900" indent="-342900">
              <a:spcBef>
                <a:spcPct val="50000"/>
              </a:spcBef>
            </a:pPr>
            <a:endParaRPr lang="en-GB" sz="2400" b="1" dirty="0">
              <a:solidFill>
                <a:srgbClr val="FFFF00"/>
              </a:solidFill>
            </a:endParaRPr>
          </a:p>
          <a:p>
            <a:pPr marL="342900" indent="-342900">
              <a:spcBef>
                <a:spcPct val="50000"/>
              </a:spcBef>
              <a:buFontTx/>
              <a:buAutoNum type="alphaLcPeriod"/>
            </a:pPr>
            <a:r>
              <a:rPr lang="en-GB" sz="2400" b="1" dirty="0">
                <a:solidFill>
                  <a:srgbClr val="FFFF00"/>
                </a:solidFill>
              </a:rPr>
              <a:t>Extra </a:t>
            </a:r>
            <a:r>
              <a:rPr lang="en-GB" sz="2400" b="1" dirty="0" smtClean="0">
                <a:solidFill>
                  <a:srgbClr val="FFFF00"/>
                </a:solidFill>
              </a:rPr>
              <a:t>weight</a:t>
            </a:r>
          </a:p>
          <a:p>
            <a:pPr marL="342900" indent="-342900">
              <a:spcBef>
                <a:spcPct val="50000"/>
              </a:spcBef>
              <a:buFontTx/>
              <a:buAutoNum type="alphaLcPeriod"/>
            </a:pPr>
            <a:endParaRPr lang="en-GB" sz="1000" b="1" dirty="0">
              <a:solidFill>
                <a:srgbClr val="FFFF00"/>
              </a:solidFill>
            </a:endParaRPr>
          </a:p>
          <a:p>
            <a:pPr marL="342900" indent="-342900">
              <a:spcBef>
                <a:spcPct val="50000"/>
              </a:spcBef>
              <a:buFontTx/>
              <a:buAutoNum type="alphaLcPeriod"/>
            </a:pPr>
            <a:r>
              <a:rPr lang="en-GB" sz="2400" b="1" dirty="0">
                <a:solidFill>
                  <a:srgbClr val="FFFF00"/>
                </a:solidFill>
              </a:rPr>
              <a:t>Larger </a:t>
            </a:r>
            <a:r>
              <a:rPr lang="en-GB" sz="2400" b="1" dirty="0" smtClean="0">
                <a:solidFill>
                  <a:srgbClr val="FFFF00"/>
                </a:solidFill>
              </a:rPr>
              <a:t>wing area</a:t>
            </a:r>
          </a:p>
          <a:p>
            <a:pPr marL="342900" indent="-342900">
              <a:spcBef>
                <a:spcPct val="50000"/>
              </a:spcBef>
              <a:buFontTx/>
              <a:buAutoNum type="alphaLcPeriod"/>
            </a:pPr>
            <a:endParaRPr lang="en-GB" sz="1000" b="1" dirty="0">
              <a:solidFill>
                <a:srgbClr val="FFFF00"/>
              </a:solidFill>
            </a:endParaRPr>
          </a:p>
          <a:p>
            <a:pPr marL="342900" indent="-342900">
              <a:spcBef>
                <a:spcPct val="50000"/>
              </a:spcBef>
              <a:buFontTx/>
              <a:buAutoNum type="alphaLcPeriod"/>
            </a:pPr>
            <a:r>
              <a:rPr lang="en-GB" sz="2400" b="1" dirty="0">
                <a:solidFill>
                  <a:srgbClr val="FFFF00"/>
                </a:solidFill>
              </a:rPr>
              <a:t>Flaps </a:t>
            </a:r>
            <a:r>
              <a:rPr lang="en-GB" sz="2400" b="1" dirty="0" smtClean="0">
                <a:solidFill>
                  <a:srgbClr val="FFFF00"/>
                </a:solidFill>
              </a:rPr>
              <a:t>lowered</a:t>
            </a:r>
          </a:p>
          <a:p>
            <a:pPr marL="342900" indent="-342900">
              <a:spcBef>
                <a:spcPct val="50000"/>
              </a:spcBef>
              <a:buFontTx/>
              <a:buAutoNum type="alphaLcPeriod"/>
            </a:pPr>
            <a:endParaRPr lang="en-GB" sz="1000" b="1" dirty="0">
              <a:solidFill>
                <a:srgbClr val="FFFF00"/>
              </a:solidFill>
            </a:endParaRPr>
          </a:p>
          <a:p>
            <a:pPr marL="342900" indent="-342900">
              <a:spcBef>
                <a:spcPct val="50000"/>
              </a:spcBef>
              <a:buFontTx/>
              <a:buAutoNum type="alphaLcPeriod"/>
            </a:pPr>
            <a:r>
              <a:rPr lang="en-GB" sz="2400" b="1" dirty="0">
                <a:solidFill>
                  <a:srgbClr val="FFFF00"/>
                </a:solidFill>
              </a:rPr>
              <a:t>Flaps </a:t>
            </a:r>
            <a:r>
              <a:rPr lang="en-GB" sz="2400" b="1" dirty="0" smtClean="0">
                <a:solidFill>
                  <a:srgbClr val="FFFF00"/>
                </a:solidFill>
              </a:rPr>
              <a:t>raised</a:t>
            </a:r>
            <a:endParaRPr lang="en-GB" sz="2400" b="1" dirty="0">
              <a:solidFill>
                <a:srgbClr val="FFFF00"/>
              </a:solidFill>
            </a:endParaRPr>
          </a:p>
        </p:txBody>
      </p:sp>
      <p:pic>
        <p:nvPicPr>
          <p:cNvPr id="161797" name="Picture 5" descr="PREDATOR"/>
          <p:cNvPicPr>
            <a:picLocks noChangeAspect="1" noChangeArrowheads="1"/>
          </p:cNvPicPr>
          <p:nvPr/>
        </p:nvPicPr>
        <p:blipFill>
          <a:blip r:embed="rId2" cstate="email"/>
          <a:srcRect/>
          <a:stretch>
            <a:fillRect/>
          </a:stretch>
        </p:blipFill>
        <p:spPr bwMode="auto">
          <a:xfrm>
            <a:off x="179512" y="2924944"/>
            <a:ext cx="5406257" cy="2088232"/>
          </a:xfrm>
          <a:prstGeom prst="rect">
            <a:avLst/>
          </a:prstGeom>
          <a:noFill/>
          <a:ln w="9525">
            <a:noFill/>
            <a:miter lim="800000"/>
            <a:headEnd/>
            <a:tailEnd/>
          </a:ln>
        </p:spPr>
      </p:pic>
      <p:pic>
        <p:nvPicPr>
          <p:cNvPr id="161798" name="Picture 6" descr="SUPPLY~1"/>
          <p:cNvPicPr>
            <a:picLocks noChangeAspect="1" noChangeArrowheads="1"/>
          </p:cNvPicPr>
          <p:nvPr/>
        </p:nvPicPr>
        <p:blipFill>
          <a:blip r:embed="rId3" cstate="email"/>
          <a:srcRect/>
          <a:stretch>
            <a:fillRect/>
          </a:stretch>
        </p:blipFill>
        <p:spPr bwMode="auto">
          <a:xfrm>
            <a:off x="5724128" y="2924944"/>
            <a:ext cx="3292475" cy="26336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wipe(left)">
                                      <p:cBhvr>
                                        <p:cTn id="7" dur="1000"/>
                                        <p:tgtEl>
                                          <p:spTgt spid="161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795">
                                            <p:txEl>
                                              <p:pRg st="2" end="2"/>
                                            </p:txEl>
                                          </p:spTgt>
                                        </p:tgtEl>
                                        <p:attrNameLst>
                                          <p:attrName>style.visibility</p:attrName>
                                        </p:attrNameLst>
                                      </p:cBhvr>
                                      <p:to>
                                        <p:strVal val="visible"/>
                                      </p:to>
                                    </p:set>
                                    <p:animEffect transition="in" filter="fade">
                                      <p:cBhvr>
                                        <p:cTn id="12" dur="1000"/>
                                        <p:tgtEl>
                                          <p:spTgt spid="161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795">
                                            <p:txEl>
                                              <p:pRg st="4" end="4"/>
                                            </p:txEl>
                                          </p:spTgt>
                                        </p:tgtEl>
                                        <p:attrNameLst>
                                          <p:attrName>style.visibility</p:attrName>
                                        </p:attrNameLst>
                                      </p:cBhvr>
                                      <p:to>
                                        <p:strVal val="visible"/>
                                      </p:to>
                                    </p:set>
                                    <p:animEffect transition="in" filter="fade">
                                      <p:cBhvr>
                                        <p:cTn id="17" dur="1000"/>
                                        <p:tgtEl>
                                          <p:spTgt spid="1617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795">
                                            <p:txEl>
                                              <p:pRg st="6" end="6"/>
                                            </p:txEl>
                                          </p:spTgt>
                                        </p:tgtEl>
                                        <p:attrNameLst>
                                          <p:attrName>style.visibility</p:attrName>
                                        </p:attrNameLst>
                                      </p:cBhvr>
                                      <p:to>
                                        <p:strVal val="visible"/>
                                      </p:to>
                                    </p:set>
                                    <p:animEffect transition="in" filter="fade">
                                      <p:cBhvr>
                                        <p:cTn id="22" dur="1000"/>
                                        <p:tgtEl>
                                          <p:spTgt spid="16179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795">
                                            <p:txEl>
                                              <p:pRg st="8" end="8"/>
                                            </p:txEl>
                                          </p:spTgt>
                                        </p:tgtEl>
                                        <p:attrNameLst>
                                          <p:attrName>style.visibility</p:attrName>
                                        </p:attrNameLst>
                                      </p:cBhvr>
                                      <p:to>
                                        <p:strVal val="visible"/>
                                      </p:to>
                                    </p:set>
                                    <p:animEffect transition="in" filter="fade">
                                      <p:cBhvr>
                                        <p:cTn id="27" dur="1000"/>
                                        <p:tgtEl>
                                          <p:spTgt spid="16179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61795">
                                            <p:txEl>
                                              <p:pRg st="4" end="4"/>
                                            </p:txEl>
                                          </p:spTgt>
                                        </p:tgtEl>
                                      </p:cBhvr>
                                    </p:animEffect>
                                    <p:set>
                                      <p:cBhvr>
                                        <p:cTn id="32" dur="1" fill="hold">
                                          <p:stCondLst>
                                            <p:cond delay="999"/>
                                          </p:stCondLst>
                                        </p:cTn>
                                        <p:tgtEl>
                                          <p:spTgt spid="161795">
                                            <p:txEl>
                                              <p:pRg st="4" end="4"/>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161795">
                                            <p:txEl>
                                              <p:pRg st="8" end="8"/>
                                            </p:txEl>
                                          </p:spTgt>
                                        </p:tgtEl>
                                      </p:cBhvr>
                                    </p:animEffect>
                                    <p:set>
                                      <p:cBhvr>
                                        <p:cTn id="35" dur="1" fill="hold">
                                          <p:stCondLst>
                                            <p:cond delay="999"/>
                                          </p:stCondLst>
                                        </p:cTn>
                                        <p:tgtEl>
                                          <p:spTgt spid="161795">
                                            <p:txEl>
                                              <p:pRg st="8" end="8"/>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61795">
                                            <p:txEl>
                                              <p:pRg st="6" end="6"/>
                                            </p:txEl>
                                          </p:spTgt>
                                        </p:tgtEl>
                                      </p:cBhvr>
                                    </p:animEffect>
                                    <p:set>
                                      <p:cBhvr>
                                        <p:cTn id="38" dur="1" fill="hold">
                                          <p:stCondLst>
                                            <p:cond delay="999"/>
                                          </p:stCondLst>
                                        </p:cTn>
                                        <p:tgtEl>
                                          <p:spTgt spid="161795">
                                            <p:txEl>
                                              <p:pRg st="6" end="6"/>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161797"/>
                                        </p:tgtEl>
                                        <p:attrNameLst>
                                          <p:attrName>style.visibility</p:attrName>
                                        </p:attrNameLst>
                                      </p:cBhvr>
                                      <p:to>
                                        <p:strVal val="visible"/>
                                      </p:to>
                                    </p:set>
                                    <p:animEffect transition="in" filter="fade">
                                      <p:cBhvr>
                                        <p:cTn id="42" dur="1000"/>
                                        <p:tgtEl>
                                          <p:spTgt spid="161797"/>
                                        </p:tgtEl>
                                      </p:cBhvr>
                                    </p:animEffect>
                                  </p:childTnLst>
                                </p:cTn>
                              </p:par>
                              <p:par>
                                <p:cTn id="43" presetID="10" presetClass="entr" presetSubtype="0" fill="hold" nodeType="withEffect">
                                  <p:stCondLst>
                                    <p:cond delay="1000"/>
                                  </p:stCondLst>
                                  <p:childTnLst>
                                    <p:set>
                                      <p:cBhvr>
                                        <p:cTn id="44" dur="1" fill="hold">
                                          <p:stCondLst>
                                            <p:cond delay="0"/>
                                          </p:stCondLst>
                                        </p:cTn>
                                        <p:tgtEl>
                                          <p:spTgt spid="161798"/>
                                        </p:tgtEl>
                                        <p:attrNameLst>
                                          <p:attrName>style.visibility</p:attrName>
                                        </p:attrNameLst>
                                      </p:cBhvr>
                                      <p:to>
                                        <p:strVal val="visible"/>
                                      </p:to>
                                    </p:set>
                                    <p:animEffect transition="in" filter="fade">
                                      <p:cBhvr>
                                        <p:cTn id="45" dur="1000"/>
                                        <p:tgtEl>
                                          <p:spTgt spid="16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1" name="Text Box 5"/>
          <p:cNvSpPr txBox="1">
            <a:spLocks noChangeArrowheads="1"/>
          </p:cNvSpPr>
          <p:nvPr/>
        </p:nvSpPr>
        <p:spPr bwMode="auto">
          <a:xfrm>
            <a:off x="250825" y="476672"/>
            <a:ext cx="8569325" cy="5262979"/>
          </a:xfrm>
          <a:prstGeom prst="rect">
            <a:avLst/>
          </a:prstGeom>
          <a:noFill/>
          <a:ln w="0" algn="ctr">
            <a:noFill/>
            <a:miter lim="800000"/>
            <a:headEnd/>
            <a:tailEnd/>
          </a:ln>
        </p:spPr>
        <p:txBody>
          <a:bodyPr wrap="square">
            <a:spAutoFit/>
          </a:bodyPr>
          <a:lstStyle/>
          <a:p>
            <a:pPr marL="457200" indent="-457200">
              <a:spcBef>
                <a:spcPct val="50000"/>
              </a:spcBef>
              <a:buAutoNum type="arabicPeriod"/>
            </a:pPr>
            <a:r>
              <a:rPr lang="en-GB" sz="2400" b="1" dirty="0" smtClean="0">
                <a:solidFill>
                  <a:srgbClr val="FFFF00"/>
                </a:solidFill>
              </a:rPr>
              <a:t>What </a:t>
            </a:r>
            <a:r>
              <a:rPr lang="en-GB" sz="2400" b="1" dirty="0">
                <a:solidFill>
                  <a:srgbClr val="FFFF00"/>
                </a:solidFill>
              </a:rPr>
              <a:t>effect does a </a:t>
            </a:r>
            <a:r>
              <a:rPr lang="en-GB" sz="2400" b="1" dirty="0" smtClean="0">
                <a:solidFill>
                  <a:srgbClr val="FFFF00"/>
                </a:solidFill>
              </a:rPr>
              <a:t>trailing edge </a:t>
            </a:r>
            <a:r>
              <a:rPr lang="en-GB" sz="2400" b="1" dirty="0">
                <a:solidFill>
                  <a:srgbClr val="FFFF00"/>
                </a:solidFill>
              </a:rPr>
              <a:t>f</a:t>
            </a:r>
            <a:r>
              <a:rPr lang="en-GB" sz="2400" b="1" dirty="0" smtClean="0">
                <a:solidFill>
                  <a:srgbClr val="FFFF00"/>
                </a:solidFill>
              </a:rPr>
              <a:t>lap </a:t>
            </a:r>
            <a:r>
              <a:rPr lang="en-GB" sz="2400" b="1" dirty="0">
                <a:solidFill>
                  <a:srgbClr val="FFFF00"/>
                </a:solidFill>
              </a:rPr>
              <a:t>have on the s</a:t>
            </a:r>
            <a:r>
              <a:rPr lang="en-GB" sz="2400" b="1" dirty="0" smtClean="0">
                <a:solidFill>
                  <a:srgbClr val="FFFF00"/>
                </a:solidFill>
              </a:rPr>
              <a:t>talling speed?</a:t>
            </a:r>
          </a:p>
          <a:p>
            <a:pPr marL="457200" indent="-457200">
              <a:spcBef>
                <a:spcPct val="50000"/>
              </a:spcBef>
              <a:buAutoNum type="arabicPeriod"/>
            </a:pPr>
            <a:endParaRPr lang="en-GB" sz="2400" b="1" dirty="0">
              <a:solidFill>
                <a:srgbClr val="FFFF00"/>
              </a:solidFill>
            </a:endParaRPr>
          </a:p>
          <a:p>
            <a:pPr marL="342900" indent="-342900">
              <a:spcBef>
                <a:spcPct val="50000"/>
              </a:spcBef>
              <a:buFontTx/>
              <a:buAutoNum type="alphaLcPeriod"/>
            </a:pPr>
            <a:r>
              <a:rPr lang="en-GB" sz="2400" b="1" dirty="0" smtClean="0">
                <a:solidFill>
                  <a:srgbClr val="FFFF00"/>
                </a:solidFill>
              </a:rPr>
              <a:t>Higher</a:t>
            </a:r>
            <a:endParaRPr lang="en-GB" sz="2400" b="1" dirty="0">
              <a:solidFill>
                <a:srgbClr val="FFFF00"/>
              </a:solidFill>
            </a:endParaRPr>
          </a:p>
          <a:p>
            <a:pPr marL="342900" indent="-342900">
              <a:spcBef>
                <a:spcPct val="50000"/>
              </a:spcBef>
              <a:buFontTx/>
              <a:buAutoNum type="alphaLcPeriod"/>
            </a:pPr>
            <a:endParaRPr lang="en-GB" sz="2400" b="1" dirty="0">
              <a:solidFill>
                <a:srgbClr val="FFFF00"/>
              </a:solidFill>
            </a:endParaRPr>
          </a:p>
          <a:p>
            <a:pPr marL="342900" indent="-342900">
              <a:spcBef>
                <a:spcPct val="50000"/>
              </a:spcBef>
              <a:buFontTx/>
              <a:buAutoNum type="alphaLcPeriod"/>
            </a:pPr>
            <a:r>
              <a:rPr lang="en-GB" sz="2400" b="1" dirty="0" smtClean="0">
                <a:solidFill>
                  <a:srgbClr val="FFFF00"/>
                </a:solidFill>
              </a:rPr>
              <a:t>Lower</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c. The </a:t>
            </a:r>
            <a:r>
              <a:rPr lang="en-GB" sz="2400" b="1" dirty="0" smtClean="0">
                <a:solidFill>
                  <a:srgbClr val="FFFF00"/>
                </a:solidFill>
              </a:rPr>
              <a:t>same</a:t>
            </a:r>
            <a:endParaRPr lang="en-GB" sz="2400" b="1" dirty="0">
              <a:solidFill>
                <a:srgbClr val="FFFF00"/>
              </a:solidFill>
            </a:endParaRPr>
          </a:p>
          <a:p>
            <a:pPr marL="342900" indent="-342900">
              <a:spcBef>
                <a:spcPct val="50000"/>
              </a:spcBef>
              <a:buFontTx/>
              <a:buAutoNum type="alphaLcPeriod"/>
            </a:pPr>
            <a:endParaRPr lang="en-GB" sz="2400" b="1" dirty="0">
              <a:solidFill>
                <a:srgbClr val="FFFF00"/>
              </a:solidFill>
            </a:endParaRPr>
          </a:p>
          <a:p>
            <a:pPr marL="342900" indent="-342900">
              <a:spcBef>
                <a:spcPct val="50000"/>
              </a:spcBef>
            </a:pPr>
            <a:r>
              <a:rPr lang="en-GB" sz="2400" b="1" dirty="0">
                <a:solidFill>
                  <a:srgbClr val="FFFF00"/>
                </a:solidFill>
              </a:rPr>
              <a:t>d.  No </a:t>
            </a:r>
            <a:r>
              <a:rPr lang="en-GB" sz="2400" b="1" dirty="0" smtClean="0">
                <a:solidFill>
                  <a:srgbClr val="FFFF00"/>
                </a:solidFill>
              </a:rPr>
              <a:t>difference</a:t>
            </a:r>
            <a:endParaRPr lang="en-GB" sz="2400" b="1" dirty="0">
              <a:solidFill>
                <a:srgbClr val="FFFF00"/>
              </a:solidFill>
            </a:endParaRPr>
          </a:p>
        </p:txBody>
      </p:sp>
      <p:pic>
        <p:nvPicPr>
          <p:cNvPr id="306182" name="Picture 6" descr="SpeedEnforcement1"/>
          <p:cNvPicPr>
            <a:picLocks noChangeAspect="1" noChangeArrowheads="1"/>
          </p:cNvPicPr>
          <p:nvPr/>
        </p:nvPicPr>
        <p:blipFill>
          <a:blip r:embed="rId2" cstate="email"/>
          <a:srcRect/>
          <a:stretch>
            <a:fillRect/>
          </a:stretch>
        </p:blipFill>
        <p:spPr bwMode="auto">
          <a:xfrm>
            <a:off x="467544" y="3573016"/>
            <a:ext cx="4142062" cy="2736304"/>
          </a:xfrm>
          <a:prstGeom prst="rect">
            <a:avLst/>
          </a:prstGeom>
          <a:noFill/>
          <a:ln w="9525">
            <a:noFill/>
            <a:miter lim="800000"/>
            <a:headEnd/>
            <a:tailEnd/>
          </a:ln>
        </p:spPr>
      </p:pic>
      <p:pic>
        <p:nvPicPr>
          <p:cNvPr id="306183" name="Picture 7" descr="Air-ground6"/>
          <p:cNvPicPr>
            <a:picLocks noChangeAspect="1" noChangeArrowheads="1"/>
          </p:cNvPicPr>
          <p:nvPr/>
        </p:nvPicPr>
        <p:blipFill>
          <a:blip r:embed="rId3" cstate="email"/>
          <a:srcRect/>
          <a:stretch>
            <a:fillRect/>
          </a:stretch>
        </p:blipFill>
        <p:spPr bwMode="auto">
          <a:xfrm>
            <a:off x="4788023" y="1196752"/>
            <a:ext cx="3866249" cy="4321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6181">
                                            <p:txEl>
                                              <p:pRg st="0" end="0"/>
                                            </p:txEl>
                                          </p:spTgt>
                                        </p:tgtEl>
                                        <p:attrNameLst>
                                          <p:attrName>style.visibility</p:attrName>
                                        </p:attrNameLst>
                                      </p:cBhvr>
                                      <p:to>
                                        <p:strVal val="visible"/>
                                      </p:to>
                                    </p:set>
                                    <p:animEffect transition="in" filter="wipe(left)">
                                      <p:cBhvr>
                                        <p:cTn id="7" dur="1000"/>
                                        <p:tgtEl>
                                          <p:spTgt spid="306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6181">
                                            <p:txEl>
                                              <p:pRg st="2" end="2"/>
                                            </p:txEl>
                                          </p:spTgt>
                                        </p:tgtEl>
                                        <p:attrNameLst>
                                          <p:attrName>style.visibility</p:attrName>
                                        </p:attrNameLst>
                                      </p:cBhvr>
                                      <p:to>
                                        <p:strVal val="visible"/>
                                      </p:to>
                                    </p:set>
                                    <p:animEffect transition="in" filter="wipe(left)">
                                      <p:cBhvr>
                                        <p:cTn id="12" dur="1000"/>
                                        <p:tgtEl>
                                          <p:spTgt spid="30618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6181">
                                            <p:txEl>
                                              <p:pRg st="4" end="4"/>
                                            </p:txEl>
                                          </p:spTgt>
                                        </p:tgtEl>
                                        <p:attrNameLst>
                                          <p:attrName>style.visibility</p:attrName>
                                        </p:attrNameLst>
                                      </p:cBhvr>
                                      <p:to>
                                        <p:strVal val="visible"/>
                                      </p:to>
                                    </p:set>
                                    <p:animEffect transition="in" filter="wipe(left)">
                                      <p:cBhvr>
                                        <p:cTn id="17" dur="1000"/>
                                        <p:tgtEl>
                                          <p:spTgt spid="30618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6181">
                                            <p:txEl>
                                              <p:pRg st="6" end="6"/>
                                            </p:txEl>
                                          </p:spTgt>
                                        </p:tgtEl>
                                        <p:attrNameLst>
                                          <p:attrName>style.visibility</p:attrName>
                                        </p:attrNameLst>
                                      </p:cBhvr>
                                      <p:to>
                                        <p:strVal val="visible"/>
                                      </p:to>
                                    </p:set>
                                    <p:animEffect transition="in" filter="wipe(left)">
                                      <p:cBhvr>
                                        <p:cTn id="22" dur="1000"/>
                                        <p:tgtEl>
                                          <p:spTgt spid="30618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6181">
                                            <p:txEl>
                                              <p:pRg st="8" end="8"/>
                                            </p:txEl>
                                          </p:spTgt>
                                        </p:tgtEl>
                                        <p:attrNameLst>
                                          <p:attrName>style.visibility</p:attrName>
                                        </p:attrNameLst>
                                      </p:cBhvr>
                                      <p:to>
                                        <p:strVal val="visible"/>
                                      </p:to>
                                    </p:set>
                                    <p:animEffect transition="in" filter="wipe(left)">
                                      <p:cBhvr>
                                        <p:cTn id="27" dur="1000"/>
                                        <p:tgtEl>
                                          <p:spTgt spid="30618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306181">
                                            <p:txEl>
                                              <p:pRg st="2" end="2"/>
                                            </p:txEl>
                                          </p:spTgt>
                                        </p:tgtEl>
                                      </p:cBhvr>
                                    </p:animEffect>
                                    <p:set>
                                      <p:cBhvr>
                                        <p:cTn id="32" dur="1" fill="hold">
                                          <p:stCondLst>
                                            <p:cond delay="999"/>
                                          </p:stCondLst>
                                        </p:cTn>
                                        <p:tgtEl>
                                          <p:spTgt spid="306181">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306181">
                                            <p:txEl>
                                              <p:pRg st="6" end="6"/>
                                            </p:txEl>
                                          </p:spTgt>
                                        </p:tgtEl>
                                      </p:cBhvr>
                                    </p:animEffect>
                                    <p:set>
                                      <p:cBhvr>
                                        <p:cTn id="35" dur="1" fill="hold">
                                          <p:stCondLst>
                                            <p:cond delay="999"/>
                                          </p:stCondLst>
                                        </p:cTn>
                                        <p:tgtEl>
                                          <p:spTgt spid="306181">
                                            <p:txEl>
                                              <p:pRg st="6" end="6"/>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306181">
                                            <p:txEl>
                                              <p:pRg st="8" end="8"/>
                                            </p:txEl>
                                          </p:spTgt>
                                        </p:tgtEl>
                                      </p:cBhvr>
                                    </p:animEffect>
                                    <p:set>
                                      <p:cBhvr>
                                        <p:cTn id="38" dur="1" fill="hold">
                                          <p:stCondLst>
                                            <p:cond delay="999"/>
                                          </p:stCondLst>
                                        </p:cTn>
                                        <p:tgtEl>
                                          <p:spTgt spid="306181">
                                            <p:txEl>
                                              <p:pRg st="8" end="8"/>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306182"/>
                                        </p:tgtEl>
                                        <p:attrNameLst>
                                          <p:attrName>style.visibility</p:attrName>
                                        </p:attrNameLst>
                                      </p:cBhvr>
                                      <p:to>
                                        <p:strVal val="visible"/>
                                      </p:to>
                                    </p:set>
                                    <p:animEffect transition="in" filter="fade">
                                      <p:cBhvr>
                                        <p:cTn id="42" dur="1000"/>
                                        <p:tgtEl>
                                          <p:spTgt spid="306182"/>
                                        </p:tgtEl>
                                      </p:cBhvr>
                                    </p:animEffect>
                                  </p:childTnLst>
                                </p:cTn>
                              </p:par>
                              <p:par>
                                <p:cTn id="43" presetID="10" presetClass="entr" presetSubtype="0" fill="hold" nodeType="withEffect">
                                  <p:stCondLst>
                                    <p:cond delay="1000"/>
                                  </p:stCondLst>
                                  <p:childTnLst>
                                    <p:set>
                                      <p:cBhvr>
                                        <p:cTn id="44" dur="1" fill="hold">
                                          <p:stCondLst>
                                            <p:cond delay="0"/>
                                          </p:stCondLst>
                                        </p:cTn>
                                        <p:tgtEl>
                                          <p:spTgt spid="306183"/>
                                        </p:tgtEl>
                                        <p:attrNameLst>
                                          <p:attrName>style.visibility</p:attrName>
                                        </p:attrNameLst>
                                      </p:cBhvr>
                                      <p:to>
                                        <p:strVal val="visible"/>
                                      </p:to>
                                    </p:set>
                                    <p:animEffect transition="in" filter="fade">
                                      <p:cBhvr>
                                        <p:cTn id="45" dur="1000"/>
                                        <p:tgtEl>
                                          <p:spTgt spid="306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1" name="Text Box 3"/>
          <p:cNvSpPr txBox="1">
            <a:spLocks noChangeArrowheads="1"/>
          </p:cNvSpPr>
          <p:nvPr/>
        </p:nvSpPr>
        <p:spPr bwMode="auto">
          <a:xfrm>
            <a:off x="323528" y="1052736"/>
            <a:ext cx="8064822" cy="4108817"/>
          </a:xfrm>
          <a:prstGeom prst="rect">
            <a:avLst/>
          </a:prstGeom>
          <a:noFill/>
          <a:ln w="0" algn="ctr">
            <a:noFill/>
            <a:miter lim="800000"/>
            <a:headEnd/>
            <a:tailEnd/>
          </a:ln>
        </p:spPr>
        <p:txBody>
          <a:bodyPr wrap="square">
            <a:spAutoFit/>
          </a:bodyPr>
          <a:lstStyle/>
          <a:p>
            <a:pPr marL="457200" indent="-457200">
              <a:buAutoNum type="arabicPeriod" startAt="4"/>
            </a:pPr>
            <a:r>
              <a:rPr lang="en-GB" sz="2400" b="1" dirty="0" smtClean="0">
                <a:solidFill>
                  <a:srgbClr val="FFFF00"/>
                </a:solidFill>
              </a:rPr>
              <a:t>Where </a:t>
            </a:r>
            <a:r>
              <a:rPr lang="en-GB" sz="2400" b="1" dirty="0">
                <a:solidFill>
                  <a:srgbClr val="FFFF00"/>
                </a:solidFill>
              </a:rPr>
              <a:t>would you find the information </a:t>
            </a:r>
            <a:r>
              <a:rPr lang="en-GB" sz="2400" b="1" dirty="0" smtClean="0">
                <a:solidFill>
                  <a:srgbClr val="FFFF00"/>
                </a:solidFill>
              </a:rPr>
              <a:t>regarding the </a:t>
            </a:r>
            <a:r>
              <a:rPr lang="en-GB" sz="2400" b="1" dirty="0">
                <a:solidFill>
                  <a:srgbClr val="FFFF00"/>
                </a:solidFill>
              </a:rPr>
              <a:t>a</a:t>
            </a:r>
            <a:r>
              <a:rPr lang="en-GB" sz="2400" b="1" dirty="0" smtClean="0">
                <a:solidFill>
                  <a:srgbClr val="FFFF00"/>
                </a:solidFill>
              </a:rPr>
              <a:t>ircraft’s </a:t>
            </a:r>
            <a:r>
              <a:rPr lang="en-GB" sz="2400" b="1" dirty="0">
                <a:solidFill>
                  <a:srgbClr val="FFFF00"/>
                </a:solidFill>
              </a:rPr>
              <a:t>various </a:t>
            </a:r>
            <a:r>
              <a:rPr lang="en-GB" sz="2400" b="1" dirty="0" smtClean="0">
                <a:solidFill>
                  <a:srgbClr val="FFFF00"/>
                </a:solidFill>
              </a:rPr>
              <a:t>stalling </a:t>
            </a:r>
            <a:r>
              <a:rPr lang="en-GB" sz="2400" b="1" dirty="0">
                <a:solidFill>
                  <a:srgbClr val="FFFF00"/>
                </a:solidFill>
              </a:rPr>
              <a:t>s</a:t>
            </a:r>
            <a:r>
              <a:rPr lang="en-GB" sz="2400" b="1" dirty="0" smtClean="0">
                <a:solidFill>
                  <a:srgbClr val="FFFF00"/>
                </a:solidFill>
              </a:rPr>
              <a:t>peeds?</a:t>
            </a:r>
          </a:p>
          <a:p>
            <a:pPr marL="457200" indent="-457200">
              <a:buAutoNum type="arabicPeriod" startAt="4"/>
            </a:pPr>
            <a:endParaRPr lang="en-GB" sz="2400" b="1" dirty="0">
              <a:solidFill>
                <a:srgbClr val="FFFF00"/>
              </a:solidFill>
            </a:endParaRPr>
          </a:p>
          <a:p>
            <a:pPr marL="342900" indent="-342900">
              <a:spcBef>
                <a:spcPct val="50000"/>
              </a:spcBef>
              <a:buFontTx/>
              <a:buAutoNum type="alphaLcPeriod"/>
            </a:pPr>
            <a:r>
              <a:rPr lang="en-GB" sz="2400" b="1" dirty="0">
                <a:solidFill>
                  <a:srgbClr val="FFFF00"/>
                </a:solidFill>
              </a:rPr>
              <a:t>Pilot’s </a:t>
            </a:r>
            <a:r>
              <a:rPr lang="en-GB" sz="2400" b="1" dirty="0" smtClean="0">
                <a:solidFill>
                  <a:srgbClr val="FFFF00"/>
                </a:solidFill>
              </a:rPr>
              <a:t>Notes</a:t>
            </a:r>
          </a:p>
          <a:p>
            <a:pPr marL="342900" indent="-342900">
              <a:spcBef>
                <a:spcPct val="50000"/>
              </a:spcBef>
              <a:buFontTx/>
              <a:buAutoNum type="alphaLcPeriod"/>
            </a:pPr>
            <a:endParaRPr lang="en-GB" sz="1000" b="1" dirty="0">
              <a:solidFill>
                <a:srgbClr val="FFFF00"/>
              </a:solidFill>
            </a:endParaRPr>
          </a:p>
          <a:p>
            <a:pPr marL="342900" indent="-342900">
              <a:spcBef>
                <a:spcPct val="50000"/>
              </a:spcBef>
              <a:buFontTx/>
              <a:buAutoNum type="alphaLcPeriod"/>
            </a:pPr>
            <a:r>
              <a:rPr lang="en-GB" sz="2400" b="1" dirty="0">
                <a:solidFill>
                  <a:srgbClr val="FFFF00"/>
                </a:solidFill>
              </a:rPr>
              <a:t>Air Traffic </a:t>
            </a:r>
            <a:r>
              <a:rPr lang="en-GB" sz="2400" b="1" dirty="0" smtClean="0">
                <a:solidFill>
                  <a:srgbClr val="FFFF00"/>
                </a:solidFill>
              </a:rPr>
              <a:t>Control</a:t>
            </a:r>
          </a:p>
          <a:p>
            <a:pPr marL="342900" indent="-342900">
              <a:spcBef>
                <a:spcPct val="50000"/>
              </a:spcBef>
              <a:buFontTx/>
              <a:buAutoNum type="alphaLcPeriod"/>
            </a:pPr>
            <a:endParaRPr lang="en-GB" sz="1000" b="1" dirty="0">
              <a:solidFill>
                <a:srgbClr val="FFFF00"/>
              </a:solidFill>
            </a:endParaRPr>
          </a:p>
          <a:p>
            <a:pPr marL="342900" indent="-342900">
              <a:spcBef>
                <a:spcPct val="50000"/>
              </a:spcBef>
              <a:buFontTx/>
              <a:buAutoNum type="alphaLcPeriod"/>
            </a:pPr>
            <a:r>
              <a:rPr lang="en-GB" sz="2400" b="1" dirty="0">
                <a:solidFill>
                  <a:srgbClr val="FFFF00"/>
                </a:solidFill>
              </a:rPr>
              <a:t>Ground </a:t>
            </a:r>
            <a:r>
              <a:rPr lang="en-GB" sz="2400" b="1" dirty="0" smtClean="0">
                <a:solidFill>
                  <a:srgbClr val="FFFF00"/>
                </a:solidFill>
              </a:rPr>
              <a:t>crew</a:t>
            </a:r>
          </a:p>
          <a:p>
            <a:pPr marL="342900" indent="-342900">
              <a:spcBef>
                <a:spcPct val="50000"/>
              </a:spcBef>
              <a:buFontTx/>
              <a:buAutoNum type="alphaLcPeriod"/>
            </a:pPr>
            <a:endParaRPr lang="en-GB" sz="1000" b="1" dirty="0">
              <a:solidFill>
                <a:srgbClr val="FFFF00"/>
              </a:solidFill>
            </a:endParaRPr>
          </a:p>
          <a:p>
            <a:pPr marL="342900" indent="-342900">
              <a:spcBef>
                <a:spcPct val="50000"/>
              </a:spcBef>
              <a:buFontTx/>
              <a:buAutoNum type="alphaLcPeriod"/>
            </a:pPr>
            <a:r>
              <a:rPr lang="en-GB" sz="2400" b="1" dirty="0" smtClean="0">
                <a:solidFill>
                  <a:srgbClr val="FFFF00"/>
                </a:solidFill>
              </a:rPr>
              <a:t>McDonald’s</a:t>
            </a:r>
            <a:endParaRPr lang="en-GB" sz="2400" b="1" dirty="0">
              <a:solidFill>
                <a:srgbClr val="FFFF00"/>
              </a:solidFill>
            </a:endParaRPr>
          </a:p>
        </p:txBody>
      </p:sp>
      <p:pic>
        <p:nvPicPr>
          <p:cNvPr id="160775" name="Picture 7" descr="GLD-079339"/>
          <p:cNvPicPr>
            <a:picLocks noChangeAspect="1" noChangeArrowheads="1"/>
          </p:cNvPicPr>
          <p:nvPr/>
        </p:nvPicPr>
        <p:blipFill>
          <a:blip r:embed="rId2" cstate="print"/>
          <a:srcRect/>
          <a:stretch>
            <a:fillRect/>
          </a:stretch>
        </p:blipFill>
        <p:spPr bwMode="auto">
          <a:xfrm>
            <a:off x="1691680" y="2825895"/>
            <a:ext cx="5760640" cy="403210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wipe(left)">
                                      <p:cBhvr>
                                        <p:cTn id="7" dur="1000"/>
                                        <p:tgtEl>
                                          <p:spTgt spid="160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771">
                                            <p:txEl>
                                              <p:pRg st="2" end="2"/>
                                            </p:txEl>
                                          </p:spTgt>
                                        </p:tgtEl>
                                        <p:attrNameLst>
                                          <p:attrName>style.visibility</p:attrName>
                                        </p:attrNameLst>
                                      </p:cBhvr>
                                      <p:to>
                                        <p:strVal val="visible"/>
                                      </p:to>
                                    </p:set>
                                    <p:animEffect transition="in" filter="fade">
                                      <p:cBhvr>
                                        <p:cTn id="12" dur="1000"/>
                                        <p:tgtEl>
                                          <p:spTgt spid="160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771">
                                            <p:txEl>
                                              <p:pRg st="4" end="4"/>
                                            </p:txEl>
                                          </p:spTgt>
                                        </p:tgtEl>
                                        <p:attrNameLst>
                                          <p:attrName>style.visibility</p:attrName>
                                        </p:attrNameLst>
                                      </p:cBhvr>
                                      <p:to>
                                        <p:strVal val="visible"/>
                                      </p:to>
                                    </p:set>
                                    <p:animEffect transition="in" filter="fade">
                                      <p:cBhvr>
                                        <p:cTn id="17" dur="1000"/>
                                        <p:tgtEl>
                                          <p:spTgt spid="1607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771">
                                            <p:txEl>
                                              <p:pRg st="6" end="6"/>
                                            </p:txEl>
                                          </p:spTgt>
                                        </p:tgtEl>
                                        <p:attrNameLst>
                                          <p:attrName>style.visibility</p:attrName>
                                        </p:attrNameLst>
                                      </p:cBhvr>
                                      <p:to>
                                        <p:strVal val="visible"/>
                                      </p:to>
                                    </p:set>
                                    <p:animEffect transition="in" filter="fade">
                                      <p:cBhvr>
                                        <p:cTn id="22" dur="1000"/>
                                        <p:tgtEl>
                                          <p:spTgt spid="16077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771">
                                            <p:txEl>
                                              <p:pRg st="8" end="8"/>
                                            </p:txEl>
                                          </p:spTgt>
                                        </p:tgtEl>
                                        <p:attrNameLst>
                                          <p:attrName>style.visibility</p:attrName>
                                        </p:attrNameLst>
                                      </p:cBhvr>
                                      <p:to>
                                        <p:strVal val="visible"/>
                                      </p:to>
                                    </p:set>
                                    <p:animEffect transition="in" filter="fade">
                                      <p:cBhvr>
                                        <p:cTn id="27" dur="1000"/>
                                        <p:tgtEl>
                                          <p:spTgt spid="16077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60771">
                                            <p:txEl>
                                              <p:pRg st="4" end="4"/>
                                            </p:txEl>
                                          </p:spTgt>
                                        </p:tgtEl>
                                      </p:cBhvr>
                                    </p:animEffect>
                                    <p:set>
                                      <p:cBhvr>
                                        <p:cTn id="32" dur="1" fill="hold">
                                          <p:stCondLst>
                                            <p:cond delay="999"/>
                                          </p:stCondLst>
                                        </p:cTn>
                                        <p:tgtEl>
                                          <p:spTgt spid="160771">
                                            <p:txEl>
                                              <p:pRg st="4" end="4"/>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160771">
                                            <p:txEl>
                                              <p:pRg st="8" end="8"/>
                                            </p:txEl>
                                          </p:spTgt>
                                        </p:tgtEl>
                                      </p:cBhvr>
                                    </p:animEffect>
                                    <p:set>
                                      <p:cBhvr>
                                        <p:cTn id="35" dur="1" fill="hold">
                                          <p:stCondLst>
                                            <p:cond delay="999"/>
                                          </p:stCondLst>
                                        </p:cTn>
                                        <p:tgtEl>
                                          <p:spTgt spid="160771">
                                            <p:txEl>
                                              <p:pRg st="8" end="8"/>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60771">
                                            <p:txEl>
                                              <p:pRg st="6" end="6"/>
                                            </p:txEl>
                                          </p:spTgt>
                                        </p:tgtEl>
                                      </p:cBhvr>
                                    </p:animEffect>
                                    <p:set>
                                      <p:cBhvr>
                                        <p:cTn id="38" dur="1" fill="hold">
                                          <p:stCondLst>
                                            <p:cond delay="999"/>
                                          </p:stCondLst>
                                        </p:cTn>
                                        <p:tgtEl>
                                          <p:spTgt spid="160771">
                                            <p:txEl>
                                              <p:pRg st="6" end="6"/>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60775"/>
                                        </p:tgtEl>
                                        <p:attrNameLst>
                                          <p:attrName>style.visibility</p:attrName>
                                        </p:attrNameLst>
                                      </p:cBhvr>
                                      <p:to>
                                        <p:strVal val="visible"/>
                                      </p:to>
                                    </p:set>
                                    <p:animEffect transition="in" filter="fade">
                                      <p:cBhvr>
                                        <p:cTn id="42" dur="1000"/>
                                        <p:tgtEl>
                                          <p:spTgt spid="160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Text Box 3"/>
          <p:cNvSpPr txBox="1">
            <a:spLocks noChangeArrowheads="1"/>
          </p:cNvSpPr>
          <p:nvPr/>
        </p:nvSpPr>
        <p:spPr bwMode="auto">
          <a:xfrm>
            <a:off x="250825" y="620688"/>
            <a:ext cx="8569325" cy="4893647"/>
          </a:xfrm>
          <a:prstGeom prst="rect">
            <a:avLst/>
          </a:prstGeom>
          <a:noFill/>
          <a:ln w="0" algn="ctr">
            <a:noFill/>
            <a:miter lim="800000"/>
            <a:headEnd/>
            <a:tailEnd/>
          </a:ln>
        </p:spPr>
        <p:txBody>
          <a:bodyPr wrap="square">
            <a:spAutoFit/>
          </a:bodyPr>
          <a:lstStyle/>
          <a:p>
            <a:pPr marL="457200" indent="-457200">
              <a:spcBef>
                <a:spcPct val="50000"/>
              </a:spcBef>
              <a:buAutoNum type="arabicPeriod" startAt="2"/>
            </a:pPr>
            <a:r>
              <a:rPr lang="en-GB" sz="2400" b="1" dirty="0" smtClean="0">
                <a:solidFill>
                  <a:srgbClr val="FFFF00"/>
                </a:solidFill>
              </a:rPr>
              <a:t>One </a:t>
            </a:r>
            <a:r>
              <a:rPr lang="en-GB" sz="2400" b="1" dirty="0">
                <a:solidFill>
                  <a:srgbClr val="FFFF00"/>
                </a:solidFill>
              </a:rPr>
              <a:t>type of </a:t>
            </a:r>
            <a:r>
              <a:rPr lang="en-GB" sz="2400" b="1" dirty="0" smtClean="0">
                <a:solidFill>
                  <a:srgbClr val="FFFF00"/>
                </a:solidFill>
              </a:rPr>
              <a:t>leading edge flap is …..</a:t>
            </a:r>
          </a:p>
          <a:p>
            <a:pPr marL="342900" indent="-342900">
              <a:spcBef>
                <a:spcPct val="50000"/>
              </a:spcBef>
            </a:pPr>
            <a:endParaRPr lang="en-GB" sz="2400" b="1" dirty="0">
              <a:solidFill>
                <a:srgbClr val="FFFF00"/>
              </a:solidFill>
            </a:endParaRPr>
          </a:p>
          <a:p>
            <a:pPr marL="342900" indent="-342900">
              <a:spcBef>
                <a:spcPct val="50000"/>
              </a:spcBef>
              <a:buFontTx/>
              <a:buAutoNum type="alphaLcPeriod"/>
            </a:pPr>
            <a:r>
              <a:rPr lang="en-GB" sz="2400" b="1" dirty="0" smtClean="0">
                <a:solidFill>
                  <a:srgbClr val="FFFF00"/>
                </a:solidFill>
              </a:rPr>
              <a:t>Plain</a:t>
            </a:r>
            <a:endParaRPr lang="en-GB" sz="2400" b="1" dirty="0">
              <a:solidFill>
                <a:srgbClr val="FFFF00"/>
              </a:solidFill>
            </a:endParaRPr>
          </a:p>
          <a:p>
            <a:pPr marL="342900" indent="-342900">
              <a:spcBef>
                <a:spcPct val="50000"/>
              </a:spcBef>
              <a:buFontTx/>
              <a:buAutoNum type="alphaLcPeriod"/>
            </a:pPr>
            <a:endParaRPr lang="en-GB" sz="2400" b="1" dirty="0">
              <a:solidFill>
                <a:srgbClr val="FFFF00"/>
              </a:solidFill>
            </a:endParaRPr>
          </a:p>
          <a:p>
            <a:pPr marL="342900" indent="-342900">
              <a:spcBef>
                <a:spcPct val="50000"/>
              </a:spcBef>
              <a:buFontTx/>
              <a:buAutoNum type="alphaLcPeriod"/>
            </a:pPr>
            <a:r>
              <a:rPr lang="en-GB" sz="2400" b="1" dirty="0" smtClean="0">
                <a:solidFill>
                  <a:srgbClr val="FFFF00"/>
                </a:solidFill>
              </a:rPr>
              <a:t>Slot</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c. </a:t>
            </a:r>
            <a:r>
              <a:rPr lang="en-GB" sz="2400" b="1" dirty="0" smtClean="0">
                <a:solidFill>
                  <a:srgbClr val="FFFF00"/>
                </a:solidFill>
              </a:rPr>
              <a:t>Split</a:t>
            </a:r>
            <a:endParaRPr lang="en-GB" sz="2400" b="1" dirty="0">
              <a:solidFill>
                <a:srgbClr val="FFFF00"/>
              </a:solidFill>
            </a:endParaRPr>
          </a:p>
          <a:p>
            <a:pPr marL="342900" indent="-342900">
              <a:spcBef>
                <a:spcPct val="50000"/>
              </a:spcBef>
              <a:buFontTx/>
              <a:buAutoNum type="alphaLcPeriod"/>
            </a:pPr>
            <a:endParaRPr lang="en-GB" sz="2400" b="1" dirty="0">
              <a:solidFill>
                <a:srgbClr val="FFFF00"/>
              </a:solidFill>
            </a:endParaRPr>
          </a:p>
          <a:p>
            <a:pPr marL="342900" indent="-342900">
              <a:spcBef>
                <a:spcPct val="50000"/>
              </a:spcBef>
            </a:pPr>
            <a:r>
              <a:rPr lang="en-GB" sz="2400" b="1" dirty="0">
                <a:solidFill>
                  <a:srgbClr val="FFFF00"/>
                </a:solidFill>
              </a:rPr>
              <a:t>d.  </a:t>
            </a:r>
            <a:r>
              <a:rPr lang="en-GB" sz="2400" b="1" dirty="0" smtClean="0">
                <a:solidFill>
                  <a:srgbClr val="FFFF00"/>
                </a:solidFill>
              </a:rPr>
              <a:t>Krueger</a:t>
            </a:r>
            <a:endParaRPr lang="en-GB" sz="2400" b="1" dirty="0">
              <a:solidFill>
                <a:srgbClr val="FFFF00"/>
              </a:solidFill>
            </a:endParaRPr>
          </a:p>
        </p:txBody>
      </p:sp>
      <p:pic>
        <p:nvPicPr>
          <p:cNvPr id="308231" name="Picture 7" descr="100_0366"/>
          <p:cNvPicPr>
            <a:picLocks noChangeAspect="1" noChangeArrowheads="1"/>
          </p:cNvPicPr>
          <p:nvPr/>
        </p:nvPicPr>
        <p:blipFill>
          <a:blip r:embed="rId2" cstate="print"/>
          <a:srcRect/>
          <a:stretch>
            <a:fillRect/>
          </a:stretch>
        </p:blipFill>
        <p:spPr bwMode="auto">
          <a:xfrm>
            <a:off x="107504" y="1484784"/>
            <a:ext cx="4392612" cy="3294063"/>
          </a:xfrm>
          <a:prstGeom prst="rect">
            <a:avLst/>
          </a:prstGeom>
          <a:noFill/>
          <a:ln w="9525">
            <a:noFill/>
            <a:miter lim="800000"/>
            <a:headEnd/>
            <a:tailEnd/>
          </a:ln>
        </p:spPr>
      </p:pic>
      <p:pic>
        <p:nvPicPr>
          <p:cNvPr id="308230" name="Picture 6" descr="P51gear-up"/>
          <p:cNvPicPr>
            <a:picLocks noChangeAspect="1" noChangeArrowheads="1"/>
          </p:cNvPicPr>
          <p:nvPr/>
        </p:nvPicPr>
        <p:blipFill>
          <a:blip r:embed="rId3" cstate="print"/>
          <a:srcRect/>
          <a:stretch>
            <a:fillRect/>
          </a:stretch>
        </p:blipFill>
        <p:spPr bwMode="auto">
          <a:xfrm>
            <a:off x="4499992" y="2852936"/>
            <a:ext cx="4392613" cy="29194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wipe(left)">
                                      <p:cBhvr>
                                        <p:cTn id="7" dur="1000"/>
                                        <p:tgtEl>
                                          <p:spTgt spid="308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8227">
                                            <p:txEl>
                                              <p:pRg st="2" end="2"/>
                                            </p:txEl>
                                          </p:spTgt>
                                        </p:tgtEl>
                                        <p:attrNameLst>
                                          <p:attrName>style.visibility</p:attrName>
                                        </p:attrNameLst>
                                      </p:cBhvr>
                                      <p:to>
                                        <p:strVal val="visible"/>
                                      </p:to>
                                    </p:set>
                                    <p:animEffect transition="in" filter="wipe(left)">
                                      <p:cBhvr>
                                        <p:cTn id="12" dur="1000"/>
                                        <p:tgtEl>
                                          <p:spTgt spid="3082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8227">
                                            <p:txEl>
                                              <p:pRg st="4" end="4"/>
                                            </p:txEl>
                                          </p:spTgt>
                                        </p:tgtEl>
                                        <p:attrNameLst>
                                          <p:attrName>style.visibility</p:attrName>
                                        </p:attrNameLst>
                                      </p:cBhvr>
                                      <p:to>
                                        <p:strVal val="visible"/>
                                      </p:to>
                                    </p:set>
                                    <p:animEffect transition="in" filter="wipe(left)">
                                      <p:cBhvr>
                                        <p:cTn id="17" dur="1000"/>
                                        <p:tgtEl>
                                          <p:spTgt spid="3082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8227">
                                            <p:txEl>
                                              <p:pRg st="6" end="6"/>
                                            </p:txEl>
                                          </p:spTgt>
                                        </p:tgtEl>
                                        <p:attrNameLst>
                                          <p:attrName>style.visibility</p:attrName>
                                        </p:attrNameLst>
                                      </p:cBhvr>
                                      <p:to>
                                        <p:strVal val="visible"/>
                                      </p:to>
                                    </p:set>
                                    <p:animEffect transition="in" filter="wipe(left)">
                                      <p:cBhvr>
                                        <p:cTn id="22" dur="1000"/>
                                        <p:tgtEl>
                                          <p:spTgt spid="30822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8227">
                                            <p:txEl>
                                              <p:pRg st="8" end="8"/>
                                            </p:txEl>
                                          </p:spTgt>
                                        </p:tgtEl>
                                        <p:attrNameLst>
                                          <p:attrName>style.visibility</p:attrName>
                                        </p:attrNameLst>
                                      </p:cBhvr>
                                      <p:to>
                                        <p:strVal val="visible"/>
                                      </p:to>
                                    </p:set>
                                    <p:animEffect transition="in" filter="wipe(left)">
                                      <p:cBhvr>
                                        <p:cTn id="27" dur="1000"/>
                                        <p:tgtEl>
                                          <p:spTgt spid="30822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308227">
                                            <p:txEl>
                                              <p:pRg st="2" end="2"/>
                                            </p:txEl>
                                          </p:spTgt>
                                        </p:tgtEl>
                                      </p:cBhvr>
                                    </p:animEffect>
                                    <p:set>
                                      <p:cBhvr>
                                        <p:cTn id="32" dur="1" fill="hold">
                                          <p:stCondLst>
                                            <p:cond delay="999"/>
                                          </p:stCondLst>
                                        </p:cTn>
                                        <p:tgtEl>
                                          <p:spTgt spid="308227">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308227">
                                            <p:txEl>
                                              <p:pRg st="6" end="6"/>
                                            </p:txEl>
                                          </p:spTgt>
                                        </p:tgtEl>
                                      </p:cBhvr>
                                    </p:animEffect>
                                    <p:set>
                                      <p:cBhvr>
                                        <p:cTn id="35" dur="1" fill="hold">
                                          <p:stCondLst>
                                            <p:cond delay="999"/>
                                          </p:stCondLst>
                                        </p:cTn>
                                        <p:tgtEl>
                                          <p:spTgt spid="308227">
                                            <p:txEl>
                                              <p:pRg st="6" end="6"/>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308227">
                                            <p:txEl>
                                              <p:pRg st="4" end="4"/>
                                            </p:txEl>
                                          </p:spTgt>
                                        </p:tgtEl>
                                      </p:cBhvr>
                                    </p:animEffect>
                                    <p:set>
                                      <p:cBhvr>
                                        <p:cTn id="38" dur="1" fill="hold">
                                          <p:stCondLst>
                                            <p:cond delay="999"/>
                                          </p:stCondLst>
                                        </p:cTn>
                                        <p:tgtEl>
                                          <p:spTgt spid="308227">
                                            <p:txEl>
                                              <p:pRg st="4" end="4"/>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1000"/>
                                  </p:stCondLst>
                                  <p:childTnLst>
                                    <p:set>
                                      <p:cBhvr>
                                        <p:cTn id="42" dur="1" fill="hold">
                                          <p:stCondLst>
                                            <p:cond delay="0"/>
                                          </p:stCondLst>
                                        </p:cTn>
                                        <p:tgtEl>
                                          <p:spTgt spid="308230"/>
                                        </p:tgtEl>
                                        <p:attrNameLst>
                                          <p:attrName>style.visibility</p:attrName>
                                        </p:attrNameLst>
                                      </p:cBhvr>
                                      <p:to>
                                        <p:strVal val="visible"/>
                                      </p:to>
                                    </p:set>
                                    <p:animEffect transition="in" filter="fade">
                                      <p:cBhvr>
                                        <p:cTn id="43" dur="1000"/>
                                        <p:tgtEl>
                                          <p:spTgt spid="308230"/>
                                        </p:tgtEl>
                                      </p:cBhvr>
                                    </p:animEffect>
                                  </p:childTnLst>
                                </p:cTn>
                              </p:par>
                              <p:par>
                                <p:cTn id="44" presetID="10" presetClass="entr" presetSubtype="0" fill="hold" nodeType="withEffect">
                                  <p:stCondLst>
                                    <p:cond delay="1000"/>
                                  </p:stCondLst>
                                  <p:childTnLst>
                                    <p:set>
                                      <p:cBhvr>
                                        <p:cTn id="45" dur="1" fill="hold">
                                          <p:stCondLst>
                                            <p:cond delay="0"/>
                                          </p:stCondLst>
                                        </p:cTn>
                                        <p:tgtEl>
                                          <p:spTgt spid="308231"/>
                                        </p:tgtEl>
                                        <p:attrNameLst>
                                          <p:attrName>style.visibility</p:attrName>
                                        </p:attrNameLst>
                                      </p:cBhvr>
                                      <p:to>
                                        <p:strVal val="visible"/>
                                      </p:to>
                                    </p:set>
                                    <p:animEffect transition="in" filter="fade">
                                      <p:cBhvr>
                                        <p:cTn id="46" dur="1000"/>
                                        <p:tgtEl>
                                          <p:spTgt spid="308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Text Box 3"/>
          <p:cNvSpPr txBox="1">
            <a:spLocks noChangeArrowheads="1"/>
          </p:cNvSpPr>
          <p:nvPr/>
        </p:nvSpPr>
        <p:spPr bwMode="auto">
          <a:xfrm>
            <a:off x="250825" y="620688"/>
            <a:ext cx="8569325" cy="5262979"/>
          </a:xfrm>
          <a:prstGeom prst="rect">
            <a:avLst/>
          </a:prstGeom>
          <a:noFill/>
          <a:ln w="0" algn="ctr">
            <a:noFill/>
            <a:miter lim="800000"/>
            <a:headEnd/>
            <a:tailEnd/>
          </a:ln>
        </p:spPr>
        <p:txBody>
          <a:bodyPr wrap="square">
            <a:spAutoFit/>
          </a:bodyPr>
          <a:lstStyle/>
          <a:p>
            <a:pPr marL="457200" indent="-457200">
              <a:spcBef>
                <a:spcPct val="50000"/>
              </a:spcBef>
              <a:buAutoNum type="arabicPeriod" startAt="3"/>
            </a:pPr>
            <a:r>
              <a:rPr lang="en-GB" sz="2400" b="1" dirty="0" smtClean="0">
                <a:solidFill>
                  <a:srgbClr val="FFFF00"/>
                </a:solidFill>
              </a:rPr>
              <a:t>What </a:t>
            </a:r>
            <a:r>
              <a:rPr lang="en-GB" sz="2400" b="1" dirty="0">
                <a:solidFill>
                  <a:srgbClr val="FFFF00"/>
                </a:solidFill>
              </a:rPr>
              <a:t>are some of the </a:t>
            </a:r>
            <a:r>
              <a:rPr lang="en-GB" sz="2400" b="1" dirty="0" smtClean="0">
                <a:solidFill>
                  <a:srgbClr val="FFFF00"/>
                </a:solidFill>
              </a:rPr>
              <a:t>high </a:t>
            </a:r>
            <a:r>
              <a:rPr lang="en-GB" sz="2400" b="1" dirty="0">
                <a:solidFill>
                  <a:srgbClr val="FFFF00"/>
                </a:solidFill>
              </a:rPr>
              <a:t>l</a:t>
            </a:r>
            <a:r>
              <a:rPr lang="en-GB" sz="2400" b="1" dirty="0" smtClean="0">
                <a:solidFill>
                  <a:srgbClr val="FFFF00"/>
                </a:solidFill>
              </a:rPr>
              <a:t>ift devices </a:t>
            </a:r>
            <a:r>
              <a:rPr lang="en-GB" sz="2400" b="1" dirty="0">
                <a:solidFill>
                  <a:srgbClr val="FFFF00"/>
                </a:solidFill>
              </a:rPr>
              <a:t>on the </a:t>
            </a:r>
            <a:r>
              <a:rPr lang="en-GB" sz="2400" b="1" dirty="0" smtClean="0">
                <a:solidFill>
                  <a:srgbClr val="FFFF00"/>
                </a:solidFill>
              </a:rPr>
              <a:t>leading  edge </a:t>
            </a:r>
            <a:r>
              <a:rPr lang="en-GB" sz="2400" b="1" dirty="0">
                <a:solidFill>
                  <a:srgbClr val="FFFF00"/>
                </a:solidFill>
              </a:rPr>
              <a:t>called</a:t>
            </a:r>
            <a:r>
              <a:rPr lang="en-GB" sz="2400" b="1" dirty="0" smtClean="0">
                <a:solidFill>
                  <a:srgbClr val="FFFF00"/>
                </a:solidFill>
              </a:rPr>
              <a:t>?</a:t>
            </a: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a.  Plain </a:t>
            </a:r>
            <a:r>
              <a:rPr lang="en-GB" sz="2400" b="1" dirty="0" smtClean="0">
                <a:solidFill>
                  <a:srgbClr val="FFFF00"/>
                </a:solidFill>
              </a:rPr>
              <a:t>flaps</a:t>
            </a:r>
            <a:endParaRPr lang="en-GB" sz="2400" b="1" dirty="0">
              <a:solidFill>
                <a:srgbClr val="FFFF00"/>
              </a:solidFill>
            </a:endParaRPr>
          </a:p>
          <a:p>
            <a:pPr marL="342900" indent="-342900">
              <a:spcBef>
                <a:spcPct val="50000"/>
              </a:spcBef>
              <a:buFontTx/>
              <a:buAutoNum type="alphaLcPeriod"/>
            </a:pPr>
            <a:endParaRPr lang="en-GB" sz="2400" b="1" dirty="0">
              <a:solidFill>
                <a:srgbClr val="FFFF00"/>
              </a:solidFill>
            </a:endParaRPr>
          </a:p>
          <a:p>
            <a:pPr marL="342900" indent="-342900">
              <a:spcBef>
                <a:spcPct val="50000"/>
              </a:spcBef>
            </a:pPr>
            <a:r>
              <a:rPr lang="en-GB" sz="2400" b="1" dirty="0">
                <a:solidFill>
                  <a:srgbClr val="FFFF00"/>
                </a:solidFill>
              </a:rPr>
              <a:t>b.  </a:t>
            </a:r>
            <a:r>
              <a:rPr lang="en-GB" sz="2400" b="1" dirty="0" smtClean="0">
                <a:solidFill>
                  <a:srgbClr val="FFFF00"/>
                </a:solidFill>
              </a:rPr>
              <a:t>Ailerons</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c.  </a:t>
            </a:r>
            <a:r>
              <a:rPr lang="en-GB" sz="2400" b="1" dirty="0" smtClean="0">
                <a:solidFill>
                  <a:srgbClr val="FFFF00"/>
                </a:solidFill>
              </a:rPr>
              <a:t>Slats</a:t>
            </a:r>
            <a:endParaRPr lang="en-GB" sz="2400" b="1" dirty="0">
              <a:solidFill>
                <a:srgbClr val="FFFF00"/>
              </a:solidFill>
            </a:endParaRPr>
          </a:p>
          <a:p>
            <a:pPr marL="342900" indent="-342900">
              <a:spcBef>
                <a:spcPct val="50000"/>
              </a:spcBef>
              <a:buFontTx/>
              <a:buAutoNum type="alphaLcPeriod"/>
            </a:pPr>
            <a:endParaRPr lang="en-GB" sz="2400" b="1" dirty="0">
              <a:solidFill>
                <a:srgbClr val="FFFF00"/>
              </a:solidFill>
            </a:endParaRPr>
          </a:p>
          <a:p>
            <a:pPr marL="342900" indent="-342900">
              <a:spcBef>
                <a:spcPct val="50000"/>
              </a:spcBef>
            </a:pPr>
            <a:r>
              <a:rPr lang="en-GB" sz="2400" b="1" dirty="0">
                <a:solidFill>
                  <a:srgbClr val="FFFF00"/>
                </a:solidFill>
              </a:rPr>
              <a:t>d.  Split </a:t>
            </a:r>
            <a:r>
              <a:rPr lang="en-GB" sz="2400" b="1" dirty="0" smtClean="0">
                <a:solidFill>
                  <a:srgbClr val="FFFF00"/>
                </a:solidFill>
              </a:rPr>
              <a:t>flaps</a:t>
            </a:r>
            <a:endParaRPr lang="en-GB" sz="2400" b="1" dirty="0">
              <a:solidFill>
                <a:srgbClr val="FFFF00"/>
              </a:solidFill>
            </a:endParaRPr>
          </a:p>
        </p:txBody>
      </p:sp>
      <p:pic>
        <p:nvPicPr>
          <p:cNvPr id="309256" name="Picture 8" descr="100_2716"/>
          <p:cNvPicPr>
            <a:picLocks noChangeAspect="1" noChangeArrowheads="1"/>
          </p:cNvPicPr>
          <p:nvPr/>
        </p:nvPicPr>
        <p:blipFill>
          <a:blip r:embed="rId2" cstate="email"/>
          <a:srcRect/>
          <a:stretch>
            <a:fillRect/>
          </a:stretch>
        </p:blipFill>
        <p:spPr bwMode="auto">
          <a:xfrm>
            <a:off x="3059832" y="1700808"/>
            <a:ext cx="5832475" cy="4373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Effect transition="in" filter="wipe(left)">
                                      <p:cBhvr>
                                        <p:cTn id="7" dur="1000"/>
                                        <p:tgtEl>
                                          <p:spTgt spid="309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9251">
                                            <p:txEl>
                                              <p:pRg st="2" end="2"/>
                                            </p:txEl>
                                          </p:spTgt>
                                        </p:tgtEl>
                                        <p:attrNameLst>
                                          <p:attrName>style.visibility</p:attrName>
                                        </p:attrNameLst>
                                      </p:cBhvr>
                                      <p:to>
                                        <p:strVal val="visible"/>
                                      </p:to>
                                    </p:set>
                                    <p:animEffect transition="in" filter="wipe(left)">
                                      <p:cBhvr>
                                        <p:cTn id="12" dur="1000"/>
                                        <p:tgtEl>
                                          <p:spTgt spid="3092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9251">
                                            <p:txEl>
                                              <p:pRg st="4" end="4"/>
                                            </p:txEl>
                                          </p:spTgt>
                                        </p:tgtEl>
                                        <p:attrNameLst>
                                          <p:attrName>style.visibility</p:attrName>
                                        </p:attrNameLst>
                                      </p:cBhvr>
                                      <p:to>
                                        <p:strVal val="visible"/>
                                      </p:to>
                                    </p:set>
                                    <p:animEffect transition="in" filter="wipe(left)">
                                      <p:cBhvr>
                                        <p:cTn id="17" dur="1000"/>
                                        <p:tgtEl>
                                          <p:spTgt spid="30925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9251">
                                            <p:txEl>
                                              <p:pRg st="6" end="6"/>
                                            </p:txEl>
                                          </p:spTgt>
                                        </p:tgtEl>
                                        <p:attrNameLst>
                                          <p:attrName>style.visibility</p:attrName>
                                        </p:attrNameLst>
                                      </p:cBhvr>
                                      <p:to>
                                        <p:strVal val="visible"/>
                                      </p:to>
                                    </p:set>
                                    <p:animEffect transition="in" filter="wipe(left)">
                                      <p:cBhvr>
                                        <p:cTn id="22" dur="1000"/>
                                        <p:tgtEl>
                                          <p:spTgt spid="30925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9251">
                                            <p:txEl>
                                              <p:pRg st="8" end="8"/>
                                            </p:txEl>
                                          </p:spTgt>
                                        </p:tgtEl>
                                        <p:attrNameLst>
                                          <p:attrName>style.visibility</p:attrName>
                                        </p:attrNameLst>
                                      </p:cBhvr>
                                      <p:to>
                                        <p:strVal val="visible"/>
                                      </p:to>
                                    </p:set>
                                    <p:animEffect transition="in" filter="wipe(left)">
                                      <p:cBhvr>
                                        <p:cTn id="27" dur="1000"/>
                                        <p:tgtEl>
                                          <p:spTgt spid="30925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309251">
                                            <p:txEl>
                                              <p:pRg st="8" end="8"/>
                                            </p:txEl>
                                          </p:spTgt>
                                        </p:tgtEl>
                                      </p:cBhvr>
                                    </p:animEffect>
                                    <p:set>
                                      <p:cBhvr>
                                        <p:cTn id="32" dur="1" fill="hold">
                                          <p:stCondLst>
                                            <p:cond delay="999"/>
                                          </p:stCondLst>
                                        </p:cTn>
                                        <p:tgtEl>
                                          <p:spTgt spid="309251">
                                            <p:txEl>
                                              <p:pRg st="8" end="8"/>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309251">
                                            <p:txEl>
                                              <p:pRg st="4" end="4"/>
                                            </p:txEl>
                                          </p:spTgt>
                                        </p:tgtEl>
                                      </p:cBhvr>
                                    </p:animEffect>
                                    <p:set>
                                      <p:cBhvr>
                                        <p:cTn id="35" dur="1" fill="hold">
                                          <p:stCondLst>
                                            <p:cond delay="999"/>
                                          </p:stCondLst>
                                        </p:cTn>
                                        <p:tgtEl>
                                          <p:spTgt spid="309251">
                                            <p:txEl>
                                              <p:pRg st="4" end="4"/>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309251">
                                            <p:txEl>
                                              <p:pRg st="2" end="2"/>
                                            </p:txEl>
                                          </p:spTgt>
                                        </p:tgtEl>
                                      </p:cBhvr>
                                    </p:animEffect>
                                    <p:set>
                                      <p:cBhvr>
                                        <p:cTn id="38" dur="1" fill="hold">
                                          <p:stCondLst>
                                            <p:cond delay="999"/>
                                          </p:stCondLst>
                                        </p:cTn>
                                        <p:tgtEl>
                                          <p:spTgt spid="309251">
                                            <p:txEl>
                                              <p:pRg st="2" end="2"/>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309256"/>
                                        </p:tgtEl>
                                        <p:attrNameLst>
                                          <p:attrName>style.visibility</p:attrName>
                                        </p:attrNameLst>
                                      </p:cBhvr>
                                      <p:to>
                                        <p:strVal val="visible"/>
                                      </p:to>
                                    </p:set>
                                    <p:animEffect transition="in" filter="fade">
                                      <p:cBhvr>
                                        <p:cTn id="42" dur="1000"/>
                                        <p:tgtEl>
                                          <p:spTgt spid="30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460157" y="430213"/>
            <a:ext cx="2223686" cy="701731"/>
          </a:xfrm>
        </p:spPr>
        <p:txBody>
          <a:bodyPr/>
          <a:lstStyle/>
          <a:p>
            <a:pPr algn="ctr"/>
            <a:r>
              <a:rPr lang="en-GB" dirty="0" smtClean="0">
                <a:solidFill>
                  <a:srgbClr val="FFFF00"/>
                </a:solidFill>
                <a:latin typeface="Arial" pitchFamily="34" charset="0"/>
              </a:rPr>
              <a:t>Stalling</a:t>
            </a:r>
          </a:p>
        </p:txBody>
      </p:sp>
      <p:sp>
        <p:nvSpPr>
          <p:cNvPr id="109571" name="Text Box 3"/>
          <p:cNvSpPr txBox="1">
            <a:spLocks noChangeArrowheads="1"/>
          </p:cNvSpPr>
          <p:nvPr/>
        </p:nvSpPr>
        <p:spPr bwMode="auto">
          <a:xfrm>
            <a:off x="395288" y="1052736"/>
            <a:ext cx="8748712" cy="4741639"/>
          </a:xfrm>
          <a:prstGeom prst="rect">
            <a:avLst/>
          </a:prstGeom>
          <a:noFill/>
          <a:ln w="9525">
            <a:noFill/>
            <a:miter lim="800000"/>
            <a:headEnd/>
            <a:tailEnd/>
          </a:ln>
        </p:spPr>
        <p:txBody>
          <a:bodyPr wrap="square">
            <a:spAutoFit/>
          </a:bodyPr>
          <a:lstStyle/>
          <a:p>
            <a:pPr marL="342900" indent="-342900">
              <a:spcBef>
                <a:spcPct val="50000"/>
              </a:spcBef>
            </a:pPr>
            <a:r>
              <a:rPr lang="en-GB" sz="2400" b="1" dirty="0">
                <a:solidFill>
                  <a:srgbClr val="FFFF00"/>
                </a:solidFill>
              </a:rPr>
              <a:t>Objectives:</a:t>
            </a:r>
          </a:p>
          <a:p>
            <a:pPr marL="342900" indent="-342900">
              <a:spcBef>
                <a:spcPct val="50000"/>
              </a:spcBef>
              <a:buFontTx/>
              <a:buAutoNum type="arabicPeriod"/>
            </a:pPr>
            <a:r>
              <a:rPr lang="en-GB" sz="2400" b="1" dirty="0">
                <a:solidFill>
                  <a:srgbClr val="FFFF00"/>
                </a:solidFill>
              </a:rPr>
              <a:t>Describe the </a:t>
            </a:r>
            <a:r>
              <a:rPr lang="en-GB" sz="2400" b="1" dirty="0" smtClean="0">
                <a:solidFill>
                  <a:srgbClr val="FFFF00"/>
                </a:solidFill>
              </a:rPr>
              <a:t>stall </a:t>
            </a:r>
            <a:r>
              <a:rPr lang="en-GB" sz="2400" b="1" dirty="0">
                <a:solidFill>
                  <a:srgbClr val="FFFF00"/>
                </a:solidFill>
              </a:rPr>
              <a:t>in terms of </a:t>
            </a:r>
            <a:r>
              <a:rPr lang="en-GB" sz="2400" b="1" dirty="0" smtClean="0">
                <a:solidFill>
                  <a:srgbClr val="FFFF00"/>
                </a:solidFill>
              </a:rPr>
              <a:t>lift</a:t>
            </a:r>
            <a:endParaRPr lang="en-GB" sz="2400" b="1" dirty="0">
              <a:solidFill>
                <a:srgbClr val="FFFF00"/>
              </a:solidFill>
            </a:endParaRPr>
          </a:p>
          <a:p>
            <a:pPr marL="342900" indent="-342900">
              <a:spcBef>
                <a:spcPct val="50000"/>
              </a:spcBef>
              <a:buFontTx/>
              <a:buAutoNum type="arabicPeriod" startAt="2"/>
            </a:pPr>
            <a:r>
              <a:rPr lang="en-GB" sz="2400" b="1" dirty="0">
                <a:solidFill>
                  <a:srgbClr val="FFFF00"/>
                </a:solidFill>
              </a:rPr>
              <a:t>State the generally used </a:t>
            </a:r>
            <a:r>
              <a:rPr lang="en-GB" sz="2400" b="1" dirty="0" smtClean="0">
                <a:solidFill>
                  <a:srgbClr val="FFFF00"/>
                </a:solidFill>
              </a:rPr>
              <a:t>critical </a:t>
            </a:r>
            <a:r>
              <a:rPr lang="en-GB" sz="2400" b="1" dirty="0">
                <a:solidFill>
                  <a:srgbClr val="FFFF00"/>
                </a:solidFill>
              </a:rPr>
              <a:t>or </a:t>
            </a:r>
            <a:r>
              <a:rPr lang="en-GB" sz="2400" b="1" dirty="0" smtClean="0">
                <a:solidFill>
                  <a:srgbClr val="FFFF00"/>
                </a:solidFill>
              </a:rPr>
              <a:t>stall </a:t>
            </a:r>
            <a:endParaRPr lang="en-GB" sz="2400" b="1" dirty="0">
              <a:solidFill>
                <a:srgbClr val="FFFF00"/>
              </a:solidFill>
            </a:endParaRPr>
          </a:p>
          <a:p>
            <a:pPr marL="342900" indent="-342900">
              <a:spcBef>
                <a:spcPct val="50000"/>
              </a:spcBef>
            </a:pPr>
            <a:r>
              <a:rPr lang="en-GB" sz="2400" b="1" dirty="0">
                <a:solidFill>
                  <a:srgbClr val="FFFF00"/>
                </a:solidFill>
              </a:rPr>
              <a:t>	</a:t>
            </a:r>
            <a:r>
              <a:rPr lang="en-GB" sz="2400" b="1" dirty="0" smtClean="0">
                <a:solidFill>
                  <a:srgbClr val="FFFF00"/>
                </a:solidFill>
              </a:rPr>
              <a:t>angle </a:t>
            </a:r>
            <a:r>
              <a:rPr lang="en-GB" sz="2400" b="1" dirty="0">
                <a:solidFill>
                  <a:srgbClr val="FFFF00"/>
                </a:solidFill>
              </a:rPr>
              <a:t>of </a:t>
            </a:r>
            <a:r>
              <a:rPr lang="en-GB" sz="2400" b="1" dirty="0" smtClean="0">
                <a:solidFill>
                  <a:srgbClr val="FFFF00"/>
                </a:solidFill>
              </a:rPr>
              <a:t>attack</a:t>
            </a:r>
            <a:endParaRPr lang="en-GB" sz="2400" b="1" dirty="0">
              <a:solidFill>
                <a:srgbClr val="FFFF00"/>
              </a:solidFill>
            </a:endParaRPr>
          </a:p>
          <a:p>
            <a:pPr marL="342900" indent="-342900">
              <a:spcBef>
                <a:spcPct val="50000"/>
              </a:spcBef>
              <a:buFontTx/>
              <a:buAutoNum type="arabicPlain" startAt="3"/>
            </a:pPr>
            <a:r>
              <a:rPr lang="en-GB" sz="2400" b="1" dirty="0">
                <a:solidFill>
                  <a:srgbClr val="FFFF00"/>
                </a:solidFill>
              </a:rPr>
              <a:t>Understand the relationship between </a:t>
            </a:r>
            <a:r>
              <a:rPr lang="en-GB" sz="2400" b="1" dirty="0" smtClean="0">
                <a:solidFill>
                  <a:srgbClr val="FFFF00"/>
                </a:solidFill>
              </a:rPr>
              <a:t>stalling </a:t>
            </a:r>
            <a:r>
              <a:rPr lang="en-GB" sz="2400" b="1" dirty="0">
                <a:solidFill>
                  <a:srgbClr val="FFFF00"/>
                </a:solidFill>
              </a:rPr>
              <a:t>and </a:t>
            </a:r>
          </a:p>
          <a:p>
            <a:pPr marL="342900" indent="-342900">
              <a:lnSpc>
                <a:spcPct val="60000"/>
              </a:lnSpc>
              <a:spcBef>
                <a:spcPct val="50000"/>
              </a:spcBef>
            </a:pPr>
            <a:r>
              <a:rPr lang="en-GB" sz="2400" b="1" dirty="0">
                <a:solidFill>
                  <a:srgbClr val="FFFF00"/>
                </a:solidFill>
              </a:rPr>
              <a:t>	</a:t>
            </a:r>
            <a:r>
              <a:rPr lang="en-GB" sz="2400" b="1" dirty="0" smtClean="0">
                <a:solidFill>
                  <a:srgbClr val="FFFF00"/>
                </a:solidFill>
              </a:rPr>
              <a:t>airspeed</a:t>
            </a:r>
            <a:endParaRPr lang="en-GB" sz="2400" b="1" dirty="0">
              <a:solidFill>
                <a:srgbClr val="FFFF00"/>
              </a:solidFill>
            </a:endParaRPr>
          </a:p>
          <a:p>
            <a:pPr marL="342900" indent="-342900">
              <a:spcBef>
                <a:spcPct val="50000"/>
              </a:spcBef>
              <a:buFontTx/>
              <a:buAutoNum type="arabicPeriod" startAt="4"/>
            </a:pPr>
            <a:r>
              <a:rPr lang="en-GB" sz="2400" b="1" dirty="0">
                <a:solidFill>
                  <a:srgbClr val="FFFF00"/>
                </a:solidFill>
              </a:rPr>
              <a:t>State where the </a:t>
            </a:r>
            <a:r>
              <a:rPr lang="en-GB" sz="2400" b="1" dirty="0" smtClean="0">
                <a:solidFill>
                  <a:srgbClr val="FFFF00"/>
                </a:solidFill>
              </a:rPr>
              <a:t>pilot </a:t>
            </a:r>
            <a:r>
              <a:rPr lang="en-GB" sz="2400" b="1" dirty="0">
                <a:solidFill>
                  <a:srgbClr val="FFFF00"/>
                </a:solidFill>
              </a:rPr>
              <a:t>obtains information regarding the</a:t>
            </a:r>
          </a:p>
          <a:p>
            <a:pPr marL="342900" indent="-342900">
              <a:lnSpc>
                <a:spcPct val="60000"/>
              </a:lnSpc>
              <a:spcBef>
                <a:spcPct val="50000"/>
              </a:spcBef>
            </a:pPr>
            <a:r>
              <a:rPr lang="en-GB" sz="2400" b="1" dirty="0">
                <a:solidFill>
                  <a:srgbClr val="FFFF00"/>
                </a:solidFill>
              </a:rPr>
              <a:t>	</a:t>
            </a:r>
            <a:r>
              <a:rPr lang="en-GB" sz="2400" b="1" dirty="0" smtClean="0">
                <a:solidFill>
                  <a:srgbClr val="FFFF00"/>
                </a:solidFill>
              </a:rPr>
              <a:t>aircraft’s </a:t>
            </a:r>
            <a:r>
              <a:rPr lang="en-GB" sz="2400" b="1" dirty="0">
                <a:solidFill>
                  <a:srgbClr val="FFFF00"/>
                </a:solidFill>
              </a:rPr>
              <a:t>s</a:t>
            </a:r>
            <a:r>
              <a:rPr lang="en-GB" sz="2400" b="1" dirty="0" smtClean="0">
                <a:solidFill>
                  <a:srgbClr val="FFFF00"/>
                </a:solidFill>
              </a:rPr>
              <a:t>talling speed</a:t>
            </a:r>
            <a:endParaRPr lang="en-GB" sz="2400" b="1" dirty="0">
              <a:solidFill>
                <a:srgbClr val="FFFF00"/>
              </a:solidFill>
            </a:endParaRPr>
          </a:p>
          <a:p>
            <a:pPr marL="342900" indent="-342900">
              <a:spcBef>
                <a:spcPct val="50000"/>
              </a:spcBef>
            </a:pPr>
            <a:r>
              <a:rPr lang="en-GB" sz="2400" b="1" dirty="0">
                <a:solidFill>
                  <a:srgbClr val="FFFF00"/>
                </a:solidFill>
              </a:rPr>
              <a:t>5.	List the </a:t>
            </a:r>
            <a:r>
              <a:rPr lang="en-GB" sz="2400" b="1" dirty="0" smtClean="0">
                <a:solidFill>
                  <a:srgbClr val="FFFF00"/>
                </a:solidFill>
              </a:rPr>
              <a:t>factors </a:t>
            </a:r>
            <a:r>
              <a:rPr lang="en-GB" sz="2400" b="1" dirty="0">
                <a:solidFill>
                  <a:srgbClr val="FFFF00"/>
                </a:solidFill>
              </a:rPr>
              <a:t>which affect the </a:t>
            </a:r>
            <a:r>
              <a:rPr lang="en-GB" sz="2400" b="1" dirty="0" smtClean="0">
                <a:solidFill>
                  <a:srgbClr val="FFFF00"/>
                </a:solidFill>
              </a:rPr>
              <a:t>stalling speed</a:t>
            </a:r>
            <a:endParaRPr lang="en-GB" sz="24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fade">
                                      <p:cBhvr>
                                        <p:cTn id="7" dur="1000"/>
                                        <p:tgtEl>
                                          <p:spTgt spid="1095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9571">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9571">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9571">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9571">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95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323528" y="980728"/>
            <a:ext cx="8568952" cy="3600400"/>
          </a:xfrm>
        </p:spPr>
        <p:txBody>
          <a:bodyPr/>
          <a:lstStyle/>
          <a:p>
            <a:pPr marL="514350" indent="-514350">
              <a:lnSpc>
                <a:spcPct val="90000"/>
              </a:lnSpc>
              <a:buFont typeface="+mj-lt"/>
              <a:buAutoNum type="arabicPeriod"/>
            </a:pPr>
            <a:r>
              <a:rPr lang="en-GB" sz="2800" b="1" dirty="0" smtClean="0">
                <a:solidFill>
                  <a:srgbClr val="FFFF00"/>
                </a:solidFill>
                <a:latin typeface="Arial" pitchFamily="34" charset="0"/>
              </a:rPr>
              <a:t>It is</a:t>
            </a:r>
            <a:r>
              <a:rPr lang="en-GB" sz="2800" b="1" dirty="0" smtClean="0">
                <a:latin typeface="Arial" pitchFamily="34" charset="0"/>
              </a:rPr>
              <a:t> </a:t>
            </a:r>
            <a:r>
              <a:rPr lang="en-GB" sz="2800" b="1" u="sng" dirty="0" smtClean="0">
                <a:solidFill>
                  <a:srgbClr val="FFFF00"/>
                </a:solidFill>
                <a:latin typeface="Arial" pitchFamily="34" charset="0"/>
              </a:rPr>
              <a:t>essential</a:t>
            </a:r>
            <a:r>
              <a:rPr lang="en-GB" sz="2800" b="1" dirty="0" smtClean="0">
                <a:latin typeface="Arial" pitchFamily="34" charset="0"/>
              </a:rPr>
              <a:t> </a:t>
            </a:r>
            <a:r>
              <a:rPr lang="en-GB" sz="2800" b="1" dirty="0" smtClean="0">
                <a:solidFill>
                  <a:srgbClr val="FFFF00"/>
                </a:solidFill>
                <a:latin typeface="Arial" pitchFamily="34" charset="0"/>
              </a:rPr>
              <a:t>that a pilot understands stalling</a:t>
            </a:r>
          </a:p>
          <a:p>
            <a:pPr marL="514350" indent="-514350" algn="ctr">
              <a:lnSpc>
                <a:spcPct val="90000"/>
              </a:lnSpc>
              <a:buFont typeface="+mj-lt"/>
              <a:buAutoNum type="arabicPeriod"/>
            </a:pPr>
            <a:endParaRPr lang="en-GB" sz="2800" b="1" dirty="0" smtClean="0">
              <a:latin typeface="Arial" pitchFamily="34" charset="0"/>
            </a:endParaRPr>
          </a:p>
          <a:p>
            <a:pPr marL="514350" indent="-514350">
              <a:lnSpc>
                <a:spcPct val="90000"/>
              </a:lnSpc>
              <a:buFont typeface="+mj-lt"/>
              <a:buAutoNum type="arabicPeriod"/>
            </a:pPr>
            <a:r>
              <a:rPr lang="en-GB" sz="2800" b="1" dirty="0" smtClean="0">
                <a:solidFill>
                  <a:srgbClr val="FFFF00"/>
                </a:solidFill>
                <a:latin typeface="Arial" pitchFamily="34" charset="0"/>
              </a:rPr>
              <a:t>During take-off and landing, the aircraft is at </a:t>
            </a:r>
          </a:p>
          <a:p>
            <a:pPr marL="514350" indent="-514350">
              <a:lnSpc>
                <a:spcPct val="90000"/>
              </a:lnSpc>
              <a:buNone/>
            </a:pPr>
            <a:r>
              <a:rPr lang="en-GB" sz="2800" b="1" dirty="0" smtClean="0">
                <a:solidFill>
                  <a:srgbClr val="FFFF00"/>
                </a:solidFill>
                <a:latin typeface="Arial" pitchFamily="34" charset="0"/>
              </a:rPr>
              <a:t>	low speed</a:t>
            </a:r>
          </a:p>
          <a:p>
            <a:pPr marL="514350" indent="-514350" algn="ctr">
              <a:lnSpc>
                <a:spcPct val="90000"/>
              </a:lnSpc>
              <a:buFont typeface="+mj-lt"/>
              <a:buAutoNum type="arabicPeriod"/>
            </a:pPr>
            <a:endParaRPr lang="en-GB" sz="2800" b="1" dirty="0" smtClean="0">
              <a:solidFill>
                <a:srgbClr val="FFFF00"/>
              </a:solidFill>
              <a:latin typeface="Arial" pitchFamily="34" charset="0"/>
            </a:endParaRPr>
          </a:p>
          <a:p>
            <a:pPr marL="514350" indent="-514350">
              <a:lnSpc>
                <a:spcPct val="90000"/>
              </a:lnSpc>
              <a:buAutoNum type="arabicPeriod" startAt="3"/>
            </a:pPr>
            <a:r>
              <a:rPr lang="en-GB" sz="2800" b="1" dirty="0" smtClean="0">
                <a:solidFill>
                  <a:srgbClr val="FFFF00"/>
                </a:solidFill>
                <a:latin typeface="Arial" pitchFamily="34" charset="0"/>
              </a:rPr>
              <a:t>In aerobatics the aircraft experiences high “G”</a:t>
            </a:r>
          </a:p>
          <a:p>
            <a:pPr marL="514350" indent="-514350">
              <a:lnSpc>
                <a:spcPct val="90000"/>
              </a:lnSpc>
              <a:buAutoNum type="arabicPeriod" startAt="3"/>
            </a:pPr>
            <a:endParaRPr lang="en-GB" sz="2800" b="1" dirty="0" smtClean="0">
              <a:solidFill>
                <a:srgbClr val="FFFF00"/>
              </a:solidFill>
              <a:latin typeface="Arial" pitchFamily="34" charset="0"/>
            </a:endParaRPr>
          </a:p>
          <a:p>
            <a:pPr>
              <a:lnSpc>
                <a:spcPct val="90000"/>
              </a:lnSpc>
            </a:pPr>
            <a:endParaRPr lang="en-GB" dirty="0" smtClean="0">
              <a:solidFill>
                <a:srgbClr val="FFFF00"/>
              </a:solidFill>
              <a:latin typeface="Arial" pitchFamily="34" charset="0"/>
            </a:endParaRPr>
          </a:p>
        </p:txBody>
      </p:sp>
      <p:sp>
        <p:nvSpPr>
          <p:cNvPr id="5" name="TextBox 4"/>
          <p:cNvSpPr txBox="1"/>
          <p:nvPr/>
        </p:nvSpPr>
        <p:spPr>
          <a:xfrm>
            <a:off x="0" y="4581128"/>
            <a:ext cx="9144000" cy="1366528"/>
          </a:xfrm>
          <a:prstGeom prst="rect">
            <a:avLst/>
          </a:prstGeom>
          <a:noFill/>
        </p:spPr>
        <p:txBody>
          <a:bodyPr wrap="square" rtlCol="0">
            <a:spAutoFit/>
          </a:bodyPr>
          <a:lstStyle/>
          <a:p>
            <a:pPr algn="ctr">
              <a:lnSpc>
                <a:spcPct val="90000"/>
              </a:lnSpc>
              <a:buFontTx/>
              <a:buNone/>
            </a:pPr>
            <a:r>
              <a:rPr lang="en-GB" sz="3600" b="1" dirty="0" smtClean="0">
                <a:solidFill>
                  <a:srgbClr val="FFFF00"/>
                </a:solidFill>
                <a:latin typeface="Arial" pitchFamily="34" charset="0"/>
              </a:rPr>
              <a:t>What has stalling got to do</a:t>
            </a:r>
          </a:p>
          <a:p>
            <a:pPr algn="ctr">
              <a:lnSpc>
                <a:spcPct val="90000"/>
              </a:lnSpc>
              <a:buFontTx/>
              <a:buNone/>
            </a:pPr>
            <a:r>
              <a:rPr lang="en-GB" sz="3600" b="1" dirty="0" smtClean="0">
                <a:solidFill>
                  <a:srgbClr val="FFFF00"/>
                </a:solidFill>
                <a:latin typeface="Arial" pitchFamily="34" charset="0"/>
              </a:rPr>
              <a:t> with these?</a:t>
            </a:r>
          </a:p>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10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883">
                                            <p:txEl>
                                              <p:pRg st="2" end="2"/>
                                            </p:txEl>
                                          </p:spTgt>
                                        </p:tgtEl>
                                        <p:attrNameLst>
                                          <p:attrName>style.visibility</p:attrName>
                                        </p:attrNameLst>
                                      </p:cBhvr>
                                      <p:to>
                                        <p:strVal val="visible"/>
                                      </p:to>
                                    </p:set>
                                    <p:animEffect transition="in" filter="wipe(left)">
                                      <p:cBhvr>
                                        <p:cTn id="12" dur="1000"/>
                                        <p:tgtEl>
                                          <p:spTgt spid="122883">
                                            <p:txEl>
                                              <p:pRg st="2" end="2"/>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2883">
                                            <p:txEl>
                                              <p:pRg st="3" end="3"/>
                                            </p:txEl>
                                          </p:spTgt>
                                        </p:tgtEl>
                                        <p:attrNameLst>
                                          <p:attrName>style.visibility</p:attrName>
                                        </p:attrNameLst>
                                      </p:cBhvr>
                                      <p:to>
                                        <p:strVal val="visible"/>
                                      </p:to>
                                    </p:set>
                                    <p:animEffect transition="in" filter="wipe(left)">
                                      <p:cBhvr>
                                        <p:cTn id="16" dur="1000"/>
                                        <p:tgtEl>
                                          <p:spTgt spid="12288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2883">
                                            <p:txEl>
                                              <p:pRg st="5" end="5"/>
                                            </p:txEl>
                                          </p:spTgt>
                                        </p:tgtEl>
                                        <p:attrNameLst>
                                          <p:attrName>style.visibility</p:attrName>
                                        </p:attrNameLst>
                                      </p:cBhvr>
                                      <p:to>
                                        <p:strVal val="visible"/>
                                      </p:to>
                                    </p:set>
                                    <p:animEffect transition="in" filter="wipe(left)">
                                      <p:cBhvr>
                                        <p:cTn id="21" dur="1000"/>
                                        <p:tgtEl>
                                          <p:spTgt spid="122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251520" y="1379154"/>
            <a:ext cx="8205093" cy="4669483"/>
          </a:xfrm>
          <a:noFill/>
        </p:spPr>
        <p:txBody>
          <a:bodyPr lIns="90488" tIns="44450" rIns="90488" bIns="44450" anchor="ctr"/>
          <a:lstStyle/>
          <a:p>
            <a:pPr marL="0" indent="0" defTabSz="762000">
              <a:buFontTx/>
              <a:buNone/>
            </a:pPr>
            <a:r>
              <a:rPr lang="en-GB" b="1" dirty="0" smtClean="0">
                <a:solidFill>
                  <a:srgbClr val="FFFF00"/>
                </a:solidFill>
                <a:latin typeface="Arial" pitchFamily="34" charset="0"/>
              </a:rPr>
              <a:t>Stalling speed is when: </a:t>
            </a:r>
          </a:p>
          <a:p>
            <a:pPr marL="0" indent="0" defTabSz="762000">
              <a:buFontTx/>
              <a:buNone/>
            </a:pPr>
            <a:endParaRPr lang="en-GB" b="1" dirty="0" smtClean="0">
              <a:solidFill>
                <a:srgbClr val="FFFF00"/>
              </a:solidFill>
            </a:endParaRPr>
          </a:p>
          <a:p>
            <a:pPr marL="457200" indent="-457200" defTabSz="762000"/>
            <a:r>
              <a:rPr lang="en-GB" sz="2400" b="1" dirty="0" smtClean="0">
                <a:solidFill>
                  <a:srgbClr val="FFFF00"/>
                </a:solidFill>
                <a:latin typeface="Arial" pitchFamily="34" charset="0"/>
              </a:rPr>
              <a:t>The speed at which a clean aircraft (flaps up)</a:t>
            </a:r>
          </a:p>
          <a:p>
            <a:pPr marL="457200" indent="-457200" defTabSz="762000">
              <a:buNone/>
            </a:pPr>
            <a:r>
              <a:rPr lang="en-GB" sz="2400" b="1" dirty="0" smtClean="0">
                <a:solidFill>
                  <a:srgbClr val="FFFF00"/>
                </a:solidFill>
                <a:latin typeface="Arial" pitchFamily="34" charset="0"/>
              </a:rPr>
              <a:t>			</a:t>
            </a:r>
          </a:p>
          <a:p>
            <a:pPr marL="457200" indent="-457200" defTabSz="762000"/>
            <a:r>
              <a:rPr lang="en-GB" sz="2400" b="1" dirty="0" smtClean="0">
                <a:solidFill>
                  <a:srgbClr val="FFFF00"/>
                </a:solidFill>
                <a:latin typeface="Arial" pitchFamily="34" charset="0"/>
              </a:rPr>
              <a:t>2.  At a stated weight							</a:t>
            </a:r>
          </a:p>
          <a:p>
            <a:pPr marL="457200" indent="-457200" defTabSz="762000"/>
            <a:r>
              <a:rPr lang="en-GB" sz="2400" b="1" dirty="0" smtClean="0">
                <a:solidFill>
                  <a:srgbClr val="FFFF00"/>
                </a:solidFill>
                <a:latin typeface="Arial" pitchFamily="34" charset="0"/>
              </a:rPr>
              <a:t>3.  With the throttle closed							</a:t>
            </a:r>
          </a:p>
          <a:p>
            <a:pPr marL="457200" indent="-457200" defTabSz="762000"/>
            <a:r>
              <a:rPr lang="en-GB" sz="2400" b="1" dirty="0" smtClean="0">
                <a:solidFill>
                  <a:srgbClr val="FFFF00"/>
                </a:solidFill>
                <a:latin typeface="Arial" pitchFamily="34" charset="0"/>
              </a:rPr>
              <a:t>4.  Flying straight and level						</a:t>
            </a:r>
          </a:p>
          <a:p>
            <a:pPr marL="457200" indent="-457200" defTabSz="762000"/>
            <a:r>
              <a:rPr lang="en-GB" sz="2400" b="1" dirty="0" smtClean="0">
                <a:solidFill>
                  <a:srgbClr val="FFFF00"/>
                </a:solidFill>
                <a:latin typeface="Arial" pitchFamily="34" charset="0"/>
              </a:rPr>
              <a:t>5.  Can no longer maintain height</a:t>
            </a:r>
          </a:p>
        </p:txBody>
      </p:sp>
      <p:sp>
        <p:nvSpPr>
          <p:cNvPr id="19459" name="Rectangle 5"/>
          <p:cNvSpPr>
            <a:spLocks noGrp="1" noChangeArrowheads="1"/>
          </p:cNvSpPr>
          <p:nvPr>
            <p:ph type="title"/>
          </p:nvPr>
        </p:nvSpPr>
        <p:spPr>
          <a:xfrm>
            <a:off x="2565680" y="430213"/>
            <a:ext cx="4012638" cy="701731"/>
          </a:xfrm>
          <a:noFill/>
        </p:spPr>
        <p:txBody>
          <a:bodyPr/>
          <a:lstStyle/>
          <a:p>
            <a:pPr algn="ctr"/>
            <a:r>
              <a:rPr lang="en-GB" dirty="0" smtClean="0">
                <a:solidFill>
                  <a:srgbClr val="FFFF00"/>
                </a:solidFill>
                <a:latin typeface="Arial" pitchFamily="34" charset="0"/>
              </a:rPr>
              <a:t>Stalling speed</a:t>
            </a:r>
          </a:p>
        </p:txBody>
      </p:sp>
      <p:pic>
        <p:nvPicPr>
          <p:cNvPr id="125958" name="Picture 6" descr="c_cords"/>
          <p:cNvPicPr>
            <a:picLocks noChangeAspect="1" noChangeArrowheads="1"/>
          </p:cNvPicPr>
          <p:nvPr/>
        </p:nvPicPr>
        <p:blipFill>
          <a:blip r:embed="rId3" cstate="email"/>
          <a:srcRect/>
          <a:stretch>
            <a:fillRect/>
          </a:stretch>
        </p:blipFill>
        <p:spPr bwMode="auto">
          <a:xfrm>
            <a:off x="4813334" y="2924944"/>
            <a:ext cx="4188610" cy="252028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wipe(left)">
                                      <p:cBhvr>
                                        <p:cTn id="7" dur="10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955">
                                            <p:txEl>
                                              <p:pRg st="2" end="2"/>
                                            </p:txEl>
                                          </p:spTgt>
                                        </p:tgtEl>
                                        <p:attrNameLst>
                                          <p:attrName>style.visibility</p:attrName>
                                        </p:attrNameLst>
                                      </p:cBhvr>
                                      <p:to>
                                        <p:strVal val="visible"/>
                                      </p:to>
                                    </p:set>
                                    <p:animEffect transition="in" filter="wipe(left)">
                                      <p:cBhvr>
                                        <p:cTn id="12" dur="1000"/>
                                        <p:tgtEl>
                                          <p:spTgt spid="1259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955">
                                            <p:txEl>
                                              <p:pRg st="4" end="4"/>
                                            </p:txEl>
                                          </p:spTgt>
                                        </p:tgtEl>
                                        <p:attrNameLst>
                                          <p:attrName>style.visibility</p:attrName>
                                        </p:attrNameLst>
                                      </p:cBhvr>
                                      <p:to>
                                        <p:strVal val="visible"/>
                                      </p:to>
                                    </p:set>
                                    <p:animEffect transition="in" filter="wipe(left)">
                                      <p:cBhvr>
                                        <p:cTn id="17" dur="1000"/>
                                        <p:tgtEl>
                                          <p:spTgt spid="12595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5955">
                                            <p:txEl>
                                              <p:pRg st="5" end="5"/>
                                            </p:txEl>
                                          </p:spTgt>
                                        </p:tgtEl>
                                        <p:attrNameLst>
                                          <p:attrName>style.visibility</p:attrName>
                                        </p:attrNameLst>
                                      </p:cBhvr>
                                      <p:to>
                                        <p:strVal val="visible"/>
                                      </p:to>
                                    </p:set>
                                    <p:animEffect transition="in" filter="wipe(left)">
                                      <p:cBhvr>
                                        <p:cTn id="22" dur="1000"/>
                                        <p:tgtEl>
                                          <p:spTgt spid="12595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5955">
                                            <p:txEl>
                                              <p:pRg st="6" end="6"/>
                                            </p:txEl>
                                          </p:spTgt>
                                        </p:tgtEl>
                                        <p:attrNameLst>
                                          <p:attrName>style.visibility</p:attrName>
                                        </p:attrNameLst>
                                      </p:cBhvr>
                                      <p:to>
                                        <p:strVal val="visible"/>
                                      </p:to>
                                    </p:set>
                                    <p:animEffect transition="in" filter="wipe(left)">
                                      <p:cBhvr>
                                        <p:cTn id="27" dur="1000"/>
                                        <p:tgtEl>
                                          <p:spTgt spid="12595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5955">
                                            <p:txEl>
                                              <p:pRg st="7" end="7"/>
                                            </p:txEl>
                                          </p:spTgt>
                                        </p:tgtEl>
                                        <p:attrNameLst>
                                          <p:attrName>style.visibility</p:attrName>
                                        </p:attrNameLst>
                                      </p:cBhvr>
                                      <p:to>
                                        <p:strVal val="visible"/>
                                      </p:to>
                                    </p:set>
                                    <p:animEffect transition="in" filter="wipe(left)">
                                      <p:cBhvr>
                                        <p:cTn id="32" dur="1000"/>
                                        <p:tgtEl>
                                          <p:spTgt spid="12595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5958"/>
                                        </p:tgtEl>
                                        <p:attrNameLst>
                                          <p:attrName>style.visibility</p:attrName>
                                        </p:attrNameLst>
                                      </p:cBhvr>
                                      <p:to>
                                        <p:strVal val="visible"/>
                                      </p:to>
                                    </p:set>
                                    <p:animEffect transition="in" filter="fade">
                                      <p:cBhvr>
                                        <p:cTn id="37" dur="10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theme/theme1.xml><?xml version="1.0" encoding="utf-8"?>
<a:theme xmlns:a="http://schemas.openxmlformats.org/drawingml/2006/main" name="Air Cadets Yellow text">
  <a:themeElements>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ir Cadets">
  <a:themeElements>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 Cadets Yellow text</Template>
  <TotalTime>297</TotalTime>
  <Words>1319</Words>
  <Application>Microsoft Office PowerPoint</Application>
  <PresentationFormat>On-screen Show (4:3)</PresentationFormat>
  <Paragraphs>300</Paragraphs>
  <Slides>40</Slides>
  <Notes>8</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Air Cadets Yellow text</vt:lpstr>
      <vt:lpstr>Air Cadets</vt:lpstr>
      <vt:lpstr>Slide 1</vt:lpstr>
      <vt:lpstr>Slide 2</vt:lpstr>
      <vt:lpstr>Slide 3</vt:lpstr>
      <vt:lpstr>Slide 4</vt:lpstr>
      <vt:lpstr>Slide 5</vt:lpstr>
      <vt:lpstr>Slide 6</vt:lpstr>
      <vt:lpstr>Stalling</vt:lpstr>
      <vt:lpstr>Slide 8</vt:lpstr>
      <vt:lpstr>Stalling speed</vt:lpstr>
      <vt:lpstr>The mechanism of stalling</vt:lpstr>
      <vt:lpstr>Boundary layer  separation – low AoA</vt:lpstr>
      <vt:lpstr>Slide 12</vt:lpstr>
      <vt:lpstr>Slide 13</vt:lpstr>
      <vt:lpstr>Factors affecting stalling speed</vt:lpstr>
      <vt:lpstr>Slide 15</vt:lpstr>
      <vt:lpstr>Slide 16</vt:lpstr>
      <vt:lpstr>Slide 17</vt:lpstr>
      <vt:lpstr>Slide 18</vt:lpstr>
      <vt:lpstr>Slide 19</vt:lpstr>
      <vt:lpstr>Slide 20</vt:lpstr>
      <vt:lpstr>Natural stall warning</vt:lpstr>
      <vt:lpstr>Slide 22</vt:lpstr>
      <vt:lpstr>Slide 23</vt:lpstr>
      <vt:lpstr>Slide 24</vt:lpstr>
      <vt:lpstr>Typical stall warning vane</vt:lpstr>
      <vt:lpstr>Example of a stall warning vane</vt:lpstr>
      <vt:lpstr>The effect of the flap</vt:lpstr>
      <vt:lpstr>Slide 28</vt:lpstr>
      <vt:lpstr>Slide 29</vt:lpstr>
      <vt:lpstr>Stall recovery</vt:lpstr>
      <vt:lpstr>Standard stall recovery</vt:lpstr>
      <vt:lpstr>Other factors affecting stalling</vt:lpstr>
      <vt:lpstr>Summary of stalling speeds</vt:lpstr>
      <vt:lpstr>Slide 34</vt:lpstr>
      <vt:lpstr>Slide 35</vt:lpstr>
      <vt:lpstr>Slide 36</vt:lpstr>
      <vt:lpstr>Slide 37</vt:lpstr>
      <vt:lpstr>Slide 38</vt:lpstr>
      <vt:lpstr>Slide 39</vt:lpstr>
      <vt:lpstr>Slide 40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aharrowell</cp:lastModifiedBy>
  <cp:revision>25</cp:revision>
  <dcterms:created xsi:type="dcterms:W3CDTF">2014-04-08T16:12:03Z</dcterms:created>
  <dcterms:modified xsi:type="dcterms:W3CDTF">2014-04-29T07:27:22Z</dcterms:modified>
</cp:coreProperties>
</file>